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f218205d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f218205d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9f218205d7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9f218205d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9f218205d7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9f218205d7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a1aaec0b1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a1aaec0b1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a1b87e4ba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a1b87e4ba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1aaec0b1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a1aaec0b1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9f218205d7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9f218205d7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9f218205d7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9f218205d7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9f218205d7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9f218205d7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f218205d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9f218205d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f218205d7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9f218205d7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f218205d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9f218205d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f218205d7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f218205d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f218205d7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f218205d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1aaec0b1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1aaec0b1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f218205d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9f218205d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1aaec0b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a1aaec0b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Alpha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</a:t>
            </a:r>
            <a:endParaRPr/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CSC 440 : December 4, 2023</a:t>
            </a:r>
            <a:endParaRPr sz="2000"/>
          </a:p>
        </p:txBody>
      </p:sp>
      <p:sp>
        <p:nvSpPr>
          <p:cNvPr id="181" name="Google Shape;18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900"/>
              <a:t>‹#›</a:t>
            </a:fld>
            <a:endParaRPr b="1"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Factor Authentication Implementation</a:t>
            </a:r>
            <a:endParaRPr/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Register and Login process with reCAPTCHA and MFA</a:t>
            </a:r>
            <a:endParaRPr/>
          </a:p>
        </p:txBody>
      </p:sp>
      <p:sp>
        <p:nvSpPr>
          <p:cNvPr id="249" name="Google Shape;249;p34"/>
          <p:cNvSpPr txBox="1"/>
          <p:nvPr>
            <p:ph idx="12" type="sldNum"/>
          </p:nvPr>
        </p:nvSpPr>
        <p:spPr>
          <a:xfrm>
            <a:off x="8234672" y="4663225"/>
            <a:ext cx="786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000"/>
              <a:t>‹#›</a:t>
            </a:fld>
            <a:endParaRPr sz="3000"/>
          </a:p>
        </p:txBody>
      </p:sp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25" y="2360874"/>
            <a:ext cx="1539175" cy="27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8834" y="2360875"/>
            <a:ext cx="2738966" cy="27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0825" y="3958000"/>
            <a:ext cx="3278850" cy="1147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34"/>
          <p:cNvCxnSpPr>
            <a:stCxn id="250" idx="3"/>
            <a:endCxn id="251" idx="1"/>
          </p:cNvCxnSpPr>
          <p:nvPr/>
        </p:nvCxnSpPr>
        <p:spPr>
          <a:xfrm>
            <a:off x="1886200" y="3752186"/>
            <a:ext cx="46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34"/>
          <p:cNvCxnSpPr>
            <a:stCxn id="251" idx="3"/>
            <a:endCxn id="255" idx="1"/>
          </p:cNvCxnSpPr>
          <p:nvPr/>
        </p:nvCxnSpPr>
        <p:spPr>
          <a:xfrm flipH="1" rot="10800000">
            <a:off x="5087800" y="2769988"/>
            <a:ext cx="307800" cy="9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34"/>
          <p:cNvCxnSpPr>
            <a:stCxn id="255" idx="2"/>
            <a:endCxn id="252" idx="0"/>
          </p:cNvCxnSpPr>
          <p:nvPr/>
        </p:nvCxnSpPr>
        <p:spPr>
          <a:xfrm flipH="1">
            <a:off x="6820250" y="3157900"/>
            <a:ext cx="214800" cy="8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7" name="Google Shape;25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92925" y="-7"/>
            <a:ext cx="951075" cy="94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873824" cy="94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2925" y="1436913"/>
            <a:ext cx="3278849" cy="81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95625" y="2381927"/>
            <a:ext cx="3278850" cy="775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Log for Page Entries Implementation</a:t>
            </a:r>
            <a:endParaRPr/>
          </a:p>
        </p:txBody>
      </p:sp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5"/>
          <p:cNvSpPr txBox="1"/>
          <p:nvPr>
            <p:ph idx="12" type="sldNum"/>
          </p:nvPr>
        </p:nvSpPr>
        <p:spPr>
          <a:xfrm>
            <a:off x="8336398" y="4663225"/>
            <a:ext cx="684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3000"/>
              <a:t>‹#›</a:t>
            </a:fld>
            <a:endParaRPr b="1" sz="3000"/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22925"/>
            <a:ext cx="55245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Clicking on the version restores the page</a:t>
            </a:r>
            <a:endParaRPr/>
          </a:p>
        </p:txBody>
      </p:sp>
      <p:sp>
        <p:nvSpPr>
          <p:cNvPr id="273" name="Google Shape;273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6"/>
          <p:cNvSpPr txBox="1"/>
          <p:nvPr>
            <p:ph idx="12" type="sldNum"/>
          </p:nvPr>
        </p:nvSpPr>
        <p:spPr>
          <a:xfrm>
            <a:off x="8163075" y="4663225"/>
            <a:ext cx="858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000"/>
              <a:t>‹#›</a:t>
            </a:fld>
            <a:endParaRPr sz="3000"/>
          </a:p>
        </p:txBody>
      </p:sp>
      <p:pic>
        <p:nvPicPr>
          <p:cNvPr id="275" name="Google Shape;2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438" y="1567538"/>
            <a:ext cx="57054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Exit Survey</a:t>
            </a:r>
            <a:endParaRPr/>
          </a:p>
        </p:txBody>
      </p:sp>
      <p:sp>
        <p:nvSpPr>
          <p:cNvPr id="281" name="Google Shape;281;p37"/>
          <p:cNvSpPr txBox="1"/>
          <p:nvPr>
            <p:ph idx="12" type="sldNum"/>
          </p:nvPr>
        </p:nvSpPr>
        <p:spPr>
          <a:xfrm>
            <a:off x="8285822" y="4663225"/>
            <a:ext cx="735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000"/>
              <a:t>‹#›</a:t>
            </a:fld>
            <a:endParaRPr sz="3000"/>
          </a:p>
        </p:txBody>
      </p:sp>
      <p:pic>
        <p:nvPicPr>
          <p:cNvPr id="282" name="Google Shape;2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475" y="893611"/>
            <a:ext cx="2593200" cy="3998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1925" y="615850"/>
            <a:ext cx="4524975" cy="135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7"/>
          <p:cNvSpPr/>
          <p:nvPr/>
        </p:nvSpPr>
        <p:spPr>
          <a:xfrm>
            <a:off x="2724375" y="1490550"/>
            <a:ext cx="2593200" cy="14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8"/>
          <p:cNvSpPr txBox="1"/>
          <p:nvPr>
            <p:ph idx="12" type="sldNum"/>
          </p:nvPr>
        </p:nvSpPr>
        <p:spPr>
          <a:xfrm>
            <a:off x="8275597" y="4663225"/>
            <a:ext cx="74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000"/>
              <a:t>‹#›</a:t>
            </a:fld>
            <a:endParaRPr sz="3000"/>
          </a:p>
        </p:txBody>
      </p:sp>
      <p:pic>
        <p:nvPicPr>
          <p:cNvPr id="292" name="Google Shape;2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12" y="570300"/>
            <a:ext cx="8640774" cy="40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Lessons Learned</a:t>
            </a:r>
            <a:endParaRPr b="1" sz="3400"/>
          </a:p>
        </p:txBody>
      </p:sp>
      <p:sp>
        <p:nvSpPr>
          <p:cNvPr id="298" name="Google Shape;298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Stay current with the main git branch to avoid merge conflicts!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Communicate, communicate, communicate!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Start </a:t>
            </a:r>
            <a:r>
              <a:rPr lang="en" sz="3000"/>
              <a:t>earlier</a:t>
            </a:r>
            <a:r>
              <a:rPr lang="en" sz="3000"/>
              <a:t> than early, and finish as fast as humanly possible!</a:t>
            </a:r>
            <a:endParaRPr sz="3000"/>
          </a:p>
        </p:txBody>
      </p:sp>
      <p:sp>
        <p:nvSpPr>
          <p:cNvPr id="299" name="Google Shape;299;p39"/>
          <p:cNvSpPr txBox="1"/>
          <p:nvPr>
            <p:ph idx="12" type="sldNum"/>
          </p:nvPr>
        </p:nvSpPr>
        <p:spPr>
          <a:xfrm>
            <a:off x="8336399" y="4663225"/>
            <a:ext cx="684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3000"/>
              <a:t>‹#›</a:t>
            </a:fld>
            <a:endParaRPr b="1"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0"/>
          <p:cNvSpPr txBox="1"/>
          <p:nvPr>
            <p:ph idx="12" type="sldNum"/>
          </p:nvPr>
        </p:nvSpPr>
        <p:spPr>
          <a:xfrm>
            <a:off x="8336398" y="4663225"/>
            <a:ext cx="684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3000"/>
              <a:t>‹#›</a:t>
            </a:fld>
            <a:endParaRPr b="1" sz="3000"/>
          </a:p>
        </p:txBody>
      </p:sp>
      <p:pic>
        <p:nvPicPr>
          <p:cNvPr id="307" name="Google Shape;3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100" y="91125"/>
            <a:ext cx="6177800" cy="49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type="title"/>
          </p:nvPr>
        </p:nvSpPr>
        <p:spPr>
          <a:xfrm>
            <a:off x="1010400" y="343725"/>
            <a:ext cx="71232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/>
              <a:t>Initial LoC: 215,122</a:t>
            </a:r>
            <a:endParaRPr sz="5000"/>
          </a:p>
        </p:txBody>
      </p:sp>
      <p:sp>
        <p:nvSpPr>
          <p:cNvPr id="313" name="Google Shape;313;p41"/>
          <p:cNvSpPr txBox="1"/>
          <p:nvPr>
            <p:ph idx="1" type="body"/>
          </p:nvPr>
        </p:nvSpPr>
        <p:spPr>
          <a:xfrm>
            <a:off x="1010400" y="1285100"/>
            <a:ext cx="70389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>
                <a:latin typeface="Montserrat"/>
                <a:ea typeface="Montserrat"/>
                <a:cs typeface="Montserrat"/>
                <a:sym typeface="Montserrat"/>
              </a:rPr>
              <a:t>Final LoC: 215,864 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41"/>
          <p:cNvSpPr txBox="1"/>
          <p:nvPr>
            <p:ph idx="12" type="sldNum"/>
          </p:nvPr>
        </p:nvSpPr>
        <p:spPr>
          <a:xfrm>
            <a:off x="8360073" y="4663225"/>
            <a:ext cx="661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000"/>
              <a:t>‹#›</a:t>
            </a:fld>
            <a:endParaRPr sz="3000"/>
          </a:p>
        </p:txBody>
      </p:sp>
      <p:sp>
        <p:nvSpPr>
          <p:cNvPr id="315" name="Google Shape;315;p41"/>
          <p:cNvSpPr txBox="1"/>
          <p:nvPr/>
        </p:nvSpPr>
        <p:spPr>
          <a:xfrm>
            <a:off x="779425" y="2393825"/>
            <a:ext cx="79107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Total LoC Written: </a:t>
            </a:r>
            <a:r>
              <a:rPr b="1" lang="en" sz="50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742</a:t>
            </a:r>
            <a:r>
              <a:rPr lang="en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60"/>
              <a:t>Have we achieved our goal of creating a next-generation Wiki platform where users can trust the information?</a:t>
            </a:r>
            <a:endParaRPr sz="4760"/>
          </a:p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3000"/>
              <a:t>‹#›</a:t>
            </a:fld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Yes! Overwhelmingly!</a:t>
            </a:r>
            <a:endParaRPr sz="4800"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013" y="2010113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3000"/>
              <a:t>‹#›</a:t>
            </a:fld>
            <a:endParaRPr b="1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1028200" y="509875"/>
            <a:ext cx="7308300" cy="3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We added:</a:t>
            </a:r>
            <a:endParaRPr sz="3400"/>
          </a:p>
          <a:p>
            <a:pPr indent="-444500" lvl="0" marL="457200" rtl="0" algn="l">
              <a:spcBef>
                <a:spcPts val="120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Multi Factor Authentication and reCAPTCHA checks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User registration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History Log for Page Entries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User experience survey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3000"/>
              <a:t>‹#›</a:t>
            </a:fld>
            <a:endParaRPr b="1"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Project Testing</a:t>
            </a:r>
            <a:endParaRPr sz="4300"/>
          </a:p>
        </p:txBody>
      </p:sp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3000"/>
              <a:t>‹#›</a:t>
            </a:fld>
            <a:endParaRPr b="1" sz="3000"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11 Unit Tests covering our features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2 Integration Tests covering data transfer between feature, route, and JSON file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1 Acceptance Test successfully completed by 2 non-technical users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Sign Up Implementation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3000"/>
              <a:t>‹#›</a:t>
            </a:fld>
            <a:endParaRPr b="1" sz="3000"/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899" y="866250"/>
            <a:ext cx="3357850" cy="42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hide/unhide password </a:t>
            </a:r>
            <a:endParaRPr/>
          </a:p>
        </p:txBody>
      </p:sp>
      <p:sp>
        <p:nvSpPr>
          <p:cNvPr id="222" name="Google Shape;22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480" y="1307858"/>
            <a:ext cx="4678800" cy="3189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reCAPTCHA Implementation</a:t>
            </a:r>
            <a:endParaRPr/>
          </a:p>
        </p:txBody>
      </p:sp>
      <p:sp>
        <p:nvSpPr>
          <p:cNvPr id="229" name="Google Shape;22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3000"/>
              <a:t>‹#›</a:t>
            </a:fld>
            <a:endParaRPr b="1" sz="3000"/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50" y="1224000"/>
            <a:ext cx="1763833" cy="30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5400" y="1103671"/>
            <a:ext cx="1796734" cy="31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9525" y="960109"/>
            <a:ext cx="2129150" cy="311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32"/>
          <p:cNvCxnSpPr>
            <a:stCxn id="230" idx="3"/>
            <a:endCxn id="232" idx="1"/>
          </p:cNvCxnSpPr>
          <p:nvPr/>
        </p:nvCxnSpPr>
        <p:spPr>
          <a:xfrm flipH="1" rot="10800000">
            <a:off x="2214183" y="2515450"/>
            <a:ext cx="615300" cy="2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2"/>
          <p:cNvCxnSpPr>
            <a:stCxn id="232" idx="3"/>
            <a:endCxn id="231" idx="1"/>
          </p:cNvCxnSpPr>
          <p:nvPr/>
        </p:nvCxnSpPr>
        <p:spPr>
          <a:xfrm>
            <a:off x="4958675" y="2515521"/>
            <a:ext cx="6468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000"/>
              <a:t>‹#›</a:t>
            </a:fld>
            <a:endParaRPr sz="3000"/>
          </a:p>
        </p:txBody>
      </p:sp>
      <p:pic>
        <p:nvPicPr>
          <p:cNvPr id="242" name="Google Shape;2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50" y="174425"/>
            <a:ext cx="8221724" cy="469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