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9" r:id="rId3"/>
    <p:sldId id="261" r:id="rId4"/>
    <p:sldId id="260" r:id="rId5"/>
    <p:sldId id="263" r:id="rId6"/>
    <p:sldId id="262" r:id="rId7"/>
    <p:sldId id="264" r:id="rId8"/>
    <p:sldId id="266" r:id="rId9"/>
    <p:sldId id="265" r:id="rId10"/>
    <p:sldId id="269" r:id="rId11"/>
    <p:sldId id="272" r:id="rId12"/>
    <p:sldId id="270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2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88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185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76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7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6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21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713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BC1C18-307B-4F68-A007-B5B542270E8D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267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9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D74CC-9288-40BD-8482-9710DCABC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Science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76E3B-5D43-4761-9882-CCDF5A3B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05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C231A-EC35-456B-A522-61DEC821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Neural Network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5E0E66-D38A-4763-9986-D0FAA5CC3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246582" cy="473396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In the case of the neural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,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the </a:t>
            </a:r>
            <a:r>
              <a:rPr lang="es-MX" dirty="0" err="1"/>
              <a:t>highest</a:t>
            </a:r>
            <a:r>
              <a:rPr lang="es-MX" dirty="0"/>
              <a:t> </a:t>
            </a:r>
            <a:r>
              <a:rPr lang="es-MX" dirty="0" err="1"/>
              <a:t>accuracy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obtained</a:t>
            </a:r>
            <a:r>
              <a:rPr lang="es-MX" dirty="0"/>
              <a:t> after </a:t>
            </a:r>
            <a:r>
              <a:rPr lang="es-MX" dirty="0" err="1"/>
              <a:t>around</a:t>
            </a:r>
            <a:r>
              <a:rPr lang="es-MX" dirty="0"/>
              <a:t> 30 </a:t>
            </a:r>
            <a:r>
              <a:rPr lang="es-MX" dirty="0" err="1"/>
              <a:t>iterations</a:t>
            </a:r>
            <a:r>
              <a:rPr lang="es-MX" dirty="0"/>
              <a:t> of the </a:t>
            </a:r>
            <a:r>
              <a:rPr lang="es-MX" dirty="0" err="1"/>
              <a:t>model</a:t>
            </a:r>
            <a:r>
              <a:rPr lang="es-MX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FF2237-762D-48AD-9897-30F2CE431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61" t="45409" r="25652" b="33808"/>
          <a:stretch/>
        </p:blipFill>
        <p:spPr>
          <a:xfrm>
            <a:off x="1855303" y="2796207"/>
            <a:ext cx="8713881" cy="24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6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C231A-EC35-456B-A522-61DEC821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 </a:t>
            </a:r>
            <a:r>
              <a:rPr lang="es-MX" dirty="0" err="1"/>
              <a:t>Nearest</a:t>
            </a:r>
            <a:r>
              <a:rPr lang="es-MX" dirty="0"/>
              <a:t> </a:t>
            </a:r>
            <a:r>
              <a:rPr lang="es-MX" dirty="0" err="1"/>
              <a:t>Neighbors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9381A4-E7E5-4778-BE8B-21D9F6DB0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61" t="68028" r="22391" b="13026"/>
          <a:stretch/>
        </p:blipFill>
        <p:spPr>
          <a:xfrm>
            <a:off x="566918" y="2079596"/>
            <a:ext cx="9162738" cy="22008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4E2719-EB9D-4CE5-BCD9-EFE07427F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3" t="21436" r="28478" b="20566"/>
          <a:stretch/>
        </p:blipFill>
        <p:spPr>
          <a:xfrm>
            <a:off x="6660704" y="2680416"/>
            <a:ext cx="4256094" cy="320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C231A-EC35-456B-A522-61DEC821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Support</a:t>
            </a:r>
            <a:r>
              <a:rPr lang="es-MX" dirty="0"/>
              <a:t> Vector Machine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5E0E66-D38A-4763-9986-D0FAA5CC3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10246582" cy="1583267"/>
          </a:xfrm>
        </p:spPr>
        <p:txBody>
          <a:bodyPr>
            <a:normAutofit/>
          </a:bodyPr>
          <a:lstStyle/>
          <a:p>
            <a:r>
              <a:rPr lang="es-MX" dirty="0"/>
              <a:t>A SVM </a:t>
            </a:r>
            <a:r>
              <a:rPr lang="es-MX" dirty="0" err="1"/>
              <a:t>with</a:t>
            </a:r>
            <a:r>
              <a:rPr lang="es-MX" dirty="0"/>
              <a:t> a linear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tested</a:t>
            </a:r>
            <a:r>
              <a:rPr lang="es-MX" dirty="0"/>
              <a:t>, but the </a:t>
            </a:r>
            <a:r>
              <a:rPr lang="es-MX" dirty="0" err="1"/>
              <a:t>processing</a:t>
            </a:r>
            <a:r>
              <a:rPr lang="es-MX" dirty="0"/>
              <a:t> time </a:t>
            </a:r>
            <a:r>
              <a:rPr lang="es-MX" dirty="0" err="1"/>
              <a:t>didn’t</a:t>
            </a:r>
            <a:r>
              <a:rPr lang="es-MX" dirty="0"/>
              <a:t> </a:t>
            </a:r>
            <a:r>
              <a:rPr lang="es-MX" dirty="0" err="1"/>
              <a:t>allow</a:t>
            </a:r>
            <a:r>
              <a:rPr lang="es-MX" dirty="0"/>
              <a:t> me to </a:t>
            </a:r>
            <a:r>
              <a:rPr lang="es-MX" dirty="0" err="1"/>
              <a:t>obtein</a:t>
            </a:r>
            <a:r>
              <a:rPr lang="es-MX" dirty="0"/>
              <a:t> the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results</a:t>
            </a:r>
            <a:r>
              <a:rPr lang="es-MX" dirty="0"/>
              <a:t>.</a:t>
            </a:r>
          </a:p>
          <a:p>
            <a:r>
              <a:rPr lang="es-MX" dirty="0" err="1"/>
              <a:t>Nevertheless</a:t>
            </a:r>
            <a:r>
              <a:rPr lang="es-MX" dirty="0"/>
              <a:t>, the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contained</a:t>
            </a:r>
            <a:r>
              <a:rPr lang="es-MX" dirty="0"/>
              <a:t> in the </a:t>
            </a:r>
            <a:r>
              <a:rPr lang="es-MX" dirty="0" err="1"/>
              <a:t>deliverables</a:t>
            </a:r>
            <a:r>
              <a:rPr lang="es-MX" dirty="0"/>
              <a:t>, as ´support_vector_machinel.py´.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0B0074-328F-4B53-8C26-ABE1FDAF4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8" t="28589" r="19022" b="30619"/>
          <a:stretch/>
        </p:blipFill>
        <p:spPr>
          <a:xfrm>
            <a:off x="1627366" y="3034748"/>
            <a:ext cx="8682825" cy="31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2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12ABA-D0BF-4303-B24A-14C70ECA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Selection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C5175-AA3D-4BDE-8A57-CBFD38D7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Logistic</a:t>
            </a:r>
            <a:r>
              <a:rPr lang="es-MX" dirty="0"/>
              <a:t> </a:t>
            </a:r>
            <a:r>
              <a:rPr lang="es-MX" dirty="0" err="1"/>
              <a:t>Regression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the </a:t>
            </a:r>
            <a:r>
              <a:rPr lang="es-MX" dirty="0" err="1"/>
              <a:t>selected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, </a:t>
            </a:r>
            <a:r>
              <a:rPr lang="es-MX" dirty="0" err="1"/>
              <a:t>since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the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</a:t>
            </a:r>
            <a:r>
              <a:rPr lang="es-MX" dirty="0" err="1"/>
              <a:t>higher</a:t>
            </a:r>
            <a:r>
              <a:rPr lang="es-MX" dirty="0"/>
              <a:t> </a:t>
            </a:r>
            <a:r>
              <a:rPr lang="es-MX" dirty="0" err="1"/>
              <a:t>accuracy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The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/>
              <a:t>analisys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be </a:t>
            </a:r>
            <a:r>
              <a:rPr lang="es-MX" dirty="0" err="1"/>
              <a:t>developed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</a:t>
            </a:r>
            <a:r>
              <a:rPr lang="es-MX" dirty="0" err="1"/>
              <a:t>predictions</a:t>
            </a:r>
            <a:r>
              <a:rPr lang="es-MX" dirty="0"/>
              <a:t> </a:t>
            </a:r>
            <a:r>
              <a:rPr lang="es-MX" dirty="0" err="1"/>
              <a:t>created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43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2638-304A-4DD7-98CB-D426AC97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Deployment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451CA8A-B150-49B7-986A-7E089045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1800" dirty="0"/>
              <a:t> The </a:t>
            </a:r>
            <a:r>
              <a:rPr lang="es-MX" sz="1800" dirty="0" err="1"/>
              <a:t>selected</a:t>
            </a:r>
            <a:r>
              <a:rPr lang="es-MX" sz="1800" dirty="0"/>
              <a:t> </a:t>
            </a:r>
            <a:r>
              <a:rPr lang="es-MX" sz="1800" dirty="0" err="1"/>
              <a:t>Best</a:t>
            </a:r>
            <a:r>
              <a:rPr lang="es-MX" sz="1800" dirty="0"/>
              <a:t> </a:t>
            </a:r>
            <a:r>
              <a:rPr lang="es-MX" sz="1800" dirty="0" err="1"/>
              <a:t>Clients</a:t>
            </a:r>
            <a:r>
              <a:rPr lang="es-MX" sz="1800" dirty="0"/>
              <a:t> are </a:t>
            </a:r>
            <a:r>
              <a:rPr lang="es-MX" sz="1800" dirty="0" err="1"/>
              <a:t>shown</a:t>
            </a:r>
            <a:r>
              <a:rPr lang="es-MX" sz="1800" dirty="0"/>
              <a:t> in the file </a:t>
            </a:r>
            <a:r>
              <a:rPr lang="es-MX" sz="1800" dirty="0" err="1"/>
              <a:t>named</a:t>
            </a:r>
            <a:r>
              <a:rPr lang="es-MX" sz="1800" dirty="0"/>
              <a:t> </a:t>
            </a:r>
            <a:r>
              <a:rPr lang="es-MX" sz="1800" i="1" dirty="0"/>
              <a:t>´results.csv´.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/>
              <a:t> The </a:t>
            </a:r>
            <a:r>
              <a:rPr lang="es-MX" sz="1800" dirty="0" err="1"/>
              <a:t>document</a:t>
            </a:r>
            <a:r>
              <a:rPr lang="es-MX" sz="1800" dirty="0"/>
              <a:t> </a:t>
            </a:r>
            <a:r>
              <a:rPr lang="es-MX" sz="1800" dirty="0" err="1"/>
              <a:t>also</a:t>
            </a:r>
            <a:r>
              <a:rPr lang="es-MX" sz="1800" dirty="0"/>
              <a:t> </a:t>
            </a:r>
            <a:r>
              <a:rPr lang="es-MX" sz="1800" dirty="0" err="1"/>
              <a:t>contains</a:t>
            </a:r>
            <a:r>
              <a:rPr lang="es-MX" sz="1800" dirty="0"/>
              <a:t> the </a:t>
            </a:r>
            <a:r>
              <a:rPr lang="es-MX" sz="1800" i="1" dirty="0" err="1"/>
              <a:t>Recommended</a:t>
            </a:r>
            <a:r>
              <a:rPr lang="es-MX" sz="1800" i="1" dirty="0"/>
              <a:t> Loan </a:t>
            </a:r>
            <a:r>
              <a:rPr lang="es-MX" sz="1800" i="1" dirty="0" err="1"/>
              <a:t>Term</a:t>
            </a:r>
            <a:r>
              <a:rPr lang="es-MX" sz="1800" i="1" dirty="0"/>
              <a:t> and </a:t>
            </a:r>
            <a:r>
              <a:rPr lang="es-MX" sz="1800" i="1" dirty="0" err="1"/>
              <a:t>Credit</a:t>
            </a:r>
            <a:r>
              <a:rPr lang="es-MX" sz="1800" i="1" dirty="0"/>
              <a:t> </a:t>
            </a:r>
            <a:r>
              <a:rPr lang="es-MX" sz="1800" i="1" dirty="0" err="1"/>
              <a:t>Limit</a:t>
            </a:r>
            <a:r>
              <a:rPr lang="es-MX" sz="1800" i="1" dirty="0"/>
              <a:t> for </a:t>
            </a:r>
            <a:r>
              <a:rPr lang="es-MX" sz="1800" i="1" dirty="0" err="1"/>
              <a:t>each</a:t>
            </a:r>
            <a:r>
              <a:rPr lang="es-MX" sz="1800" i="1" dirty="0"/>
              <a:t> </a:t>
            </a:r>
            <a:r>
              <a:rPr lang="es-MX" sz="1800" i="1" dirty="0" err="1"/>
              <a:t>selected</a:t>
            </a:r>
            <a:r>
              <a:rPr lang="es-MX" sz="1800" i="1" dirty="0"/>
              <a:t> </a:t>
            </a:r>
            <a:r>
              <a:rPr lang="es-MX" sz="1800" i="1" dirty="0" err="1"/>
              <a:t>client</a:t>
            </a:r>
            <a:r>
              <a:rPr lang="es-MX" sz="1800" i="1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i="1" dirty="0"/>
              <a:t> </a:t>
            </a:r>
            <a:r>
              <a:rPr lang="es-MX" sz="1800" dirty="0"/>
              <a:t>The file </a:t>
            </a:r>
            <a:r>
              <a:rPr lang="es-MX" sz="1800" i="1" dirty="0"/>
              <a:t>´results.py´ </a:t>
            </a:r>
            <a:r>
              <a:rPr lang="es-MX" sz="1800" dirty="0" err="1"/>
              <a:t>contains</a:t>
            </a:r>
            <a:r>
              <a:rPr lang="es-MX" sz="1800" dirty="0"/>
              <a:t> the </a:t>
            </a:r>
            <a:r>
              <a:rPr lang="es-MX" sz="1800" dirty="0" err="1"/>
              <a:t>code</a:t>
            </a:r>
            <a:r>
              <a:rPr lang="es-MX" sz="1800" dirty="0"/>
              <a:t> for the </a:t>
            </a:r>
            <a:r>
              <a:rPr lang="es-MX" sz="1800" dirty="0" err="1"/>
              <a:t>generation</a:t>
            </a:r>
            <a:r>
              <a:rPr lang="es-MX" sz="1800" dirty="0"/>
              <a:t> of </a:t>
            </a:r>
            <a:r>
              <a:rPr lang="es-MX" sz="1800" i="1" dirty="0"/>
              <a:t>´results.csv´, </a:t>
            </a:r>
            <a:r>
              <a:rPr lang="es-MX" sz="1800" dirty="0"/>
              <a:t>and </a:t>
            </a:r>
            <a:r>
              <a:rPr lang="es-MX" sz="1800" dirty="0" err="1"/>
              <a:t>it</a:t>
            </a:r>
            <a:r>
              <a:rPr lang="es-MX" sz="1800" dirty="0"/>
              <a:t> shows the </a:t>
            </a:r>
            <a:r>
              <a:rPr lang="es-MX" sz="1800" dirty="0" err="1"/>
              <a:t>considerations</a:t>
            </a:r>
            <a:r>
              <a:rPr lang="es-MX" sz="1800" dirty="0"/>
              <a:t> </a:t>
            </a:r>
            <a:r>
              <a:rPr lang="es-MX" sz="1800" dirty="0" err="1"/>
              <a:t>taken</a:t>
            </a:r>
            <a:r>
              <a:rPr lang="es-MX" sz="1800" dirty="0"/>
              <a:t> to </a:t>
            </a:r>
            <a:r>
              <a:rPr lang="es-MX" sz="1800" dirty="0" err="1"/>
              <a:t>get</a:t>
            </a:r>
            <a:r>
              <a:rPr lang="es-MX" sz="1800" dirty="0"/>
              <a:t> to the </a:t>
            </a:r>
            <a:r>
              <a:rPr lang="es-MX" sz="1800" dirty="0" err="1"/>
              <a:t>results</a:t>
            </a:r>
            <a:r>
              <a:rPr lang="es-MX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i="1" dirty="0"/>
              <a:t> </a:t>
            </a:r>
            <a:r>
              <a:rPr lang="es-MX" sz="1800" dirty="0"/>
              <a:t>In the case of the </a:t>
            </a:r>
            <a:r>
              <a:rPr lang="es-MX" sz="1800" i="1" dirty="0"/>
              <a:t>Anual </a:t>
            </a:r>
            <a:r>
              <a:rPr lang="es-MX" sz="1800" i="1" dirty="0" err="1"/>
              <a:t>Interest</a:t>
            </a:r>
            <a:r>
              <a:rPr lang="es-MX" sz="1800" i="1" dirty="0"/>
              <a:t> </a:t>
            </a:r>
            <a:r>
              <a:rPr lang="es-MX" sz="1800" i="1" dirty="0" err="1"/>
              <a:t>Rate</a:t>
            </a:r>
            <a:r>
              <a:rPr lang="es-MX" sz="1800" i="1" dirty="0"/>
              <a:t>, </a:t>
            </a:r>
            <a:r>
              <a:rPr lang="es-MX" sz="1800" dirty="0"/>
              <a:t>I </a:t>
            </a:r>
            <a:r>
              <a:rPr lang="es-MX" sz="1800" dirty="0" err="1"/>
              <a:t>believe</a:t>
            </a:r>
            <a:r>
              <a:rPr lang="es-MX" sz="1800" dirty="0"/>
              <a:t> I </a:t>
            </a:r>
            <a:r>
              <a:rPr lang="es-MX" sz="1800" dirty="0" err="1"/>
              <a:t>lack</a:t>
            </a:r>
            <a:r>
              <a:rPr lang="es-MX" sz="1800" dirty="0"/>
              <a:t> </a:t>
            </a:r>
            <a:r>
              <a:rPr lang="es-MX" sz="1800" dirty="0" err="1"/>
              <a:t>information</a:t>
            </a:r>
            <a:r>
              <a:rPr lang="es-MX" sz="1800" dirty="0"/>
              <a:t>, I </a:t>
            </a:r>
            <a:r>
              <a:rPr lang="es-MX" sz="1800" dirty="0" err="1"/>
              <a:t>cann’t</a:t>
            </a:r>
            <a:r>
              <a:rPr lang="es-MX" sz="1800" dirty="0"/>
              <a:t> determine a mínimum </a:t>
            </a:r>
            <a:r>
              <a:rPr lang="es-MX" sz="1800" dirty="0" err="1"/>
              <a:t>interest</a:t>
            </a:r>
            <a:r>
              <a:rPr lang="es-MX" sz="1800" dirty="0"/>
              <a:t> </a:t>
            </a:r>
            <a:r>
              <a:rPr lang="es-MX" sz="1800" dirty="0" err="1"/>
              <a:t>rate</a:t>
            </a:r>
            <a:r>
              <a:rPr lang="es-MX" sz="1800" dirty="0"/>
              <a:t>, </a:t>
            </a:r>
            <a:r>
              <a:rPr lang="es-MX" sz="1800" dirty="0" err="1"/>
              <a:t>without</a:t>
            </a:r>
            <a:r>
              <a:rPr lang="es-MX" sz="1800" dirty="0"/>
              <a:t> </a:t>
            </a:r>
            <a:r>
              <a:rPr lang="es-MX" sz="1800" dirty="0" err="1"/>
              <a:t>knowing</a:t>
            </a:r>
            <a:r>
              <a:rPr lang="es-MX" sz="1800" dirty="0"/>
              <a:t> </a:t>
            </a:r>
            <a:r>
              <a:rPr lang="es-MX" sz="1800" dirty="0" err="1"/>
              <a:t>Konfio’s</a:t>
            </a:r>
            <a:r>
              <a:rPr lang="es-MX" sz="1800" dirty="0"/>
              <a:t> </a:t>
            </a:r>
            <a:r>
              <a:rPr lang="es-MX" sz="1800" dirty="0" err="1"/>
              <a:t>operational</a:t>
            </a:r>
            <a:r>
              <a:rPr lang="es-MX" sz="1800" dirty="0"/>
              <a:t> </a:t>
            </a:r>
            <a:r>
              <a:rPr lang="es-MX" sz="1800" dirty="0" err="1"/>
              <a:t>costs</a:t>
            </a:r>
            <a:r>
              <a:rPr lang="es-MX" sz="1800" dirty="0"/>
              <a:t> for account </a:t>
            </a:r>
            <a:r>
              <a:rPr lang="es-MX" sz="1800" dirty="0" err="1"/>
              <a:t>management</a:t>
            </a:r>
            <a:r>
              <a:rPr lang="es-MX" sz="1800" dirty="0"/>
              <a:t>, as </a:t>
            </a:r>
            <a:r>
              <a:rPr lang="es-MX" sz="1800" dirty="0" err="1"/>
              <a:t>well</a:t>
            </a:r>
            <a:r>
              <a:rPr lang="es-MX" sz="1800" dirty="0"/>
              <a:t> as </a:t>
            </a:r>
            <a:r>
              <a:rPr lang="es-MX" sz="1800" dirty="0" err="1"/>
              <a:t>other</a:t>
            </a:r>
            <a:r>
              <a:rPr lang="es-MX" sz="1800" dirty="0"/>
              <a:t> </a:t>
            </a:r>
            <a:r>
              <a:rPr lang="es-MX" sz="1800" dirty="0" err="1"/>
              <a:t>related</a:t>
            </a:r>
            <a:r>
              <a:rPr lang="es-MX" sz="1800" dirty="0"/>
              <a:t> </a:t>
            </a:r>
            <a:r>
              <a:rPr lang="es-MX" sz="1800" dirty="0" err="1"/>
              <a:t>cost</a:t>
            </a:r>
            <a:r>
              <a:rPr lang="es-MX" sz="1800" dirty="0"/>
              <a:t> to </a:t>
            </a:r>
            <a:r>
              <a:rPr lang="es-MX" sz="1800" dirty="0" err="1"/>
              <a:t>each</a:t>
            </a:r>
            <a:r>
              <a:rPr lang="es-MX" sz="1800" dirty="0"/>
              <a:t> account.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/>
              <a:t> I </a:t>
            </a:r>
            <a:r>
              <a:rPr lang="es-MX" sz="1800" dirty="0" err="1"/>
              <a:t>decided</a:t>
            </a:r>
            <a:r>
              <a:rPr lang="es-MX" sz="1800" dirty="0"/>
              <a:t> to show in ‘results.csv’, the </a:t>
            </a:r>
            <a:r>
              <a:rPr lang="es-MX" sz="1800" dirty="0" err="1"/>
              <a:t>minimum</a:t>
            </a:r>
            <a:r>
              <a:rPr lang="es-MX" sz="1800" dirty="0"/>
              <a:t> and </a:t>
            </a:r>
            <a:r>
              <a:rPr lang="es-MX" sz="1800" dirty="0" err="1"/>
              <a:t>maximum</a:t>
            </a:r>
            <a:r>
              <a:rPr lang="es-MX" sz="1800" dirty="0"/>
              <a:t> </a:t>
            </a:r>
            <a:r>
              <a:rPr lang="es-MX" sz="1800" dirty="0" err="1"/>
              <a:t>interest</a:t>
            </a:r>
            <a:r>
              <a:rPr lang="es-MX" sz="1800" dirty="0"/>
              <a:t> </a:t>
            </a:r>
            <a:r>
              <a:rPr lang="es-MX" sz="1800" dirty="0" err="1"/>
              <a:t>payment</a:t>
            </a:r>
            <a:r>
              <a:rPr lang="es-MX" sz="1800" dirty="0"/>
              <a:t> (</a:t>
            </a:r>
            <a:r>
              <a:rPr lang="es-MX" sz="1800" dirty="0" err="1"/>
              <a:t>using</a:t>
            </a:r>
            <a:r>
              <a:rPr lang="es-MX" sz="1800" dirty="0"/>
              <a:t> </a:t>
            </a:r>
            <a:r>
              <a:rPr lang="es-MX" sz="1800" dirty="0" err="1"/>
              <a:t>Condusef’s</a:t>
            </a:r>
            <a:r>
              <a:rPr lang="es-MX" sz="1800" dirty="0"/>
              <a:t> </a:t>
            </a:r>
            <a:r>
              <a:rPr lang="es-MX" sz="1800" dirty="0" err="1"/>
              <a:t>information</a:t>
            </a:r>
            <a:r>
              <a:rPr lang="es-MX" sz="1800" dirty="0"/>
              <a:t> </a:t>
            </a:r>
            <a:r>
              <a:rPr lang="es-MX" sz="1800" dirty="0" err="1"/>
              <a:t>regarding</a:t>
            </a:r>
            <a:r>
              <a:rPr lang="es-MX" sz="1800" dirty="0"/>
              <a:t> </a:t>
            </a:r>
            <a:r>
              <a:rPr lang="es-MX" sz="1800" dirty="0" err="1"/>
              <a:t>credits</a:t>
            </a:r>
            <a:r>
              <a:rPr lang="es-MX" sz="1800" dirty="0"/>
              <a:t> for </a:t>
            </a:r>
            <a:r>
              <a:rPr lang="es-MX" sz="1800" dirty="0" err="1"/>
              <a:t>small</a:t>
            </a:r>
            <a:r>
              <a:rPr lang="es-MX" sz="1800" dirty="0"/>
              <a:t> and médium </a:t>
            </a:r>
            <a:r>
              <a:rPr lang="es-MX" sz="1800" dirty="0" err="1"/>
              <a:t>companies</a:t>
            </a:r>
            <a:r>
              <a:rPr lang="es-MX" sz="1800" dirty="0"/>
              <a:t>), </a:t>
            </a:r>
            <a:r>
              <a:rPr lang="es-MX" sz="1800" dirty="0" err="1"/>
              <a:t>each</a:t>
            </a:r>
            <a:r>
              <a:rPr lang="es-MX" sz="1800" dirty="0"/>
              <a:t> </a:t>
            </a:r>
            <a:r>
              <a:rPr lang="es-MX" sz="1800" dirty="0" err="1"/>
              <a:t>client</a:t>
            </a:r>
            <a:r>
              <a:rPr lang="es-MX" sz="1800" dirty="0"/>
              <a:t> </a:t>
            </a:r>
            <a:r>
              <a:rPr lang="es-MX" sz="1800" dirty="0" err="1"/>
              <a:t>will</a:t>
            </a:r>
            <a:r>
              <a:rPr lang="es-MX" sz="1800" dirty="0"/>
              <a:t> </a:t>
            </a:r>
            <a:r>
              <a:rPr lang="es-MX" sz="1800" dirty="0" err="1"/>
              <a:t>pay</a:t>
            </a:r>
            <a:r>
              <a:rPr lang="es-MX" sz="1800" dirty="0"/>
              <a:t> at the </a:t>
            </a:r>
            <a:r>
              <a:rPr lang="es-MX" sz="1800" dirty="0" err="1"/>
              <a:t>end</a:t>
            </a:r>
            <a:r>
              <a:rPr lang="es-MX" sz="1800" dirty="0"/>
              <a:t> of the loan, </a:t>
            </a:r>
            <a:r>
              <a:rPr lang="es-MX" sz="1800" dirty="0" err="1"/>
              <a:t>considering</a:t>
            </a:r>
            <a:r>
              <a:rPr lang="es-MX" sz="1800" dirty="0"/>
              <a:t> the máximum </a:t>
            </a:r>
            <a:r>
              <a:rPr lang="es-MX" sz="1800" dirty="0" err="1"/>
              <a:t>recommeded</a:t>
            </a:r>
            <a:r>
              <a:rPr lang="es-MX" sz="1800" dirty="0"/>
              <a:t> </a:t>
            </a:r>
            <a:r>
              <a:rPr lang="es-MX" sz="1800" dirty="0" err="1"/>
              <a:t>payment</a:t>
            </a:r>
            <a:r>
              <a:rPr lang="es-MX" sz="1800" dirty="0"/>
              <a:t> per </a:t>
            </a:r>
            <a:r>
              <a:rPr lang="es-MX" sz="1800" dirty="0" err="1"/>
              <a:t>client</a:t>
            </a:r>
            <a:r>
              <a:rPr lang="es-MX" sz="1800" dirty="0"/>
              <a:t>, and the </a:t>
            </a:r>
            <a:r>
              <a:rPr lang="es-MX" sz="1800" dirty="0" err="1"/>
              <a:t>maximum</a:t>
            </a:r>
            <a:r>
              <a:rPr lang="es-MX" sz="1800" dirty="0"/>
              <a:t> </a:t>
            </a:r>
            <a:r>
              <a:rPr lang="es-MX" sz="1800" dirty="0" err="1"/>
              <a:t>credit</a:t>
            </a:r>
            <a:r>
              <a:rPr lang="es-MX" sz="1800" dirty="0"/>
              <a:t> </a:t>
            </a:r>
            <a:r>
              <a:rPr lang="es-MX" sz="1800" dirty="0" err="1"/>
              <a:t>term</a:t>
            </a:r>
            <a:r>
              <a:rPr lang="es-MX" sz="1800" dirty="0"/>
              <a:t>.   </a:t>
            </a:r>
            <a:endParaRPr lang="es-MX" sz="1800" i="1" dirty="0"/>
          </a:p>
        </p:txBody>
      </p:sp>
    </p:spTree>
    <p:extLst>
      <p:ext uri="{BB962C8B-B14F-4D97-AF65-F5344CB8AC3E}">
        <p14:creationId xmlns:p14="http://schemas.microsoft.com/office/powerpoint/2010/main" val="276540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278751F-BD38-429C-95C9-2D2E87741B78}"/>
              </a:ext>
            </a:extLst>
          </p:cNvPr>
          <p:cNvGrpSpPr/>
          <p:nvPr/>
        </p:nvGrpSpPr>
        <p:grpSpPr>
          <a:xfrm>
            <a:off x="53007" y="2991691"/>
            <a:ext cx="4200939" cy="3316344"/>
            <a:chOff x="1097280" y="3296491"/>
            <a:chExt cx="3485321" cy="295271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01F263B-7301-4005-82C1-597E8CD86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891" t="21048" r="29239" b="20256"/>
            <a:stretch/>
          </p:blipFill>
          <p:spPr>
            <a:xfrm>
              <a:off x="1097280" y="3296491"/>
              <a:ext cx="3485321" cy="2814212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46C7D48-A9C4-40EA-8F4C-D4F0B646EFDC}"/>
                </a:ext>
              </a:extLst>
            </p:cNvPr>
            <p:cNvSpPr txBox="1"/>
            <p:nvPr/>
          </p:nvSpPr>
          <p:spPr>
            <a:xfrm>
              <a:off x="1205948" y="5972203"/>
              <a:ext cx="2809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/>
                <a:t>Figure 1. 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04E8E4D-0EB0-4EEA-A531-5A1971F4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Conclusions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458F0-4A79-4C5D-9BBA-92B3BB09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800" dirty="0"/>
              <a:t>I </a:t>
            </a:r>
            <a:r>
              <a:rPr lang="es-MX" sz="1800" dirty="0" err="1"/>
              <a:t>believe</a:t>
            </a:r>
            <a:r>
              <a:rPr lang="es-MX" sz="1800" dirty="0"/>
              <a:t>, the </a:t>
            </a:r>
            <a:r>
              <a:rPr lang="es-MX" sz="1800" dirty="0" err="1"/>
              <a:t>model</a:t>
            </a:r>
            <a:r>
              <a:rPr lang="es-MX" sz="1800" dirty="0"/>
              <a:t> </a:t>
            </a:r>
            <a:r>
              <a:rPr lang="es-MX" sz="1800" dirty="0" err="1"/>
              <a:t>works</a:t>
            </a:r>
            <a:r>
              <a:rPr lang="es-MX" sz="1800" dirty="0"/>
              <a:t> fine, but </a:t>
            </a:r>
            <a:r>
              <a:rPr lang="es-MX" sz="1800" dirty="0" err="1"/>
              <a:t>just</a:t>
            </a:r>
            <a:r>
              <a:rPr lang="es-MX" sz="1800" dirty="0"/>
              <a:t> </a:t>
            </a:r>
            <a:r>
              <a:rPr lang="es-MX" sz="1800" dirty="0" err="1"/>
              <a:t>that</a:t>
            </a:r>
            <a:r>
              <a:rPr lang="es-MX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800" dirty="0"/>
              <a:t>For </a:t>
            </a:r>
            <a:r>
              <a:rPr lang="es-MX" sz="1800" dirty="0" err="1"/>
              <a:t>example</a:t>
            </a:r>
            <a:r>
              <a:rPr lang="es-MX" sz="1800" dirty="0"/>
              <a:t>, </a:t>
            </a:r>
            <a:r>
              <a:rPr lang="es-MX" sz="1800" dirty="0" err="1"/>
              <a:t>some</a:t>
            </a:r>
            <a:r>
              <a:rPr lang="es-MX" sz="1800" dirty="0"/>
              <a:t> data </a:t>
            </a:r>
            <a:r>
              <a:rPr lang="es-MX" sz="1800" dirty="0" err="1"/>
              <a:t>regarding</a:t>
            </a:r>
            <a:r>
              <a:rPr lang="es-MX" sz="1800" dirty="0"/>
              <a:t> account </a:t>
            </a:r>
            <a:r>
              <a:rPr lang="es-MX" sz="1800" dirty="0" err="1"/>
              <a:t>type</a:t>
            </a:r>
            <a:r>
              <a:rPr lang="es-MX" sz="1800" dirty="0"/>
              <a:t> “Sin Límite Preestablecido” and </a:t>
            </a:r>
            <a:r>
              <a:rPr lang="es-MX" sz="1800" dirty="0" err="1"/>
              <a:t>credit</a:t>
            </a:r>
            <a:r>
              <a:rPr lang="es-MX" sz="1800" dirty="0"/>
              <a:t> </a:t>
            </a:r>
            <a:r>
              <a:rPr lang="es-MX" sz="1800" dirty="0" err="1"/>
              <a:t>type</a:t>
            </a:r>
            <a:r>
              <a:rPr lang="es-MX" sz="1800" dirty="0"/>
              <a:t> “Línea de Crédito”, show </a:t>
            </a:r>
            <a:r>
              <a:rPr lang="es-MX" sz="1800" dirty="0" err="1"/>
              <a:t>some</a:t>
            </a:r>
            <a:r>
              <a:rPr lang="es-MX" sz="1800" dirty="0"/>
              <a:t> </a:t>
            </a:r>
            <a:r>
              <a:rPr lang="es-MX" sz="1800" dirty="0" err="1"/>
              <a:t>very</a:t>
            </a:r>
            <a:r>
              <a:rPr lang="es-MX" sz="1800" dirty="0"/>
              <a:t> </a:t>
            </a:r>
            <a:r>
              <a:rPr lang="es-MX" sz="1800" dirty="0" err="1"/>
              <a:t>high</a:t>
            </a:r>
            <a:r>
              <a:rPr lang="es-MX" sz="1800" dirty="0"/>
              <a:t> </a:t>
            </a:r>
            <a:r>
              <a:rPr lang="es-MX" sz="1800" dirty="0" err="1"/>
              <a:t>values</a:t>
            </a:r>
            <a:r>
              <a:rPr lang="es-MX" sz="1800" dirty="0"/>
              <a:t> in </a:t>
            </a:r>
            <a:r>
              <a:rPr lang="es-MX" sz="1800" dirty="0" err="1"/>
              <a:t>terms</a:t>
            </a:r>
            <a:r>
              <a:rPr lang="es-MX" sz="1800" dirty="0"/>
              <a:t> of loan </a:t>
            </a:r>
            <a:r>
              <a:rPr lang="es-MX" sz="1800" dirty="0" err="1"/>
              <a:t>term</a:t>
            </a:r>
            <a:r>
              <a:rPr lang="es-MX" sz="1800" dirty="0"/>
              <a:t>, so </a:t>
            </a:r>
            <a:r>
              <a:rPr lang="es-MX" sz="1800" dirty="0" err="1"/>
              <a:t>that</a:t>
            </a:r>
            <a:r>
              <a:rPr lang="es-MX" sz="1800" dirty="0"/>
              <a:t> </a:t>
            </a:r>
            <a:r>
              <a:rPr lang="es-MX" sz="1800" dirty="0" err="1"/>
              <a:t>gives</a:t>
            </a:r>
            <a:r>
              <a:rPr lang="es-MX" sz="1800" dirty="0"/>
              <a:t> </a:t>
            </a:r>
            <a:r>
              <a:rPr lang="es-MX" sz="1800" dirty="0" err="1"/>
              <a:t>us</a:t>
            </a:r>
            <a:r>
              <a:rPr lang="es-MX" sz="1800" dirty="0"/>
              <a:t> </a:t>
            </a:r>
            <a:r>
              <a:rPr lang="es-MX" sz="1800" dirty="0" err="1"/>
              <a:t>some</a:t>
            </a:r>
            <a:r>
              <a:rPr lang="es-MX" sz="1800" dirty="0"/>
              <a:t> </a:t>
            </a:r>
            <a:r>
              <a:rPr lang="es-MX" sz="1800" dirty="0" err="1"/>
              <a:t>very</a:t>
            </a:r>
            <a:r>
              <a:rPr lang="es-MX" sz="1800" dirty="0"/>
              <a:t> </a:t>
            </a:r>
            <a:r>
              <a:rPr lang="es-MX" sz="1800" dirty="0" err="1"/>
              <a:t>high</a:t>
            </a:r>
            <a:r>
              <a:rPr lang="es-MX" sz="1800" dirty="0"/>
              <a:t> </a:t>
            </a:r>
            <a:r>
              <a:rPr lang="es-MX" sz="1800" dirty="0" err="1"/>
              <a:t>valuesin</a:t>
            </a:r>
            <a:r>
              <a:rPr lang="es-MX" sz="1800" dirty="0"/>
              <a:t> the </a:t>
            </a:r>
            <a:r>
              <a:rPr lang="es-MX" sz="1800" dirty="0" err="1"/>
              <a:t>model</a:t>
            </a:r>
            <a:r>
              <a:rPr lang="es-MX" sz="1800" dirty="0"/>
              <a:t> (as </a:t>
            </a:r>
            <a:r>
              <a:rPr lang="es-MX" sz="1800" dirty="0" err="1"/>
              <a:t>shown</a:t>
            </a:r>
            <a:r>
              <a:rPr lang="es-MX" sz="1800" dirty="0"/>
              <a:t> in figure 1), and </a:t>
            </a:r>
            <a:r>
              <a:rPr lang="es-MX" sz="1800" dirty="0" err="1"/>
              <a:t>that</a:t>
            </a:r>
            <a:r>
              <a:rPr lang="es-MX" sz="1800" dirty="0"/>
              <a:t> </a:t>
            </a:r>
            <a:r>
              <a:rPr lang="es-MX" sz="1800" dirty="0" err="1"/>
              <a:t>affects</a:t>
            </a:r>
            <a:r>
              <a:rPr lang="es-MX" sz="1800" dirty="0"/>
              <a:t> the </a:t>
            </a:r>
            <a:r>
              <a:rPr lang="es-MX" sz="1800" dirty="0" err="1"/>
              <a:t>other</a:t>
            </a:r>
            <a:r>
              <a:rPr lang="es-MX" sz="1800" dirty="0"/>
              <a:t> </a:t>
            </a:r>
            <a:r>
              <a:rPr lang="es-MX" sz="1800" dirty="0" err="1"/>
              <a:t>results</a:t>
            </a:r>
            <a:r>
              <a:rPr lang="es-MX" sz="1800" dirty="0"/>
              <a:t> </a:t>
            </a:r>
            <a:r>
              <a:rPr lang="es-MX" sz="1800" dirty="0" err="1"/>
              <a:t>obtantion</a:t>
            </a:r>
            <a:r>
              <a:rPr lang="es-MX" sz="1800" dirty="0"/>
              <a:t>. (as show in figure 1)</a:t>
            </a:r>
          </a:p>
          <a:p>
            <a:endParaRPr lang="es-MX" sz="1800" dirty="0"/>
          </a:p>
          <a:p>
            <a:endParaRPr lang="es-MX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6B5CD0-F7CE-4C18-B7B6-FA5F80099F45}"/>
              </a:ext>
            </a:extLst>
          </p:cNvPr>
          <p:cNvSpPr txBox="1"/>
          <p:nvPr/>
        </p:nvSpPr>
        <p:spPr>
          <a:xfrm>
            <a:off x="4200939" y="3243472"/>
            <a:ext cx="6954741" cy="219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were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different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different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Training Data,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different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solvers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diferente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kernels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missing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lack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time.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would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analyze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variables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affect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such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account_type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credit_type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different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dates, etc., but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wasn’t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done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lack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time.</a:t>
            </a:r>
          </a:p>
        </p:txBody>
      </p:sp>
    </p:spTree>
    <p:extLst>
      <p:ext uri="{BB962C8B-B14F-4D97-AF65-F5344CB8AC3E}">
        <p14:creationId xmlns:p14="http://schemas.microsoft.com/office/powerpoint/2010/main" val="123445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E3DF2EE-C64B-4EC3-B429-A47873ECC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3" t="25322" r="27500" b="23078"/>
          <a:stretch/>
        </p:blipFill>
        <p:spPr>
          <a:xfrm>
            <a:off x="6095686" y="1737360"/>
            <a:ext cx="6014631" cy="39345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971AD1-49B1-488B-AA45-301C8FBC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Initial</a:t>
            </a:r>
            <a:r>
              <a:rPr lang="es-MX" dirty="0"/>
              <a:t> </a:t>
            </a:r>
            <a:r>
              <a:rPr lang="es-MX" dirty="0" err="1"/>
              <a:t>Hypothesis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2F0B3-9F13-4A77-9F6A-D511C5909B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81912" cy="3424107"/>
          </a:xfrm>
        </p:spPr>
        <p:txBody>
          <a:bodyPr/>
          <a:lstStyle/>
          <a:p>
            <a:pPr lvl="1"/>
            <a:r>
              <a:rPr lang="es-MX" dirty="0" err="1"/>
              <a:t>Bad</a:t>
            </a:r>
            <a:r>
              <a:rPr lang="es-MX" dirty="0"/>
              <a:t> </a:t>
            </a:r>
            <a:r>
              <a:rPr lang="es-MX" dirty="0" err="1"/>
              <a:t>clients</a:t>
            </a:r>
            <a:r>
              <a:rPr lang="es-MX" dirty="0"/>
              <a:t> have </a:t>
            </a:r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monthly</a:t>
            </a:r>
            <a:r>
              <a:rPr lang="es-MX" dirty="0"/>
              <a:t> </a:t>
            </a:r>
            <a:r>
              <a:rPr lang="es-MX" dirty="0" err="1"/>
              <a:t>difference</a:t>
            </a:r>
            <a:r>
              <a:rPr lang="es-MX" dirty="0"/>
              <a:t> </a:t>
            </a:r>
            <a:r>
              <a:rPr lang="es-MX" dirty="0" err="1"/>
              <a:t>between</a:t>
            </a:r>
            <a:endParaRPr lang="es-MX" dirty="0"/>
          </a:p>
          <a:p>
            <a:pPr marL="201168" lvl="1" indent="0">
              <a:buNone/>
            </a:pPr>
            <a:r>
              <a:rPr lang="es-MX" dirty="0"/>
              <a:t>   </a:t>
            </a:r>
            <a:r>
              <a:rPr lang="es-MX" dirty="0" err="1"/>
              <a:t>income</a:t>
            </a:r>
            <a:r>
              <a:rPr lang="es-MX" dirty="0"/>
              <a:t> and </a:t>
            </a:r>
            <a:r>
              <a:rPr lang="es-MX" dirty="0" err="1"/>
              <a:t>outcome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Bad</a:t>
            </a:r>
            <a:r>
              <a:rPr lang="es-MX" dirty="0"/>
              <a:t> </a:t>
            </a:r>
            <a:r>
              <a:rPr lang="es-MX" dirty="0" err="1"/>
              <a:t>clients</a:t>
            </a:r>
            <a:r>
              <a:rPr lang="es-MX" dirty="0"/>
              <a:t> have </a:t>
            </a:r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negative</a:t>
            </a:r>
            <a:r>
              <a:rPr lang="es-MX" dirty="0"/>
              <a:t> surplus.</a:t>
            </a:r>
          </a:p>
          <a:p>
            <a:pPr lvl="1"/>
            <a:r>
              <a:rPr lang="es-MX" dirty="0" err="1"/>
              <a:t>Bad</a:t>
            </a:r>
            <a:r>
              <a:rPr lang="es-MX" dirty="0"/>
              <a:t> </a:t>
            </a:r>
            <a:r>
              <a:rPr lang="es-MX" dirty="0" err="1"/>
              <a:t>clients</a:t>
            </a:r>
            <a:r>
              <a:rPr lang="es-MX" dirty="0"/>
              <a:t> have </a:t>
            </a:r>
            <a:r>
              <a:rPr lang="es-MX" dirty="0" err="1"/>
              <a:t>higher</a:t>
            </a:r>
            <a:r>
              <a:rPr lang="es-MX" dirty="0"/>
              <a:t> balance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credit</a:t>
            </a:r>
            <a:r>
              <a:rPr lang="es-MX" dirty="0"/>
              <a:t> </a:t>
            </a:r>
            <a:r>
              <a:rPr lang="es-MX" dirty="0" err="1"/>
              <a:t>limit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Bad</a:t>
            </a:r>
            <a:r>
              <a:rPr lang="es-MX" dirty="0"/>
              <a:t> </a:t>
            </a:r>
            <a:r>
              <a:rPr lang="es-MX" dirty="0" err="1"/>
              <a:t>clients</a:t>
            </a:r>
            <a:r>
              <a:rPr lang="es-MX" dirty="0"/>
              <a:t> have </a:t>
            </a:r>
            <a:r>
              <a:rPr lang="es-MX" dirty="0" err="1"/>
              <a:t>high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of </a:t>
            </a:r>
            <a:r>
              <a:rPr lang="es-MX" dirty="0" err="1"/>
              <a:t>payments</a:t>
            </a:r>
            <a:r>
              <a:rPr lang="es-MX" dirty="0"/>
              <a:t> </a:t>
            </a:r>
            <a:r>
              <a:rPr lang="es-MX" dirty="0" err="1"/>
              <a:t>due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Bad</a:t>
            </a:r>
            <a:r>
              <a:rPr lang="es-MX" dirty="0"/>
              <a:t> </a:t>
            </a:r>
            <a:r>
              <a:rPr lang="es-MX" dirty="0" err="1"/>
              <a:t>clients</a:t>
            </a:r>
            <a:r>
              <a:rPr lang="es-MX" dirty="0"/>
              <a:t> have </a:t>
            </a:r>
            <a:r>
              <a:rPr lang="es-MX" dirty="0" err="1"/>
              <a:t>high</a:t>
            </a:r>
            <a:r>
              <a:rPr lang="es-MX" dirty="0"/>
              <a:t> </a:t>
            </a:r>
            <a:r>
              <a:rPr lang="es-MX" dirty="0" err="1"/>
              <a:t>delinquency</a:t>
            </a:r>
            <a:r>
              <a:rPr lang="es-MX" dirty="0"/>
              <a:t> </a:t>
            </a:r>
            <a:r>
              <a:rPr lang="es-MX" dirty="0" err="1"/>
              <a:t>numbers</a:t>
            </a:r>
            <a:r>
              <a:rPr lang="es-MX" dirty="0"/>
              <a:t>.</a:t>
            </a:r>
          </a:p>
          <a:p>
            <a:pPr marL="201168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999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34972F-165D-4A93-B109-B0F0F6A5B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0" t="14403" r="8500" b="12059"/>
          <a:stretch/>
        </p:blipFill>
        <p:spPr>
          <a:xfrm>
            <a:off x="1369187" y="2069209"/>
            <a:ext cx="8198883" cy="41089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250749-3BEB-4512-8B2D-C599E428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</a:t>
            </a:r>
            <a:r>
              <a:rPr lang="es-MX" dirty="0" err="1"/>
              <a:t>Credits</a:t>
            </a:r>
            <a:r>
              <a:rPr lang="es-MX" dirty="0"/>
              <a:t> per Client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955AD-A9AB-48B2-AF18-7CC4E760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</a:t>
            </a:r>
            <a:r>
              <a:rPr lang="es-MX" dirty="0" err="1"/>
              <a:t>tendency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identificated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the total </a:t>
            </a:r>
            <a:r>
              <a:rPr lang="es-MX" dirty="0" err="1"/>
              <a:t>number</a:t>
            </a:r>
            <a:r>
              <a:rPr lang="es-MX" dirty="0"/>
              <a:t> of </a:t>
            </a:r>
            <a:r>
              <a:rPr lang="es-MX" dirty="0" err="1"/>
              <a:t>credit</a:t>
            </a:r>
            <a:r>
              <a:rPr lang="es-MX" dirty="0"/>
              <a:t> per </a:t>
            </a:r>
            <a:r>
              <a:rPr lang="es-MX" dirty="0" err="1"/>
              <a:t>client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39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724F8-DA8A-42F5-931D-DDB5224D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Hypothesis</a:t>
            </a:r>
            <a:r>
              <a:rPr lang="es-MX" dirty="0"/>
              <a:t> </a:t>
            </a:r>
            <a:r>
              <a:rPr lang="es-MX" dirty="0" err="1"/>
              <a:t>Testing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D7E18DE-1AE9-4A22-B721-39CCC564C6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3890" t="40014" r="2566" b="16995"/>
          <a:stretch/>
        </p:blipFill>
        <p:spPr>
          <a:xfrm>
            <a:off x="2216504" y="3737858"/>
            <a:ext cx="7699284" cy="25304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EE7E1D2-61AD-4CD7-86BE-20ABCB34651F}"/>
              </a:ext>
            </a:extLst>
          </p:cNvPr>
          <p:cNvSpPr txBox="1"/>
          <p:nvPr/>
        </p:nvSpPr>
        <p:spPr>
          <a:xfrm>
            <a:off x="1097280" y="1974574"/>
            <a:ext cx="9915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 a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quick</a:t>
            </a:r>
            <a:r>
              <a:rPr lang="es-MX" dirty="0"/>
              <a:t> </a:t>
            </a:r>
            <a:r>
              <a:rPr lang="es-MX" dirty="0" err="1"/>
              <a:t>approach</a:t>
            </a:r>
            <a:r>
              <a:rPr lang="es-MX" dirty="0"/>
              <a:t>,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the </a:t>
            </a:r>
            <a:r>
              <a:rPr lang="es-MX" dirty="0" err="1"/>
              <a:t>value</a:t>
            </a:r>
            <a:r>
              <a:rPr lang="es-MX" dirty="0"/>
              <a:t> </a:t>
            </a:r>
            <a:r>
              <a:rPr lang="es-MX" dirty="0" err="1"/>
              <a:t>means</a:t>
            </a:r>
            <a:r>
              <a:rPr lang="es-MX" dirty="0"/>
              <a:t>, the </a:t>
            </a:r>
            <a:r>
              <a:rPr lang="es-MX" dirty="0" err="1"/>
              <a:t>hypothesis</a:t>
            </a:r>
            <a:r>
              <a:rPr lang="es-MX" dirty="0"/>
              <a:t> </a:t>
            </a:r>
            <a:r>
              <a:rPr lang="es-MX" dirty="0" err="1"/>
              <a:t>aren’t</a:t>
            </a:r>
            <a:r>
              <a:rPr lang="es-MX" dirty="0"/>
              <a:t> </a:t>
            </a:r>
            <a:r>
              <a:rPr lang="es-MX" dirty="0" err="1"/>
              <a:t>supported</a:t>
            </a:r>
            <a:r>
              <a:rPr lang="es-MX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On</a:t>
            </a:r>
            <a:r>
              <a:rPr lang="es-MX" dirty="0"/>
              <a:t> the </a:t>
            </a:r>
            <a:r>
              <a:rPr lang="es-MX" dirty="0" err="1"/>
              <a:t>contrary</a:t>
            </a:r>
            <a:r>
              <a:rPr lang="es-MX" dirty="0"/>
              <a:t>,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seems</a:t>
            </a:r>
            <a:r>
              <a:rPr lang="es-MX" dirty="0"/>
              <a:t>, </a:t>
            </a:r>
            <a:r>
              <a:rPr lang="es-MX" dirty="0" err="1"/>
              <a:t>that</a:t>
            </a:r>
            <a:r>
              <a:rPr lang="es-MX" dirty="0"/>
              <a:t> a so </a:t>
            </a:r>
            <a:r>
              <a:rPr lang="es-MX" dirty="0" err="1"/>
              <a:t>called</a:t>
            </a:r>
            <a:r>
              <a:rPr lang="es-MX" dirty="0"/>
              <a:t> </a:t>
            </a:r>
            <a:r>
              <a:rPr lang="es-MX" dirty="0" err="1"/>
              <a:t>good</a:t>
            </a:r>
            <a:r>
              <a:rPr lang="es-MX" dirty="0"/>
              <a:t> </a:t>
            </a:r>
            <a:r>
              <a:rPr lang="es-MX" dirty="0" err="1"/>
              <a:t>client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the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starts</a:t>
            </a:r>
            <a:r>
              <a:rPr lang="es-MX" dirty="0"/>
              <a:t> </a:t>
            </a:r>
            <a:r>
              <a:rPr lang="es-MX" dirty="0" err="1"/>
              <a:t>failing</a:t>
            </a:r>
            <a:r>
              <a:rPr lang="es-MX" dirty="0"/>
              <a:t> the </a:t>
            </a:r>
            <a:r>
              <a:rPr lang="es-MX" dirty="0" err="1"/>
              <a:t>payments</a:t>
            </a:r>
            <a:r>
              <a:rPr lang="es-MX" dirty="0"/>
              <a:t> and </a:t>
            </a:r>
            <a:r>
              <a:rPr lang="es-MX" dirty="0" err="1"/>
              <a:t>owing</a:t>
            </a:r>
            <a:r>
              <a:rPr lang="es-MX" dirty="0"/>
              <a:t> the </a:t>
            </a:r>
            <a:r>
              <a:rPr lang="es-MX" dirty="0" err="1"/>
              <a:t>bank</a:t>
            </a:r>
            <a:r>
              <a:rPr lang="es-MX" dirty="0"/>
              <a:t>, </a:t>
            </a:r>
            <a:r>
              <a:rPr lang="es-MX" dirty="0" err="1"/>
              <a:t>having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to </a:t>
            </a:r>
            <a:r>
              <a:rPr lang="es-MX" dirty="0" err="1"/>
              <a:t>high</a:t>
            </a:r>
            <a:r>
              <a:rPr lang="es-MX" dirty="0"/>
              <a:t> </a:t>
            </a:r>
            <a:r>
              <a:rPr lang="es-MX" dirty="0" err="1"/>
              <a:t>income</a:t>
            </a:r>
            <a:r>
              <a:rPr lang="es-MX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Machine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Modeling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required</a:t>
            </a:r>
            <a:r>
              <a:rPr lang="es-MX" dirty="0"/>
              <a:t> to have </a:t>
            </a:r>
            <a:r>
              <a:rPr lang="es-MX" dirty="0" err="1"/>
              <a:t>accurate</a:t>
            </a:r>
            <a:r>
              <a:rPr lang="es-MX" dirty="0"/>
              <a:t> </a:t>
            </a:r>
            <a:r>
              <a:rPr lang="es-MX" dirty="0" err="1"/>
              <a:t>predictions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514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64E10-7500-43CD-994B-EA26F620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Models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F36EA7-4904-4372-8C65-997B2EB8F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6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7492B-9C8B-46D5-BA04-7417962C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C82BE-42FF-462E-9558-C8C13F4EC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sz="1600" dirty="0" err="1"/>
              <a:t>Monthly_difference</a:t>
            </a:r>
            <a:endParaRPr lang="es-E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1600" dirty="0" err="1"/>
              <a:t>Real_monthly_payment</a:t>
            </a:r>
            <a:endParaRPr lang="es-E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1600" dirty="0" err="1"/>
              <a:t>Worst_delinquency</a:t>
            </a:r>
            <a:endParaRPr lang="es-E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1600" dirty="0" err="1"/>
              <a:t>Worst_delinquency_past_due_balance</a:t>
            </a:r>
            <a:endParaRPr lang="es-E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1600" dirty="0" err="1"/>
              <a:t>Current_accounts_percentage</a:t>
            </a:r>
            <a:endParaRPr lang="es-E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1600" dirty="0" err="1"/>
              <a:t>Delinquency_accounts_percentage</a:t>
            </a:r>
            <a:endParaRPr lang="es-E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1600" dirty="0" err="1"/>
              <a:t>maximum</a:t>
            </a:r>
            <a:r>
              <a:rPr lang="es-ES" sz="1600" dirty="0"/>
              <a:t>:_</a:t>
            </a:r>
            <a:r>
              <a:rPr lang="es-ES" sz="1600" dirty="0" err="1"/>
              <a:t>credit_limit</a:t>
            </a:r>
            <a:endParaRPr lang="es-E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1600" dirty="0" err="1"/>
              <a:t>Maximum_number_of_payments</a:t>
            </a:r>
            <a:endParaRPr lang="es-ES" sz="1600" dirty="0"/>
          </a:p>
          <a:p>
            <a:pPr>
              <a:buFont typeface="Wingdings" panose="05000000000000000000" pitchFamily="2" charset="2"/>
              <a:buChar char="v"/>
            </a:pPr>
            <a:endParaRPr lang="es-ES" sz="1600" dirty="0"/>
          </a:p>
          <a:p>
            <a:endParaRPr lang="es-MX" sz="16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444F3B-C724-422E-9BCF-CDA4897BC4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38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89CAB98-2142-4AD2-BD73-58AD3E01D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1" t="22015" r="28369" b="19289"/>
          <a:stretch/>
        </p:blipFill>
        <p:spPr>
          <a:xfrm>
            <a:off x="2824700" y="2246244"/>
            <a:ext cx="5391647" cy="41025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440F8C-8878-48F6-94B1-ACE077EC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 </a:t>
            </a:r>
            <a:r>
              <a:rPr lang="es-MX" dirty="0" err="1"/>
              <a:t>Nearest</a:t>
            </a:r>
            <a:r>
              <a:rPr lang="es-MX" dirty="0"/>
              <a:t> </a:t>
            </a:r>
            <a:r>
              <a:rPr lang="es-MX" dirty="0" err="1"/>
              <a:t>Neighbors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20F78E2-E87E-4454-AA5C-9A23269C53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4008" t="75370" r="32588" b="22363"/>
          <a:stretch/>
        </p:blipFill>
        <p:spPr>
          <a:xfrm>
            <a:off x="1808920" y="1981200"/>
            <a:ext cx="8574160" cy="251792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0703C91-D3E6-417B-883E-B2760950C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25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0BFF7-C1B3-4A05-9D60-12EE27F8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Logistic</a:t>
            </a:r>
            <a:r>
              <a:rPr lang="es-MX" dirty="0"/>
              <a:t> </a:t>
            </a:r>
            <a:r>
              <a:rPr lang="es-MX" dirty="0" err="1"/>
              <a:t>Regression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9E2926F-5FD1-436C-9A66-51273BDC3388}"/>
              </a:ext>
            </a:extLst>
          </p:cNvPr>
          <p:cNvGrpSpPr/>
          <p:nvPr/>
        </p:nvGrpSpPr>
        <p:grpSpPr>
          <a:xfrm>
            <a:off x="1683023" y="2262809"/>
            <a:ext cx="8481394" cy="3011556"/>
            <a:chOff x="2385388" y="1895061"/>
            <a:chExt cx="7202398" cy="233238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80AE9B3-685B-4E1C-9F8C-2A3BC4037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261" t="51982" r="24782" b="23852"/>
            <a:stretch/>
          </p:blipFill>
          <p:spPr>
            <a:xfrm>
              <a:off x="2385389" y="1895061"/>
              <a:ext cx="7202397" cy="2332382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D4A8181-0F65-4415-80EF-9878A5B22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718" t="78835" r="19457" b="11866"/>
            <a:stretch/>
          </p:blipFill>
          <p:spPr>
            <a:xfrm>
              <a:off x="2385388" y="2067339"/>
              <a:ext cx="7202397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447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C9AF-29AC-463E-99E2-A7028231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</a:t>
            </a:r>
            <a:r>
              <a:rPr lang="es-MX" dirty="0" err="1"/>
              <a:t>Model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3046BA-7F7A-497B-A2A8-D70908CB8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61" t="55848" r="24674" b="22987"/>
          <a:stretch/>
        </p:blipFill>
        <p:spPr>
          <a:xfrm>
            <a:off x="1643268" y="2267778"/>
            <a:ext cx="8210107" cy="23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3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3213</TotalTime>
  <Words>611</Words>
  <Application>Microsoft Office PowerPoint</Application>
  <PresentationFormat>Panorámica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Retrospección</vt:lpstr>
      <vt:lpstr>Data Science</vt:lpstr>
      <vt:lpstr>Initial Hypothesis</vt:lpstr>
      <vt:lpstr>Total Credits per Client</vt:lpstr>
      <vt:lpstr>Hypothesis Testing</vt:lpstr>
      <vt:lpstr>Models</vt:lpstr>
      <vt:lpstr>Variables</vt:lpstr>
      <vt:lpstr>K Nearest Neighbors</vt:lpstr>
      <vt:lpstr>Logistic Regression Model</vt:lpstr>
      <vt:lpstr>Decision Tree Model</vt:lpstr>
      <vt:lpstr>Neural Network</vt:lpstr>
      <vt:lpstr>K Nearest Neighbors</vt:lpstr>
      <vt:lpstr>Support Vector Machine</vt:lpstr>
      <vt:lpstr>Model Selection</vt:lpstr>
      <vt:lpstr>Deployment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Luis Rodriguez</dc:creator>
  <cp:lastModifiedBy>Luis Rodriguez</cp:lastModifiedBy>
  <cp:revision>32</cp:revision>
  <dcterms:created xsi:type="dcterms:W3CDTF">2019-10-07T17:40:35Z</dcterms:created>
  <dcterms:modified xsi:type="dcterms:W3CDTF">2019-10-11T15:24:55Z</dcterms:modified>
</cp:coreProperties>
</file>