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5143500"/>
  <p:notesSz cx="5143500" cy="9144000"/>
  <p:custDataLst>
    <p:tags r:id="rId22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1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7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71500" y="571500"/>
            <a:ext cx="366713" cy="5715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Text 1"/>
          <p:cNvSpPr/>
          <p:nvPr/>
        </p:nvSpPr>
        <p:spPr>
          <a:xfrm>
            <a:off x="762635" y="2205355"/>
            <a:ext cx="8001000" cy="73342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775"/>
              </a:lnSpc>
              <a:buNone/>
            </a:pPr>
            <a:r>
              <a:rPr 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AirQualityInsight Plus </a:t>
            </a:r>
            <a:endParaRPr lang="en-US" sz="4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0" indent="0" algn="l">
              <a:lnSpc>
                <a:spcPts val="5775"/>
              </a:lnSpc>
              <a:buNone/>
            </a:pPr>
            <a:r>
              <a:rPr lang="en-US" sz="3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城市空气质量监测与安全生态集成平台</a:t>
            </a:r>
            <a:endParaRPr lang="en-US" sz="3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0" indent="0" algn="l">
              <a:lnSpc>
                <a:spcPts val="5775"/>
              </a:lnSpc>
              <a:buNone/>
            </a:pPr>
            <a:endParaRPr lang="en-US" sz="3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5" name="Text 2"/>
          <p:cNvSpPr/>
          <p:nvPr/>
        </p:nvSpPr>
        <p:spPr>
          <a:xfrm>
            <a:off x="571500" y="43624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1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AirGuard Innovators-陈晓萍</a:t>
            </a:r>
            <a:endParaRPr lang="en-US" sz="131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71500" y="571500"/>
            <a:ext cx="366713" cy="5715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Text 1"/>
          <p:cNvSpPr/>
          <p:nvPr/>
        </p:nvSpPr>
        <p:spPr>
          <a:xfrm>
            <a:off x="5334000" y="1095375"/>
            <a:ext cx="3810000" cy="446722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5175"/>
              </a:lnSpc>
              <a:buNone/>
            </a:pPr>
            <a:r>
              <a:rPr lang="en-US" sz="20200" b="1" dirty="0">
                <a:solidFill>
                  <a:srgbClr val="E2C9AB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20200" b="1" dirty="0">
              <a:solidFill>
                <a:srgbClr val="E2C9AB">
                  <a:alpha val="7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5" name="Text 2"/>
          <p:cNvSpPr/>
          <p:nvPr/>
        </p:nvSpPr>
        <p:spPr>
          <a:xfrm>
            <a:off x="571500" y="3676650"/>
            <a:ext cx="4667250" cy="533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3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技术实现</a:t>
            </a:r>
            <a:endParaRPr lang="en-US" sz="3000" dirty="0"/>
          </a:p>
        </p:txBody>
      </p:sp>
      <p:sp>
        <p:nvSpPr>
          <p:cNvPr id="6" name="Text 3"/>
          <p:cNvSpPr/>
          <p:nvPr/>
        </p:nvSpPr>
        <p:spPr>
          <a:xfrm>
            <a:off x="571500" y="4305300"/>
            <a:ext cx="4667250" cy="2667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100"/>
              </a:lnSpc>
              <a:buNone/>
            </a:pPr>
            <a:endParaRPr lang="en-US" sz="1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 l="26" r="26"/>
          <a:stretch>
            <a:fillRect/>
          </a:stretch>
        </p:blipFill>
        <p:spPr>
          <a:xfrm>
            <a:off x="0" y="0"/>
            <a:ext cx="9144000" cy="219075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85750" y="285750"/>
            <a:ext cx="619125" cy="6191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71500" y="466725"/>
            <a:ext cx="8001000" cy="381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技术选型</a:t>
            </a:r>
            <a:endParaRPr lang="en-US" sz="2250" dirty="0"/>
          </a:p>
        </p:txBody>
      </p:sp>
      <p:sp>
        <p:nvSpPr>
          <p:cNvPr id="6" name="Text 2"/>
          <p:cNvSpPr/>
          <p:nvPr/>
        </p:nvSpPr>
        <p:spPr>
          <a:xfrm>
            <a:off x="571500" y="895350"/>
            <a:ext cx="8001000" cy="185737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460"/>
              </a:lnSpc>
              <a:buNone/>
            </a:pPr>
            <a:endParaRPr lang="en-US" sz="1050" dirty="0"/>
          </a:p>
        </p:txBody>
      </p:sp>
      <p:sp>
        <p:nvSpPr>
          <p:cNvPr id="7" name="Shape 3"/>
          <p:cNvSpPr/>
          <p:nvPr/>
        </p:nvSpPr>
        <p:spPr>
          <a:xfrm>
            <a:off x="857250" y="1676400"/>
            <a:ext cx="1143000" cy="1143000"/>
          </a:xfrm>
          <a:prstGeom prst="ellipse">
            <a:avLst/>
          </a:prstGeom>
          <a:solidFill>
            <a:srgbClr val="BB0000"/>
          </a:solidFill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43000" y="1962150"/>
            <a:ext cx="571500" cy="57150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71500" y="3057525"/>
            <a:ext cx="1714500" cy="190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12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前端框架</a:t>
            </a:r>
            <a:endParaRPr lang="en-US" sz="1125" dirty="0"/>
          </a:p>
        </p:txBody>
      </p:sp>
      <p:sp>
        <p:nvSpPr>
          <p:cNvPr id="10" name="Text 5"/>
          <p:cNvSpPr/>
          <p:nvPr/>
        </p:nvSpPr>
        <p:spPr>
          <a:xfrm>
            <a:off x="571500" y="3371850"/>
            <a:ext cx="1714500" cy="381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采用React.js或Vue.js构建响应式界面，确保用户体验流畅且直观。</a:t>
            </a:r>
            <a:endParaRPr lang="en-US" sz="900" dirty="0"/>
          </a:p>
        </p:txBody>
      </p:sp>
      <p:sp>
        <p:nvSpPr>
          <p:cNvPr id="11" name="Shape 6"/>
          <p:cNvSpPr/>
          <p:nvPr/>
        </p:nvSpPr>
        <p:spPr>
          <a:xfrm>
            <a:off x="2952750" y="1676400"/>
            <a:ext cx="1143000" cy="1143000"/>
          </a:xfrm>
          <a:prstGeom prst="ellipse">
            <a:avLst/>
          </a:prstGeom>
          <a:solidFill>
            <a:srgbClr val="DFB57F"/>
          </a:solidFill>
        </p:spPr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238500" y="1962150"/>
            <a:ext cx="571500" cy="57150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667000" y="3057525"/>
            <a:ext cx="1714500" cy="190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12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后端服务</a:t>
            </a:r>
            <a:endParaRPr lang="en-US" sz="1125" dirty="0"/>
          </a:p>
        </p:txBody>
      </p:sp>
      <p:sp>
        <p:nvSpPr>
          <p:cNvPr id="14" name="Text 8"/>
          <p:cNvSpPr/>
          <p:nvPr/>
        </p:nvSpPr>
        <p:spPr>
          <a:xfrm>
            <a:off x="2667000" y="3371850"/>
            <a:ext cx="1714500" cy="571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Node.js与Python Flask/Django支持高并发请求处理，保障数据处理效率。</a:t>
            </a:r>
            <a:endParaRPr lang="en-US" sz="900" dirty="0"/>
          </a:p>
        </p:txBody>
      </p:sp>
      <p:sp>
        <p:nvSpPr>
          <p:cNvPr id="15" name="Shape 9"/>
          <p:cNvSpPr/>
          <p:nvPr/>
        </p:nvSpPr>
        <p:spPr>
          <a:xfrm>
            <a:off x="5048250" y="1676400"/>
            <a:ext cx="1143000" cy="1143000"/>
          </a:xfrm>
          <a:prstGeom prst="ellipse">
            <a:avLst/>
          </a:prstGeom>
          <a:solidFill>
            <a:srgbClr val="BB0000"/>
          </a:solidFill>
        </p:spPr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334000" y="1962150"/>
            <a:ext cx="571500" cy="571500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4762500" y="3057525"/>
            <a:ext cx="1714500" cy="190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12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数据存储</a:t>
            </a:r>
            <a:endParaRPr lang="en-US" sz="1125" dirty="0"/>
          </a:p>
        </p:txBody>
      </p:sp>
      <p:sp>
        <p:nvSpPr>
          <p:cNvPr id="18" name="Text 11"/>
          <p:cNvSpPr/>
          <p:nvPr/>
        </p:nvSpPr>
        <p:spPr>
          <a:xfrm>
            <a:off x="4762500" y="3371850"/>
            <a:ext cx="1714500" cy="571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InfluxDB/TimescaleDB用于时序数据存储，PostgreSQL/MySQL则负责结构化数据管理。</a:t>
            </a:r>
            <a:endParaRPr lang="en-US" sz="900" dirty="0"/>
          </a:p>
        </p:txBody>
      </p:sp>
      <p:sp>
        <p:nvSpPr>
          <p:cNvPr id="19" name="Shape 12"/>
          <p:cNvSpPr/>
          <p:nvPr/>
        </p:nvSpPr>
        <p:spPr>
          <a:xfrm>
            <a:off x="7143750" y="1676400"/>
            <a:ext cx="1143000" cy="1143000"/>
          </a:xfrm>
          <a:prstGeom prst="ellipse">
            <a:avLst/>
          </a:prstGeom>
          <a:solidFill>
            <a:srgbClr val="DFB57F"/>
          </a:solidFill>
        </p:spPr>
      </p:sp>
      <p:pic>
        <p:nvPicPr>
          <p:cNvPr id="20" name="Image 5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429500" y="1962150"/>
            <a:ext cx="571500" cy="571500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6858000" y="3057525"/>
            <a:ext cx="1714500" cy="190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12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云平台与架构</a:t>
            </a:r>
            <a:endParaRPr lang="en-US" sz="1125" dirty="0"/>
          </a:p>
        </p:txBody>
      </p:sp>
      <p:sp>
        <p:nvSpPr>
          <p:cNvPr id="22" name="Text 14"/>
          <p:cNvSpPr/>
          <p:nvPr/>
        </p:nvSpPr>
        <p:spPr>
          <a:xfrm>
            <a:off x="6858000" y="3371850"/>
            <a:ext cx="1714500" cy="571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依托阿里云、AWS或Azure，结合Kubernetes进行容器编排，实现弹性伸缩与资源优化。</a:t>
            </a:r>
            <a:endParaRPr lang="en-US" sz="9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71500" y="571500"/>
            <a:ext cx="366713" cy="5715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Text 1"/>
          <p:cNvSpPr/>
          <p:nvPr/>
        </p:nvSpPr>
        <p:spPr>
          <a:xfrm>
            <a:off x="5334000" y="1095375"/>
            <a:ext cx="3810000" cy="446722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5175"/>
              </a:lnSpc>
              <a:buNone/>
            </a:pPr>
            <a:r>
              <a:rPr lang="en-US" sz="20200" b="1" dirty="0">
                <a:solidFill>
                  <a:srgbClr val="E2C9AB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04</a:t>
            </a:r>
            <a:endParaRPr lang="en-US" sz="20200" b="1" dirty="0">
              <a:solidFill>
                <a:srgbClr val="E2C9AB">
                  <a:alpha val="7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5" name="Text 2"/>
          <p:cNvSpPr/>
          <p:nvPr/>
        </p:nvSpPr>
        <p:spPr>
          <a:xfrm>
            <a:off x="571500" y="3676650"/>
            <a:ext cx="4667250" cy="533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3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持续改进与发展策略</a:t>
            </a:r>
            <a:endParaRPr lang="en-US" sz="3000" dirty="0"/>
          </a:p>
        </p:txBody>
      </p:sp>
      <p:sp>
        <p:nvSpPr>
          <p:cNvPr id="6" name="Text 3"/>
          <p:cNvSpPr/>
          <p:nvPr/>
        </p:nvSpPr>
        <p:spPr>
          <a:xfrm>
            <a:off x="571500" y="4305300"/>
            <a:ext cx="4667250" cy="2667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100"/>
              </a:lnSpc>
              <a:buNone/>
            </a:pPr>
            <a:endParaRPr lang="en-US" sz="1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85750" y="285750"/>
            <a:ext cx="619125" cy="619125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5429250" y="1290638"/>
            <a:ext cx="857250" cy="857250"/>
          </a:xfrm>
          <a:prstGeom prst="ellipse">
            <a:avLst/>
          </a:prstGeom>
          <a:solidFill>
            <a:srgbClr val="BB0000"/>
          </a:solidFill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643563" y="1504950"/>
            <a:ext cx="428625" cy="428625"/>
          </a:xfrm>
          <a:prstGeom prst="rect">
            <a:avLst/>
          </a:prstGeom>
        </p:spPr>
      </p:pic>
      <p:sp>
        <p:nvSpPr>
          <p:cNvPr id="6" name="Shape 2"/>
          <p:cNvSpPr/>
          <p:nvPr/>
        </p:nvSpPr>
        <p:spPr>
          <a:xfrm>
            <a:off x="6572250" y="1290638"/>
            <a:ext cx="857250" cy="857250"/>
          </a:xfrm>
          <a:prstGeom prst="ellipse">
            <a:avLst/>
          </a:prstGeom>
          <a:solidFill>
            <a:srgbClr val="DFB57F"/>
          </a:solidFill>
        </p:spPr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786563" y="1504950"/>
            <a:ext cx="428625" cy="428625"/>
          </a:xfrm>
          <a:prstGeom prst="rect">
            <a:avLst/>
          </a:prstGeom>
        </p:spPr>
      </p:pic>
      <p:sp>
        <p:nvSpPr>
          <p:cNvPr id="8" name="Shape 3"/>
          <p:cNvSpPr/>
          <p:nvPr/>
        </p:nvSpPr>
        <p:spPr>
          <a:xfrm>
            <a:off x="7715250" y="1290638"/>
            <a:ext cx="857250" cy="857250"/>
          </a:xfrm>
          <a:prstGeom prst="ellipse">
            <a:avLst/>
          </a:prstGeom>
          <a:solidFill>
            <a:srgbClr val="BB0000"/>
          </a:solidFill>
        </p:spPr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929563" y="1504950"/>
            <a:ext cx="428625" cy="428625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71500" y="466725"/>
            <a:ext cx="8001000" cy="381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持续改进与发展</a:t>
            </a:r>
            <a:endParaRPr lang="en-US" sz="2250" dirty="0"/>
          </a:p>
        </p:txBody>
      </p:sp>
      <p:sp>
        <p:nvSpPr>
          <p:cNvPr id="11" name="Text 5"/>
          <p:cNvSpPr/>
          <p:nvPr/>
        </p:nvSpPr>
        <p:spPr>
          <a:xfrm>
            <a:off x="571500" y="895350"/>
            <a:ext cx="8001000" cy="185737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460"/>
              </a:lnSpc>
              <a:buNone/>
            </a:pPr>
            <a:endParaRPr lang="en-US" sz="1050" dirty="0"/>
          </a:p>
        </p:txBody>
      </p:sp>
      <p:sp>
        <p:nvSpPr>
          <p:cNvPr id="12" name="Shape 6"/>
          <p:cNvSpPr/>
          <p:nvPr/>
        </p:nvSpPr>
        <p:spPr>
          <a:xfrm>
            <a:off x="571500" y="3071813"/>
            <a:ext cx="571500" cy="23813"/>
          </a:xfrm>
          <a:prstGeom prst="rect">
            <a:avLst/>
          </a:prstGeom>
          <a:solidFill>
            <a:srgbClr val="BB0000"/>
          </a:solidFill>
        </p:spPr>
      </p:sp>
      <p:sp>
        <p:nvSpPr>
          <p:cNvPr id="13" name="Text 7"/>
          <p:cNvSpPr/>
          <p:nvPr/>
        </p:nvSpPr>
        <p:spPr>
          <a:xfrm>
            <a:off x="571500" y="3286125"/>
            <a:ext cx="1905000" cy="190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12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用户反馈循环</a:t>
            </a:r>
            <a:endParaRPr lang="en-US" sz="1125" dirty="0"/>
          </a:p>
        </p:txBody>
      </p:sp>
      <p:sp>
        <p:nvSpPr>
          <p:cNvPr id="14" name="Text 8"/>
          <p:cNvSpPr/>
          <p:nvPr/>
        </p:nvSpPr>
        <p:spPr>
          <a:xfrm>
            <a:off x="571500" y="3590925"/>
            <a:ext cx="1905000" cy="381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定期收集并分析用户反馈，确保产品持续满足市场需求，提升用户体验。</a:t>
            </a:r>
            <a:endParaRPr lang="en-US" sz="900" dirty="0"/>
          </a:p>
        </p:txBody>
      </p:sp>
      <p:sp>
        <p:nvSpPr>
          <p:cNvPr id="15" name="Shape 9"/>
          <p:cNvSpPr/>
          <p:nvPr/>
        </p:nvSpPr>
        <p:spPr>
          <a:xfrm>
            <a:off x="3619500" y="3071813"/>
            <a:ext cx="571500" cy="23813"/>
          </a:xfrm>
          <a:prstGeom prst="rect">
            <a:avLst/>
          </a:prstGeom>
          <a:solidFill>
            <a:srgbClr val="BB0000"/>
          </a:solidFill>
        </p:spPr>
      </p:sp>
      <p:sp>
        <p:nvSpPr>
          <p:cNvPr id="16" name="Text 10"/>
          <p:cNvSpPr/>
          <p:nvPr/>
        </p:nvSpPr>
        <p:spPr>
          <a:xfrm>
            <a:off x="3619500" y="3286125"/>
            <a:ext cx="1905000" cy="190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12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性能监控与优化</a:t>
            </a:r>
            <a:endParaRPr lang="en-US" sz="1125" dirty="0"/>
          </a:p>
        </p:txBody>
      </p:sp>
      <p:sp>
        <p:nvSpPr>
          <p:cNvPr id="17" name="Text 11"/>
          <p:cNvSpPr/>
          <p:nvPr/>
        </p:nvSpPr>
        <p:spPr>
          <a:xfrm>
            <a:off x="3619500" y="3590925"/>
            <a:ext cx="1905000" cy="381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持续监控系统性能，及时发现并解决潜在问题，保障平台稳定运行。</a:t>
            </a:r>
            <a:endParaRPr lang="en-US" sz="900" dirty="0"/>
          </a:p>
        </p:txBody>
      </p:sp>
      <p:sp>
        <p:nvSpPr>
          <p:cNvPr id="18" name="Shape 12"/>
          <p:cNvSpPr/>
          <p:nvPr/>
        </p:nvSpPr>
        <p:spPr>
          <a:xfrm>
            <a:off x="6667500" y="3071813"/>
            <a:ext cx="571500" cy="23813"/>
          </a:xfrm>
          <a:prstGeom prst="rect">
            <a:avLst/>
          </a:prstGeom>
          <a:solidFill>
            <a:srgbClr val="BB0000"/>
          </a:solidFill>
        </p:spPr>
      </p:sp>
      <p:sp>
        <p:nvSpPr>
          <p:cNvPr id="19" name="Text 13"/>
          <p:cNvSpPr/>
          <p:nvPr/>
        </p:nvSpPr>
        <p:spPr>
          <a:xfrm>
            <a:off x="6667500" y="3286125"/>
            <a:ext cx="1905000" cy="190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12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技术创新迭代</a:t>
            </a:r>
            <a:endParaRPr lang="en-US" sz="1125" dirty="0"/>
          </a:p>
        </p:txBody>
      </p:sp>
      <p:sp>
        <p:nvSpPr>
          <p:cNvPr id="20" name="Text 14"/>
          <p:cNvSpPr/>
          <p:nvPr/>
        </p:nvSpPr>
        <p:spPr>
          <a:xfrm>
            <a:off x="6667500" y="3590925"/>
            <a:ext cx="1905000" cy="571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引入前沿技术与方法，不断优化功能，保持产品竞争力与市场领先地位。</a:t>
            </a:r>
            <a:endParaRPr lang="en-US" sz="9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85750" y="285750"/>
            <a:ext cx="619125" cy="61912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466725"/>
            <a:ext cx="2857500" cy="381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结语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895350"/>
            <a:ext cx="2857500" cy="185737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460"/>
              </a:lnSpc>
              <a:buNone/>
            </a:pPr>
            <a:endParaRPr lang="en-US" sz="10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rcRect t="33333" b="33333"/>
          <a:stretch>
            <a:fillRect/>
          </a:stretch>
        </p:blipFill>
        <p:spPr>
          <a:xfrm>
            <a:off x="571500" y="3905250"/>
            <a:ext cx="2857500" cy="952500"/>
          </a:xfrm>
          <a:prstGeom prst="roundRect">
            <a:avLst>
              <a:gd name="adj" fmla="val 5000"/>
            </a:avLst>
          </a:prstGeom>
        </p:spPr>
      </p:pic>
      <p:sp>
        <p:nvSpPr>
          <p:cNvPr id="7" name="Shape 3"/>
          <p:cNvSpPr/>
          <p:nvPr/>
        </p:nvSpPr>
        <p:spPr>
          <a:xfrm>
            <a:off x="4381500" y="933450"/>
            <a:ext cx="442913" cy="442913"/>
          </a:xfrm>
          <a:prstGeom prst="rect">
            <a:avLst/>
          </a:prstGeom>
          <a:solidFill>
            <a:srgbClr val="E17272"/>
          </a:solidFill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438650" y="990600"/>
            <a:ext cx="333375" cy="33337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381500" y="1566863"/>
            <a:ext cx="1905000" cy="190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12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社会价值</a:t>
            </a:r>
            <a:endParaRPr lang="en-US" sz="1125" dirty="0"/>
          </a:p>
        </p:txBody>
      </p:sp>
      <p:sp>
        <p:nvSpPr>
          <p:cNvPr id="10" name="Text 5"/>
          <p:cNvSpPr/>
          <p:nvPr/>
        </p:nvSpPr>
        <p:spPr>
          <a:xfrm>
            <a:off x="4381500" y="1871663"/>
            <a:ext cx="1905000" cy="381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AQI Plus致力于改善全球空气质量认知，推动环保行动，共创健康未来。</a:t>
            </a:r>
            <a:endParaRPr lang="en-US" sz="900" dirty="0"/>
          </a:p>
        </p:txBody>
      </p:sp>
      <p:sp>
        <p:nvSpPr>
          <p:cNvPr id="11" name="Shape 6"/>
          <p:cNvSpPr/>
          <p:nvPr/>
        </p:nvSpPr>
        <p:spPr>
          <a:xfrm>
            <a:off x="6667500" y="933450"/>
            <a:ext cx="442913" cy="442913"/>
          </a:xfrm>
          <a:prstGeom prst="rect">
            <a:avLst/>
          </a:prstGeom>
          <a:solidFill>
            <a:srgbClr val="DC3633"/>
          </a:solidFill>
        </p:spPr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724650" y="990600"/>
            <a:ext cx="333375" cy="33337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6667500" y="1566863"/>
            <a:ext cx="1905000" cy="190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12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技术优势</a:t>
            </a:r>
            <a:endParaRPr lang="en-US" sz="1125" dirty="0"/>
          </a:p>
        </p:txBody>
      </p:sp>
      <p:sp>
        <p:nvSpPr>
          <p:cNvPr id="14" name="Text 8"/>
          <p:cNvSpPr/>
          <p:nvPr/>
        </p:nvSpPr>
        <p:spPr>
          <a:xfrm>
            <a:off x="6667500" y="1871663"/>
            <a:ext cx="1905000" cy="381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融合前沿科技，打造高效、安全、用户友好的空气质量监测平台。</a:t>
            </a:r>
            <a:endParaRPr lang="en-US" sz="900" dirty="0"/>
          </a:p>
        </p:txBody>
      </p:sp>
      <p:sp>
        <p:nvSpPr>
          <p:cNvPr id="15" name="Shape 9"/>
          <p:cNvSpPr/>
          <p:nvPr/>
        </p:nvSpPr>
        <p:spPr>
          <a:xfrm>
            <a:off x="4381500" y="2633663"/>
            <a:ext cx="442913" cy="442913"/>
          </a:xfrm>
          <a:prstGeom prst="rect">
            <a:avLst/>
          </a:prstGeom>
          <a:solidFill>
            <a:srgbClr val="DFB57F"/>
          </a:solidFill>
        </p:spPr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438650" y="2690813"/>
            <a:ext cx="333375" cy="333375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4381500" y="3267075"/>
            <a:ext cx="1905000" cy="190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12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邀请参与</a:t>
            </a:r>
            <a:endParaRPr lang="en-US" sz="1125" dirty="0"/>
          </a:p>
        </p:txBody>
      </p:sp>
      <p:sp>
        <p:nvSpPr>
          <p:cNvPr id="18" name="Text 11"/>
          <p:cNvSpPr/>
          <p:nvPr/>
        </p:nvSpPr>
        <p:spPr>
          <a:xfrm>
            <a:off x="4381500" y="3571875"/>
            <a:ext cx="1905000" cy="381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诚邀各界人士加入我们，共同探索空气质量监测的新篇章。</a:t>
            </a:r>
            <a:endParaRPr lang="en-US" sz="900" dirty="0"/>
          </a:p>
        </p:txBody>
      </p:sp>
      <p:sp>
        <p:nvSpPr>
          <p:cNvPr id="19" name="Shape 12"/>
          <p:cNvSpPr/>
          <p:nvPr/>
        </p:nvSpPr>
        <p:spPr>
          <a:xfrm>
            <a:off x="6667500" y="2633663"/>
            <a:ext cx="442913" cy="442913"/>
          </a:xfrm>
          <a:prstGeom prst="rect">
            <a:avLst/>
          </a:prstGeom>
          <a:solidFill>
            <a:srgbClr val="BE2124"/>
          </a:solidFill>
        </p:spPr>
      </p:sp>
      <p:pic>
        <p:nvPicPr>
          <p:cNvPr id="20" name="Image 5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724650" y="2690813"/>
            <a:ext cx="333375" cy="333375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6667500" y="3267075"/>
            <a:ext cx="1905000" cy="190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12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开放交流</a:t>
            </a:r>
            <a:endParaRPr lang="en-US" sz="1125" dirty="0"/>
          </a:p>
        </p:txBody>
      </p:sp>
      <p:sp>
        <p:nvSpPr>
          <p:cNvPr id="22" name="Text 14"/>
          <p:cNvSpPr/>
          <p:nvPr/>
        </p:nvSpPr>
        <p:spPr>
          <a:xfrm>
            <a:off x="6667500" y="3571875"/>
            <a:ext cx="1905000" cy="381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欢迎提出宝贵意见，您的反馈将是我们不断进步的动力。</a:t>
            </a:r>
            <a:endParaRPr lang="en-US" sz="9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176463"/>
            <a:ext cx="8001000" cy="73342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5775"/>
              </a:lnSpc>
              <a:buNone/>
            </a:pPr>
            <a:r>
              <a:rPr lang="en-US" sz="4125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THANKS</a:t>
            </a:r>
            <a:endParaRPr lang="en-US" sz="4125" dirty="0"/>
          </a:p>
        </p:txBody>
      </p:sp>
      <p:sp>
        <p:nvSpPr>
          <p:cNvPr id="4" name="Text 1"/>
          <p:cNvSpPr/>
          <p:nvPr/>
        </p:nvSpPr>
        <p:spPr>
          <a:xfrm>
            <a:off x="571500" y="43624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725"/>
              </a:lnSpc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95275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3433763"/>
            <a:ext cx="1857375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content</a:t>
            </a:r>
            <a:endParaRPr lang="en-US" sz="3750" dirty="0"/>
          </a:p>
        </p:txBody>
      </p:sp>
      <p:sp>
        <p:nvSpPr>
          <p:cNvPr id="5" name="Text 2"/>
          <p:cNvSpPr/>
          <p:nvPr/>
        </p:nvSpPr>
        <p:spPr>
          <a:xfrm>
            <a:off x="571500" y="4176713"/>
            <a:ext cx="180975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目录</a:t>
            </a:r>
            <a:endParaRPr lang="en-US" sz="2250" dirty="0"/>
          </a:p>
        </p:txBody>
      </p:sp>
      <p:sp>
        <p:nvSpPr>
          <p:cNvPr id="6" name="Text 3"/>
          <p:cNvSpPr/>
          <p:nvPr>
            <p:custDataLst>
              <p:tags r:id="rId2"/>
            </p:custDataLst>
          </p:nvPr>
        </p:nvSpPr>
        <p:spPr>
          <a:xfrm>
            <a:off x="3539490" y="1173639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40"/>
              </a:lnSpc>
              <a:buNone/>
            </a:pPr>
            <a:r>
              <a:rPr lang="en-US" sz="1875" b="1" dirty="0">
                <a:solidFill>
                  <a:srgbClr val="0029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875" dirty="0"/>
          </a:p>
        </p:txBody>
      </p:sp>
      <p:sp>
        <p:nvSpPr>
          <p:cNvPr id="7" name="Text 4"/>
          <p:cNvSpPr/>
          <p:nvPr>
            <p:custDataLst>
              <p:tags r:id="rId3"/>
            </p:custDataLst>
          </p:nvPr>
        </p:nvSpPr>
        <p:spPr>
          <a:xfrm>
            <a:off x="4006215" y="1245076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29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项目概览与目标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3990975" y="1307306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9" name="Text 6"/>
          <p:cNvSpPr/>
          <p:nvPr>
            <p:custDataLst>
              <p:tags r:id="rId4"/>
            </p:custDataLst>
          </p:nvPr>
        </p:nvSpPr>
        <p:spPr>
          <a:xfrm>
            <a:off x="3539490" y="1802289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40"/>
              </a:lnSpc>
              <a:buNone/>
            </a:pPr>
            <a:r>
              <a:rPr lang="en-US" sz="1875" b="1" dirty="0">
                <a:solidFill>
                  <a:srgbClr val="0029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875" dirty="0"/>
          </a:p>
        </p:txBody>
      </p:sp>
      <p:sp>
        <p:nvSpPr>
          <p:cNvPr id="10" name="Text 7"/>
          <p:cNvSpPr/>
          <p:nvPr>
            <p:custDataLst>
              <p:tags r:id="rId5"/>
            </p:custDataLst>
          </p:nvPr>
        </p:nvSpPr>
        <p:spPr>
          <a:xfrm>
            <a:off x="4006215" y="1873726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29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核心功能模块设计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3990975" y="1935956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12" name="Text 9"/>
          <p:cNvSpPr/>
          <p:nvPr>
            <p:custDataLst>
              <p:tags r:id="rId6"/>
            </p:custDataLst>
          </p:nvPr>
        </p:nvSpPr>
        <p:spPr>
          <a:xfrm>
            <a:off x="3539490" y="2430939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40"/>
              </a:lnSpc>
              <a:buNone/>
            </a:pPr>
            <a:r>
              <a:rPr lang="en-US" sz="1875" b="1" dirty="0">
                <a:solidFill>
                  <a:srgbClr val="0029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1875" dirty="0"/>
          </a:p>
        </p:txBody>
      </p:sp>
      <p:sp>
        <p:nvSpPr>
          <p:cNvPr id="13" name="Text 10"/>
          <p:cNvSpPr/>
          <p:nvPr>
            <p:custDataLst>
              <p:tags r:id="rId7"/>
            </p:custDataLst>
          </p:nvPr>
        </p:nvSpPr>
        <p:spPr>
          <a:xfrm>
            <a:off x="4006215" y="2502376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29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技术实现</a:t>
            </a:r>
            <a:endParaRPr lang="en-US" sz="1200" dirty="0"/>
          </a:p>
        </p:txBody>
      </p:sp>
      <p:sp>
        <p:nvSpPr>
          <p:cNvPr id="14" name="Text 11"/>
          <p:cNvSpPr/>
          <p:nvPr/>
        </p:nvSpPr>
        <p:spPr>
          <a:xfrm>
            <a:off x="3990975" y="2564606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15" name="Text 12"/>
          <p:cNvSpPr/>
          <p:nvPr>
            <p:custDataLst>
              <p:tags r:id="rId8"/>
            </p:custDataLst>
          </p:nvPr>
        </p:nvSpPr>
        <p:spPr>
          <a:xfrm>
            <a:off x="3539490" y="3059589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40"/>
              </a:lnSpc>
              <a:buNone/>
            </a:pPr>
            <a:r>
              <a:rPr lang="en-US" sz="1875" b="1" dirty="0">
                <a:solidFill>
                  <a:srgbClr val="0029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04</a:t>
            </a:r>
            <a:endParaRPr lang="en-US" sz="1875" dirty="0"/>
          </a:p>
        </p:txBody>
      </p:sp>
      <p:sp>
        <p:nvSpPr>
          <p:cNvPr id="16" name="Text 13"/>
          <p:cNvSpPr/>
          <p:nvPr>
            <p:custDataLst>
              <p:tags r:id="rId9"/>
            </p:custDataLst>
          </p:nvPr>
        </p:nvSpPr>
        <p:spPr>
          <a:xfrm>
            <a:off x="4006215" y="3131026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29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持续改进与发展策略</a:t>
            </a:r>
            <a:endParaRPr lang="en-US" sz="1200" dirty="0"/>
          </a:p>
        </p:txBody>
      </p:sp>
      <p:sp>
        <p:nvSpPr>
          <p:cNvPr id="17" name="Text 14"/>
          <p:cNvSpPr/>
          <p:nvPr/>
        </p:nvSpPr>
        <p:spPr>
          <a:xfrm>
            <a:off x="3990975" y="3193256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18" name="Text 15"/>
          <p:cNvSpPr/>
          <p:nvPr>
            <p:custDataLst>
              <p:tags r:id="rId10"/>
            </p:custDataLst>
          </p:nvPr>
        </p:nvSpPr>
        <p:spPr>
          <a:xfrm>
            <a:off x="3539490" y="3688239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40"/>
              </a:lnSpc>
              <a:buNone/>
            </a:pPr>
            <a:endParaRPr lang="en-US" sz="1875" dirty="0"/>
          </a:p>
        </p:txBody>
      </p:sp>
      <p:sp>
        <p:nvSpPr>
          <p:cNvPr id="19" name="Text 16"/>
          <p:cNvSpPr/>
          <p:nvPr>
            <p:custDataLst>
              <p:tags r:id="rId11"/>
            </p:custDataLst>
          </p:nvPr>
        </p:nvSpPr>
        <p:spPr>
          <a:xfrm>
            <a:off x="4006215" y="3759676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20" name="Text 17"/>
          <p:cNvSpPr/>
          <p:nvPr/>
        </p:nvSpPr>
        <p:spPr>
          <a:xfrm>
            <a:off x="3990975" y="3821906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71500" y="571500"/>
            <a:ext cx="366713" cy="5715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Text 1"/>
          <p:cNvSpPr/>
          <p:nvPr/>
        </p:nvSpPr>
        <p:spPr>
          <a:xfrm>
            <a:off x="5334000" y="1095375"/>
            <a:ext cx="3810000" cy="446722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5175"/>
              </a:lnSpc>
              <a:buNone/>
            </a:pPr>
            <a:r>
              <a:rPr lang="en-US" sz="20200" b="1" dirty="0">
                <a:solidFill>
                  <a:srgbClr val="E2C9AB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20200" b="1" dirty="0">
              <a:solidFill>
                <a:srgbClr val="E2C9AB">
                  <a:alpha val="7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5" name="Text 2"/>
          <p:cNvSpPr/>
          <p:nvPr/>
        </p:nvSpPr>
        <p:spPr>
          <a:xfrm>
            <a:off x="571500" y="3676650"/>
            <a:ext cx="4667250" cy="533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3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项目概览与目标</a:t>
            </a:r>
            <a:endParaRPr lang="en-US" sz="3000" dirty="0"/>
          </a:p>
        </p:txBody>
      </p:sp>
      <p:sp>
        <p:nvSpPr>
          <p:cNvPr id="6" name="Text 3"/>
          <p:cNvSpPr/>
          <p:nvPr/>
        </p:nvSpPr>
        <p:spPr>
          <a:xfrm>
            <a:off x="571500" y="4305300"/>
            <a:ext cx="4667250" cy="2667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100"/>
              </a:lnSpc>
              <a:buNone/>
            </a:pP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85750" y="285750"/>
            <a:ext cx="619125" cy="619125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5429250" y="1290638"/>
            <a:ext cx="857250" cy="857250"/>
          </a:xfrm>
          <a:prstGeom prst="ellipse">
            <a:avLst/>
          </a:prstGeom>
          <a:solidFill>
            <a:srgbClr val="BB0000"/>
          </a:solidFill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643563" y="1504950"/>
            <a:ext cx="428625" cy="428625"/>
          </a:xfrm>
          <a:prstGeom prst="rect">
            <a:avLst/>
          </a:prstGeom>
        </p:spPr>
      </p:pic>
      <p:sp>
        <p:nvSpPr>
          <p:cNvPr id="6" name="Shape 2"/>
          <p:cNvSpPr/>
          <p:nvPr/>
        </p:nvSpPr>
        <p:spPr>
          <a:xfrm>
            <a:off x="6572250" y="1290638"/>
            <a:ext cx="857250" cy="857250"/>
          </a:xfrm>
          <a:prstGeom prst="ellipse">
            <a:avLst/>
          </a:prstGeom>
          <a:solidFill>
            <a:srgbClr val="DFB57F"/>
          </a:solidFill>
        </p:spPr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786563" y="1504950"/>
            <a:ext cx="428625" cy="428625"/>
          </a:xfrm>
          <a:prstGeom prst="rect">
            <a:avLst/>
          </a:prstGeom>
        </p:spPr>
      </p:pic>
      <p:sp>
        <p:nvSpPr>
          <p:cNvPr id="8" name="Shape 3"/>
          <p:cNvSpPr/>
          <p:nvPr/>
        </p:nvSpPr>
        <p:spPr>
          <a:xfrm>
            <a:off x="7715250" y="1290638"/>
            <a:ext cx="857250" cy="857250"/>
          </a:xfrm>
          <a:prstGeom prst="ellipse">
            <a:avLst/>
          </a:prstGeom>
          <a:solidFill>
            <a:srgbClr val="BB0000"/>
          </a:solidFill>
        </p:spPr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929563" y="1504950"/>
            <a:ext cx="428625" cy="428625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71500" y="466725"/>
            <a:ext cx="8001000" cy="381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项目概述</a:t>
            </a:r>
            <a:endParaRPr lang="en-US" sz="2250" dirty="0"/>
          </a:p>
        </p:txBody>
      </p:sp>
      <p:sp>
        <p:nvSpPr>
          <p:cNvPr id="11" name="Text 5"/>
          <p:cNvSpPr/>
          <p:nvPr/>
        </p:nvSpPr>
        <p:spPr>
          <a:xfrm>
            <a:off x="571500" y="895350"/>
            <a:ext cx="8001000" cy="185737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460"/>
              </a:lnSpc>
              <a:buNone/>
            </a:pPr>
            <a:endParaRPr lang="en-US" sz="1050" dirty="0"/>
          </a:p>
        </p:txBody>
      </p:sp>
      <p:sp>
        <p:nvSpPr>
          <p:cNvPr id="12" name="Shape 6"/>
          <p:cNvSpPr/>
          <p:nvPr/>
        </p:nvSpPr>
        <p:spPr>
          <a:xfrm>
            <a:off x="571500" y="3071813"/>
            <a:ext cx="571500" cy="23813"/>
          </a:xfrm>
          <a:prstGeom prst="rect">
            <a:avLst/>
          </a:prstGeom>
          <a:solidFill>
            <a:srgbClr val="BB0000"/>
          </a:solidFill>
        </p:spPr>
      </p:sp>
      <p:sp>
        <p:nvSpPr>
          <p:cNvPr id="13" name="Text 7"/>
          <p:cNvSpPr/>
          <p:nvPr/>
        </p:nvSpPr>
        <p:spPr>
          <a:xfrm>
            <a:off x="571500" y="3286125"/>
            <a:ext cx="1905000" cy="190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12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定义与定位</a:t>
            </a:r>
            <a:endParaRPr lang="en-US" sz="1125" dirty="0"/>
          </a:p>
        </p:txBody>
      </p:sp>
      <p:sp>
        <p:nvSpPr>
          <p:cNvPr id="14" name="Text 8"/>
          <p:cNvSpPr/>
          <p:nvPr/>
        </p:nvSpPr>
        <p:spPr>
          <a:xfrm>
            <a:off x="571500" y="3590925"/>
            <a:ext cx="1905000" cy="571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AQI Plus是城市级空气质量监测平台，聚焦实时数据，融合开源分析，强化安全防护。</a:t>
            </a:r>
            <a:endParaRPr lang="en-US" sz="900" dirty="0"/>
          </a:p>
        </p:txBody>
      </p:sp>
      <p:sp>
        <p:nvSpPr>
          <p:cNvPr id="15" name="Shape 9"/>
          <p:cNvSpPr/>
          <p:nvPr/>
        </p:nvSpPr>
        <p:spPr>
          <a:xfrm>
            <a:off x="3619500" y="3071813"/>
            <a:ext cx="571500" cy="23813"/>
          </a:xfrm>
          <a:prstGeom prst="rect">
            <a:avLst/>
          </a:prstGeom>
          <a:solidFill>
            <a:srgbClr val="BB0000"/>
          </a:solidFill>
        </p:spPr>
      </p:sp>
      <p:sp>
        <p:nvSpPr>
          <p:cNvPr id="16" name="Text 10"/>
          <p:cNvSpPr/>
          <p:nvPr/>
        </p:nvSpPr>
        <p:spPr>
          <a:xfrm>
            <a:off x="3619500" y="3286125"/>
            <a:ext cx="1905000" cy="190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12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核心目标</a:t>
            </a:r>
            <a:endParaRPr lang="en-US" sz="1125" dirty="0"/>
          </a:p>
        </p:txBody>
      </p:sp>
      <p:sp>
        <p:nvSpPr>
          <p:cNvPr id="17" name="Text 11"/>
          <p:cNvSpPr/>
          <p:nvPr/>
        </p:nvSpPr>
        <p:spPr>
          <a:xfrm>
            <a:off x="3619500" y="3590925"/>
            <a:ext cx="1905000" cy="571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提供即时、易懂的空气质量报告，集成高级分析功能，打造安全可靠的监测体系。</a:t>
            </a:r>
            <a:endParaRPr lang="en-US" sz="900" dirty="0"/>
          </a:p>
        </p:txBody>
      </p:sp>
      <p:sp>
        <p:nvSpPr>
          <p:cNvPr id="18" name="Shape 12"/>
          <p:cNvSpPr/>
          <p:nvPr/>
        </p:nvSpPr>
        <p:spPr>
          <a:xfrm>
            <a:off x="6667500" y="3071813"/>
            <a:ext cx="571500" cy="23813"/>
          </a:xfrm>
          <a:prstGeom prst="rect">
            <a:avLst/>
          </a:prstGeom>
          <a:solidFill>
            <a:srgbClr val="BB0000"/>
          </a:solidFill>
        </p:spPr>
      </p:sp>
      <p:sp>
        <p:nvSpPr>
          <p:cNvPr id="19" name="Text 13"/>
          <p:cNvSpPr/>
          <p:nvPr/>
        </p:nvSpPr>
        <p:spPr>
          <a:xfrm>
            <a:off x="6667500" y="3286125"/>
            <a:ext cx="1905000" cy="190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12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愿景展望</a:t>
            </a:r>
            <a:endParaRPr lang="en-US" sz="1125" dirty="0"/>
          </a:p>
        </p:txBody>
      </p:sp>
      <p:sp>
        <p:nvSpPr>
          <p:cNvPr id="20" name="Text 14"/>
          <p:cNvSpPr/>
          <p:nvPr/>
        </p:nvSpPr>
        <p:spPr>
          <a:xfrm>
            <a:off x="6667500" y="3590925"/>
            <a:ext cx="1905000" cy="571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成为全球领先，致力于改善人类居住环境的空气质量监测与分析服务领导者。</a:t>
            </a:r>
            <a:endParaRPr lang="en-US" sz="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 l="26" r="26"/>
          <a:stretch>
            <a:fillRect/>
          </a:stretch>
        </p:blipFill>
        <p:spPr>
          <a:xfrm>
            <a:off x="0" y="0"/>
            <a:ext cx="9144000" cy="219075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85750" y="285750"/>
            <a:ext cx="619125" cy="6191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71500" y="466725"/>
            <a:ext cx="8001000" cy="381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目标用户群</a:t>
            </a:r>
            <a:endParaRPr lang="en-US" sz="2250" dirty="0"/>
          </a:p>
        </p:txBody>
      </p:sp>
      <p:sp>
        <p:nvSpPr>
          <p:cNvPr id="6" name="Text 2"/>
          <p:cNvSpPr/>
          <p:nvPr/>
        </p:nvSpPr>
        <p:spPr>
          <a:xfrm>
            <a:off x="571500" y="895350"/>
            <a:ext cx="8001000" cy="185737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460"/>
              </a:lnSpc>
              <a:buNone/>
            </a:pPr>
            <a:endParaRPr lang="en-US" sz="1050" dirty="0"/>
          </a:p>
        </p:txBody>
      </p:sp>
      <p:sp>
        <p:nvSpPr>
          <p:cNvPr id="7" name="Shape 3"/>
          <p:cNvSpPr/>
          <p:nvPr/>
        </p:nvSpPr>
        <p:spPr>
          <a:xfrm>
            <a:off x="1206500" y="1676400"/>
            <a:ext cx="1143000" cy="1143000"/>
          </a:xfrm>
          <a:prstGeom prst="ellipse">
            <a:avLst/>
          </a:prstGeom>
          <a:solidFill>
            <a:srgbClr val="BB0000"/>
          </a:solidFill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92250" y="1962150"/>
            <a:ext cx="571500" cy="57150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71500" y="3057525"/>
            <a:ext cx="2413000" cy="190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12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市民群体</a:t>
            </a:r>
            <a:endParaRPr lang="en-US" sz="1125" dirty="0"/>
          </a:p>
        </p:txBody>
      </p:sp>
      <p:sp>
        <p:nvSpPr>
          <p:cNvPr id="10" name="Text 5"/>
          <p:cNvSpPr/>
          <p:nvPr/>
        </p:nvSpPr>
        <p:spPr>
          <a:xfrm>
            <a:off x="571500" y="3371850"/>
            <a:ext cx="2413000" cy="190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获取即时空气质量信息，关注健康生活。</a:t>
            </a:r>
            <a:endParaRPr lang="en-US" sz="900" dirty="0"/>
          </a:p>
        </p:txBody>
      </p:sp>
      <p:sp>
        <p:nvSpPr>
          <p:cNvPr id="11" name="Shape 6"/>
          <p:cNvSpPr/>
          <p:nvPr/>
        </p:nvSpPr>
        <p:spPr>
          <a:xfrm>
            <a:off x="4000500" y="1676400"/>
            <a:ext cx="1143000" cy="1143000"/>
          </a:xfrm>
          <a:prstGeom prst="ellipse">
            <a:avLst/>
          </a:prstGeom>
          <a:solidFill>
            <a:srgbClr val="DFB57F"/>
          </a:solidFill>
        </p:spPr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286250" y="1962150"/>
            <a:ext cx="571500" cy="57150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3365500" y="3057525"/>
            <a:ext cx="2413000" cy="190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12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科研人员</a:t>
            </a:r>
            <a:endParaRPr lang="en-US" sz="1125" dirty="0"/>
          </a:p>
        </p:txBody>
      </p:sp>
      <p:sp>
        <p:nvSpPr>
          <p:cNvPr id="14" name="Text 8"/>
          <p:cNvSpPr/>
          <p:nvPr/>
        </p:nvSpPr>
        <p:spPr>
          <a:xfrm>
            <a:off x="3365500" y="3371850"/>
            <a:ext cx="2413000" cy="190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研究污染趋势，推动环保科技发展。</a:t>
            </a:r>
            <a:endParaRPr lang="en-US" sz="900" dirty="0"/>
          </a:p>
        </p:txBody>
      </p:sp>
      <p:sp>
        <p:nvSpPr>
          <p:cNvPr id="15" name="Shape 9"/>
          <p:cNvSpPr/>
          <p:nvPr/>
        </p:nvSpPr>
        <p:spPr>
          <a:xfrm>
            <a:off x="6794500" y="1676400"/>
            <a:ext cx="1143000" cy="1143000"/>
          </a:xfrm>
          <a:prstGeom prst="ellipse">
            <a:avLst/>
          </a:prstGeom>
          <a:solidFill>
            <a:srgbClr val="BB0000"/>
          </a:solidFill>
        </p:spPr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080250" y="1962150"/>
            <a:ext cx="571500" cy="571500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6159500" y="3057525"/>
            <a:ext cx="2413000" cy="190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12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政府机构</a:t>
            </a:r>
            <a:endParaRPr lang="en-US" sz="1125" dirty="0"/>
          </a:p>
        </p:txBody>
      </p:sp>
      <p:sp>
        <p:nvSpPr>
          <p:cNvPr id="18" name="Text 11"/>
          <p:cNvSpPr/>
          <p:nvPr/>
        </p:nvSpPr>
        <p:spPr>
          <a:xfrm>
            <a:off x="6159500" y="3371850"/>
            <a:ext cx="2413000" cy="190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辅助决策，评估环保政策成效。</a:t>
            </a:r>
            <a:endParaRPr lang="en-US" sz="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71500" y="571500"/>
            <a:ext cx="366713" cy="5715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Text 1"/>
          <p:cNvSpPr/>
          <p:nvPr/>
        </p:nvSpPr>
        <p:spPr>
          <a:xfrm>
            <a:off x="5334000" y="1095375"/>
            <a:ext cx="3810000" cy="446722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5175"/>
              </a:lnSpc>
              <a:buNone/>
            </a:pPr>
            <a:r>
              <a:rPr lang="en-US" sz="20200" b="1" dirty="0">
                <a:solidFill>
                  <a:srgbClr val="E2C9AB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20200" b="1" dirty="0">
              <a:solidFill>
                <a:srgbClr val="E2C9AB">
                  <a:alpha val="7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5" name="Text 2"/>
          <p:cNvSpPr/>
          <p:nvPr/>
        </p:nvSpPr>
        <p:spPr>
          <a:xfrm>
            <a:off x="571500" y="3676650"/>
            <a:ext cx="4667250" cy="533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3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核心功能模块设计</a:t>
            </a:r>
            <a:endParaRPr lang="en-US" sz="3000" dirty="0"/>
          </a:p>
        </p:txBody>
      </p:sp>
      <p:sp>
        <p:nvSpPr>
          <p:cNvPr id="6" name="Text 3"/>
          <p:cNvSpPr/>
          <p:nvPr/>
        </p:nvSpPr>
        <p:spPr>
          <a:xfrm>
            <a:off x="571500" y="4305300"/>
            <a:ext cx="4667250" cy="2667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100"/>
              </a:lnSpc>
              <a:buNone/>
            </a:pPr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85750" y="285750"/>
            <a:ext cx="619125" cy="61912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466725"/>
            <a:ext cx="2857500" cy="762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实时空气质量监测与报告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1276350"/>
            <a:ext cx="2857500" cy="185737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460"/>
              </a:lnSpc>
              <a:buNone/>
            </a:pPr>
            <a:endParaRPr lang="en-US" sz="10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rcRect t="33333" b="33333"/>
          <a:stretch>
            <a:fillRect/>
          </a:stretch>
        </p:blipFill>
        <p:spPr>
          <a:xfrm>
            <a:off x="571500" y="3905250"/>
            <a:ext cx="2857500" cy="952500"/>
          </a:xfrm>
          <a:prstGeom prst="roundRect">
            <a:avLst>
              <a:gd name="adj" fmla="val 5000"/>
            </a:avLst>
          </a:prstGeom>
        </p:spPr>
      </p:pic>
      <p:sp>
        <p:nvSpPr>
          <p:cNvPr id="7" name="Shape 3"/>
          <p:cNvSpPr/>
          <p:nvPr/>
        </p:nvSpPr>
        <p:spPr>
          <a:xfrm>
            <a:off x="4381500" y="933450"/>
            <a:ext cx="442913" cy="442913"/>
          </a:xfrm>
          <a:prstGeom prst="rect">
            <a:avLst/>
          </a:prstGeom>
          <a:solidFill>
            <a:srgbClr val="E17272"/>
          </a:solidFill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438650" y="990600"/>
            <a:ext cx="333375" cy="33337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381500" y="1566863"/>
            <a:ext cx="1905000" cy="190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12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多源数据整合</a:t>
            </a:r>
            <a:endParaRPr lang="en-US" sz="1125" dirty="0"/>
          </a:p>
        </p:txBody>
      </p:sp>
      <p:sp>
        <p:nvSpPr>
          <p:cNvPr id="10" name="Text 5"/>
          <p:cNvSpPr/>
          <p:nvPr/>
        </p:nvSpPr>
        <p:spPr>
          <a:xfrm>
            <a:off x="4381500" y="1871663"/>
            <a:ext cx="1905000" cy="571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收集来自政府监测站、个人传感器和其他公开来源的数据，确保信息全面覆盖。</a:t>
            </a:r>
            <a:endParaRPr lang="en-US" sz="900" dirty="0"/>
          </a:p>
        </p:txBody>
      </p:sp>
      <p:sp>
        <p:nvSpPr>
          <p:cNvPr id="11" name="Shape 6"/>
          <p:cNvSpPr/>
          <p:nvPr/>
        </p:nvSpPr>
        <p:spPr>
          <a:xfrm>
            <a:off x="6667500" y="933450"/>
            <a:ext cx="442913" cy="442913"/>
          </a:xfrm>
          <a:prstGeom prst="rect">
            <a:avLst/>
          </a:prstGeom>
          <a:solidFill>
            <a:srgbClr val="DC3633"/>
          </a:solidFill>
        </p:spPr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724650" y="990600"/>
            <a:ext cx="333375" cy="33337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6667500" y="1566863"/>
            <a:ext cx="1905000" cy="190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12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实时更新机制</a:t>
            </a:r>
            <a:endParaRPr lang="en-US" sz="1125" dirty="0"/>
          </a:p>
        </p:txBody>
      </p:sp>
      <p:sp>
        <p:nvSpPr>
          <p:cNvPr id="14" name="Text 8"/>
          <p:cNvSpPr/>
          <p:nvPr/>
        </p:nvSpPr>
        <p:spPr>
          <a:xfrm>
            <a:off x="6667500" y="1871663"/>
            <a:ext cx="1905000" cy="381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采用实时流处理技术，数据更新迅速无延迟。</a:t>
            </a:r>
            <a:endParaRPr lang="en-US" sz="900" dirty="0"/>
          </a:p>
        </p:txBody>
      </p:sp>
      <p:sp>
        <p:nvSpPr>
          <p:cNvPr id="15" name="Shape 9"/>
          <p:cNvSpPr/>
          <p:nvPr/>
        </p:nvSpPr>
        <p:spPr>
          <a:xfrm>
            <a:off x="4381500" y="2824163"/>
            <a:ext cx="442913" cy="442913"/>
          </a:xfrm>
          <a:prstGeom prst="rect">
            <a:avLst/>
          </a:prstGeom>
          <a:solidFill>
            <a:srgbClr val="DFB57F"/>
          </a:solidFill>
        </p:spPr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438650" y="2881313"/>
            <a:ext cx="333375" cy="333375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4381500" y="3457575"/>
            <a:ext cx="1905000" cy="190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12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易读性优化</a:t>
            </a:r>
            <a:endParaRPr lang="en-US" sz="1125" dirty="0"/>
          </a:p>
        </p:txBody>
      </p:sp>
      <p:sp>
        <p:nvSpPr>
          <p:cNvPr id="18" name="Text 11"/>
          <p:cNvSpPr/>
          <p:nvPr/>
        </p:nvSpPr>
        <p:spPr>
          <a:xfrm>
            <a:off x="4381500" y="3762375"/>
            <a:ext cx="1905000" cy="381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设计直观图表，使空气质量状况一目了然。</a:t>
            </a:r>
            <a:endParaRPr lang="en-US" sz="900" dirty="0"/>
          </a:p>
        </p:txBody>
      </p:sp>
      <p:sp>
        <p:nvSpPr>
          <p:cNvPr id="19" name="Shape 12"/>
          <p:cNvSpPr/>
          <p:nvPr/>
        </p:nvSpPr>
        <p:spPr>
          <a:xfrm>
            <a:off x="6667500" y="2824163"/>
            <a:ext cx="442913" cy="442913"/>
          </a:xfrm>
          <a:prstGeom prst="rect">
            <a:avLst/>
          </a:prstGeom>
          <a:solidFill>
            <a:srgbClr val="BE2124"/>
          </a:solidFill>
        </p:spPr>
      </p:sp>
      <p:pic>
        <p:nvPicPr>
          <p:cNvPr id="20" name="Image 5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724650" y="2881313"/>
            <a:ext cx="333375" cy="333375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6667500" y="3457575"/>
            <a:ext cx="1905000" cy="190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12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移动应用通知</a:t>
            </a:r>
            <a:endParaRPr lang="en-US" sz="1125" dirty="0"/>
          </a:p>
        </p:txBody>
      </p:sp>
      <p:sp>
        <p:nvSpPr>
          <p:cNvPr id="22" name="Text 14"/>
          <p:cNvSpPr/>
          <p:nvPr/>
        </p:nvSpPr>
        <p:spPr>
          <a:xfrm>
            <a:off x="6667500" y="3762375"/>
            <a:ext cx="1905000" cy="381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推送个性化空气质量警报，随时随地掌握动态。</a:t>
            </a:r>
            <a:endParaRPr lang="en-US" sz="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 l="26" r="26"/>
          <a:stretch>
            <a:fillRect/>
          </a:stretch>
        </p:blipFill>
        <p:spPr>
          <a:xfrm>
            <a:off x="0" y="0"/>
            <a:ext cx="9144000" cy="219075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85750" y="285750"/>
            <a:ext cx="619125" cy="6191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71500" y="466725"/>
            <a:ext cx="8001000" cy="381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开源社区数据的时序分析与可视化</a:t>
            </a:r>
            <a:endParaRPr lang="en-US" sz="2250" dirty="0"/>
          </a:p>
        </p:txBody>
      </p:sp>
      <p:sp>
        <p:nvSpPr>
          <p:cNvPr id="6" name="Text 2"/>
          <p:cNvSpPr/>
          <p:nvPr/>
        </p:nvSpPr>
        <p:spPr>
          <a:xfrm>
            <a:off x="571500" y="895350"/>
            <a:ext cx="8001000" cy="185737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460"/>
              </a:lnSpc>
              <a:buNone/>
            </a:pPr>
            <a:endParaRPr lang="en-US" sz="1050" dirty="0"/>
          </a:p>
        </p:txBody>
      </p:sp>
      <p:sp>
        <p:nvSpPr>
          <p:cNvPr id="7" name="Shape 3"/>
          <p:cNvSpPr/>
          <p:nvPr/>
        </p:nvSpPr>
        <p:spPr>
          <a:xfrm>
            <a:off x="857250" y="1676400"/>
            <a:ext cx="1143000" cy="1143000"/>
          </a:xfrm>
          <a:prstGeom prst="ellipse">
            <a:avLst/>
          </a:prstGeom>
          <a:solidFill>
            <a:srgbClr val="BB0000"/>
          </a:solidFill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43000" y="1962150"/>
            <a:ext cx="571500" cy="57150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71500" y="3057525"/>
            <a:ext cx="1714500" cy="190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12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数据接入层</a:t>
            </a:r>
            <a:endParaRPr lang="en-US" sz="1125" dirty="0"/>
          </a:p>
        </p:txBody>
      </p:sp>
      <p:sp>
        <p:nvSpPr>
          <p:cNvPr id="10" name="Text 5"/>
          <p:cNvSpPr/>
          <p:nvPr/>
        </p:nvSpPr>
        <p:spPr>
          <a:xfrm>
            <a:off x="571500" y="3371850"/>
            <a:ext cx="1714500" cy="381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开发API接口，方便第三方开发者贡献或利用平台数据。</a:t>
            </a:r>
            <a:endParaRPr lang="en-US" sz="900" dirty="0"/>
          </a:p>
        </p:txBody>
      </p:sp>
      <p:sp>
        <p:nvSpPr>
          <p:cNvPr id="11" name="Shape 6"/>
          <p:cNvSpPr/>
          <p:nvPr/>
        </p:nvSpPr>
        <p:spPr>
          <a:xfrm>
            <a:off x="2952750" y="1676400"/>
            <a:ext cx="1143000" cy="1143000"/>
          </a:xfrm>
          <a:prstGeom prst="ellipse">
            <a:avLst/>
          </a:prstGeom>
          <a:solidFill>
            <a:srgbClr val="DFB57F"/>
          </a:solidFill>
        </p:spPr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238500" y="1962150"/>
            <a:ext cx="571500" cy="57150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667000" y="3057525"/>
            <a:ext cx="1714500" cy="190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12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时序数据库</a:t>
            </a:r>
            <a:endParaRPr lang="en-US" sz="1125" dirty="0"/>
          </a:p>
        </p:txBody>
      </p:sp>
      <p:sp>
        <p:nvSpPr>
          <p:cNvPr id="14" name="Text 8"/>
          <p:cNvSpPr/>
          <p:nvPr/>
        </p:nvSpPr>
        <p:spPr>
          <a:xfrm>
            <a:off x="2667000" y="3371850"/>
            <a:ext cx="1714500" cy="571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采用高性能时序数据库存储历史数据，支持快速查询和大规模数据处理。</a:t>
            </a:r>
            <a:endParaRPr lang="en-US" sz="900" dirty="0"/>
          </a:p>
        </p:txBody>
      </p:sp>
      <p:sp>
        <p:nvSpPr>
          <p:cNvPr id="15" name="Shape 9"/>
          <p:cNvSpPr/>
          <p:nvPr/>
        </p:nvSpPr>
        <p:spPr>
          <a:xfrm>
            <a:off x="5048250" y="1676400"/>
            <a:ext cx="1143000" cy="1143000"/>
          </a:xfrm>
          <a:prstGeom prst="ellipse">
            <a:avLst/>
          </a:prstGeom>
          <a:solidFill>
            <a:srgbClr val="BB0000"/>
          </a:solidFill>
        </p:spPr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334000" y="1962150"/>
            <a:ext cx="571500" cy="571500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4762500" y="3057525"/>
            <a:ext cx="1714500" cy="190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12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分析工具集</a:t>
            </a:r>
            <a:endParaRPr lang="en-US" sz="1125" dirty="0"/>
          </a:p>
        </p:txBody>
      </p:sp>
      <p:sp>
        <p:nvSpPr>
          <p:cNvPr id="18" name="Text 11"/>
          <p:cNvSpPr/>
          <p:nvPr/>
        </p:nvSpPr>
        <p:spPr>
          <a:xfrm>
            <a:off x="4762500" y="3371850"/>
            <a:ext cx="1714500" cy="571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提供丰富的数据分析工具，如趋势分析、异常检测等，助力深度洞察。</a:t>
            </a:r>
            <a:endParaRPr lang="en-US" sz="900" dirty="0"/>
          </a:p>
        </p:txBody>
      </p:sp>
      <p:sp>
        <p:nvSpPr>
          <p:cNvPr id="19" name="Shape 12"/>
          <p:cNvSpPr/>
          <p:nvPr/>
        </p:nvSpPr>
        <p:spPr>
          <a:xfrm>
            <a:off x="7143750" y="1676400"/>
            <a:ext cx="1143000" cy="1143000"/>
          </a:xfrm>
          <a:prstGeom prst="ellipse">
            <a:avLst/>
          </a:prstGeom>
          <a:solidFill>
            <a:srgbClr val="DFB57F"/>
          </a:solidFill>
        </p:spPr>
      </p:sp>
      <p:pic>
        <p:nvPicPr>
          <p:cNvPr id="20" name="Image 5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429500" y="1962150"/>
            <a:ext cx="571500" cy="571500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6858000" y="3057525"/>
            <a:ext cx="1714500" cy="190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12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可视化组件</a:t>
            </a:r>
            <a:endParaRPr lang="en-US" sz="1125" dirty="0"/>
          </a:p>
        </p:txBody>
      </p:sp>
      <p:sp>
        <p:nvSpPr>
          <p:cNvPr id="22" name="Text 14"/>
          <p:cNvSpPr/>
          <p:nvPr/>
        </p:nvSpPr>
        <p:spPr>
          <a:xfrm>
            <a:off x="6858000" y="3371850"/>
            <a:ext cx="1714500" cy="381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直观展示数据变化，通过图表、地图等形式，使复杂数据一目了然。</a:t>
            </a:r>
            <a:endParaRPr lang="en-US" sz="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85750" y="285750"/>
            <a:ext cx="619125" cy="61912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466725"/>
            <a:ext cx="2857500" cy="381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安全漏洞管理工具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895350"/>
            <a:ext cx="2857500" cy="185737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460"/>
              </a:lnSpc>
              <a:buNone/>
            </a:pPr>
            <a:endParaRPr lang="en-US" sz="10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rcRect t="33333" b="33333"/>
          <a:stretch>
            <a:fillRect/>
          </a:stretch>
        </p:blipFill>
        <p:spPr>
          <a:xfrm>
            <a:off x="571500" y="3905250"/>
            <a:ext cx="2857500" cy="952500"/>
          </a:xfrm>
          <a:prstGeom prst="roundRect">
            <a:avLst>
              <a:gd name="adj" fmla="val 5000"/>
            </a:avLst>
          </a:prstGeom>
        </p:spPr>
      </p:pic>
      <p:sp>
        <p:nvSpPr>
          <p:cNvPr id="7" name="Shape 3"/>
          <p:cNvSpPr/>
          <p:nvPr/>
        </p:nvSpPr>
        <p:spPr>
          <a:xfrm>
            <a:off x="4381500" y="933450"/>
            <a:ext cx="442913" cy="442913"/>
          </a:xfrm>
          <a:prstGeom prst="rect">
            <a:avLst/>
          </a:prstGeom>
          <a:solidFill>
            <a:srgbClr val="E17272"/>
          </a:solidFill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438650" y="990600"/>
            <a:ext cx="333375" cy="33337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381500" y="1566863"/>
            <a:ext cx="1905000" cy="190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12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异常检测引擎</a:t>
            </a:r>
            <a:endParaRPr lang="en-US" sz="1125" dirty="0"/>
          </a:p>
        </p:txBody>
      </p:sp>
      <p:sp>
        <p:nvSpPr>
          <p:cNvPr id="10" name="Text 5"/>
          <p:cNvSpPr/>
          <p:nvPr/>
        </p:nvSpPr>
        <p:spPr>
          <a:xfrm>
            <a:off x="4381500" y="1871663"/>
            <a:ext cx="1905000" cy="381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采用机器学习算法，实时监控系统行为，自动识别潜在威胁。</a:t>
            </a:r>
            <a:endParaRPr lang="en-US" sz="900" dirty="0"/>
          </a:p>
        </p:txBody>
      </p:sp>
      <p:sp>
        <p:nvSpPr>
          <p:cNvPr id="11" name="Shape 6"/>
          <p:cNvSpPr/>
          <p:nvPr/>
        </p:nvSpPr>
        <p:spPr>
          <a:xfrm>
            <a:off x="6667500" y="933450"/>
            <a:ext cx="442913" cy="442913"/>
          </a:xfrm>
          <a:prstGeom prst="rect">
            <a:avLst/>
          </a:prstGeom>
          <a:solidFill>
            <a:srgbClr val="DC3633"/>
          </a:solidFill>
        </p:spPr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724650" y="990600"/>
            <a:ext cx="333375" cy="33337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6667500" y="1566863"/>
            <a:ext cx="1905000" cy="190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12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预警系统</a:t>
            </a:r>
            <a:endParaRPr lang="en-US" sz="1125" dirty="0"/>
          </a:p>
        </p:txBody>
      </p:sp>
      <p:sp>
        <p:nvSpPr>
          <p:cNvPr id="14" name="Text 8"/>
          <p:cNvSpPr/>
          <p:nvPr/>
        </p:nvSpPr>
        <p:spPr>
          <a:xfrm>
            <a:off x="6667500" y="1871663"/>
            <a:ext cx="1905000" cy="571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设定阈值触发警报，一旦发现异常，立即触发警报，确保快速响应，减少风险损失。</a:t>
            </a:r>
            <a:endParaRPr lang="en-US" sz="900" dirty="0"/>
          </a:p>
        </p:txBody>
      </p:sp>
      <p:sp>
        <p:nvSpPr>
          <p:cNvPr id="15" name="Shape 9"/>
          <p:cNvSpPr/>
          <p:nvPr/>
        </p:nvSpPr>
        <p:spPr>
          <a:xfrm>
            <a:off x="4381500" y="2824163"/>
            <a:ext cx="442913" cy="442913"/>
          </a:xfrm>
          <a:prstGeom prst="rect">
            <a:avLst/>
          </a:prstGeom>
          <a:solidFill>
            <a:srgbClr val="DFB57F"/>
          </a:solidFill>
        </p:spPr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438650" y="2881313"/>
            <a:ext cx="333375" cy="333375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4381500" y="3457575"/>
            <a:ext cx="1905000" cy="190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12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修复跟踪器</a:t>
            </a:r>
            <a:endParaRPr lang="en-US" sz="1125" dirty="0"/>
          </a:p>
        </p:txBody>
      </p:sp>
      <p:sp>
        <p:nvSpPr>
          <p:cNvPr id="18" name="Text 11"/>
          <p:cNvSpPr/>
          <p:nvPr/>
        </p:nvSpPr>
        <p:spPr>
          <a:xfrm>
            <a:off x="4381500" y="3762375"/>
            <a:ext cx="1905000" cy="381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记录并追踪漏洞修复进度，确保所有问题得到及时解决。</a:t>
            </a:r>
            <a:endParaRPr lang="en-US" sz="900" dirty="0"/>
          </a:p>
        </p:txBody>
      </p:sp>
      <p:sp>
        <p:nvSpPr>
          <p:cNvPr id="19" name="Shape 12"/>
          <p:cNvSpPr/>
          <p:nvPr/>
        </p:nvSpPr>
        <p:spPr>
          <a:xfrm>
            <a:off x="6667500" y="2824163"/>
            <a:ext cx="442913" cy="442913"/>
          </a:xfrm>
          <a:prstGeom prst="rect">
            <a:avLst/>
          </a:prstGeom>
          <a:solidFill>
            <a:srgbClr val="BE2124"/>
          </a:solidFill>
        </p:spPr>
      </p:sp>
      <p:pic>
        <p:nvPicPr>
          <p:cNvPr id="20" name="Image 5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724650" y="2881313"/>
            <a:ext cx="333375" cy="333375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6667500" y="3457575"/>
            <a:ext cx="1905000" cy="190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12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知识库建设</a:t>
            </a:r>
            <a:endParaRPr lang="en-US" sz="1125" dirty="0"/>
          </a:p>
        </p:txBody>
      </p:sp>
      <p:sp>
        <p:nvSpPr>
          <p:cNvPr id="22" name="Text 14"/>
          <p:cNvSpPr/>
          <p:nvPr/>
        </p:nvSpPr>
        <p:spPr>
          <a:xfrm>
            <a:off x="6667500" y="3762375"/>
            <a:ext cx="1905000" cy="381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积累常见问题解决方案和技术文档，构建内部知识库，提升团队能力。</a:t>
            </a:r>
            <a:endParaRPr lang="en-US" sz="9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224.25,&quot;left&quot;:278.7,&quot;top&quot;:92.41251968503937,&quot;width&quot;:397.5}"/>
</p:tagLst>
</file>

<file path=ppt/tags/tag10.xml><?xml version="1.0" encoding="utf-8"?>
<p:tagLst xmlns:p="http://schemas.openxmlformats.org/presentationml/2006/main">
  <p:tag name="KSO_WM_DIAGRAM_VIRTUALLY_FRAME" val="{&quot;height&quot;:224.25,&quot;left&quot;:278.7,&quot;top&quot;:92.41251968503937,&quot;width&quot;:397.5}"/>
</p:tagLst>
</file>

<file path=ppt/tags/tag11.xml><?xml version="1.0" encoding="utf-8"?>
<p:tagLst xmlns:p="http://schemas.openxmlformats.org/presentationml/2006/main">
  <p:tag name="commondata" val="eyJoZGlkIjoiMDA0ODkzNWU1NjU2ODc3ZjY0OTQyMDgzZGI1ZWM0NGMifQ=="/>
</p:tagLst>
</file>

<file path=ppt/tags/tag2.xml><?xml version="1.0" encoding="utf-8"?>
<p:tagLst xmlns:p="http://schemas.openxmlformats.org/presentationml/2006/main">
  <p:tag name="KSO_WM_DIAGRAM_VIRTUALLY_FRAME" val="{&quot;height&quot;:224.25,&quot;left&quot;:278.7,&quot;top&quot;:92.41251968503937,&quot;width&quot;:397.5}"/>
</p:tagLst>
</file>

<file path=ppt/tags/tag3.xml><?xml version="1.0" encoding="utf-8"?>
<p:tagLst xmlns:p="http://schemas.openxmlformats.org/presentationml/2006/main">
  <p:tag name="KSO_WM_DIAGRAM_VIRTUALLY_FRAME" val="{&quot;height&quot;:224.25,&quot;left&quot;:278.7,&quot;top&quot;:92.41251968503937,&quot;width&quot;:397.5}"/>
</p:tagLst>
</file>

<file path=ppt/tags/tag4.xml><?xml version="1.0" encoding="utf-8"?>
<p:tagLst xmlns:p="http://schemas.openxmlformats.org/presentationml/2006/main">
  <p:tag name="KSO_WM_DIAGRAM_VIRTUALLY_FRAME" val="{&quot;height&quot;:224.25,&quot;left&quot;:278.7,&quot;top&quot;:92.41251968503937,&quot;width&quot;:397.5}"/>
</p:tagLst>
</file>

<file path=ppt/tags/tag5.xml><?xml version="1.0" encoding="utf-8"?>
<p:tagLst xmlns:p="http://schemas.openxmlformats.org/presentationml/2006/main">
  <p:tag name="KSO_WM_DIAGRAM_VIRTUALLY_FRAME" val="{&quot;height&quot;:224.25,&quot;left&quot;:278.7,&quot;top&quot;:92.41251968503937,&quot;width&quot;:397.5}"/>
</p:tagLst>
</file>

<file path=ppt/tags/tag6.xml><?xml version="1.0" encoding="utf-8"?>
<p:tagLst xmlns:p="http://schemas.openxmlformats.org/presentationml/2006/main">
  <p:tag name="KSO_WM_DIAGRAM_VIRTUALLY_FRAME" val="{&quot;height&quot;:224.25,&quot;left&quot;:278.7,&quot;top&quot;:92.41251968503937,&quot;width&quot;:397.5}"/>
</p:tagLst>
</file>

<file path=ppt/tags/tag7.xml><?xml version="1.0" encoding="utf-8"?>
<p:tagLst xmlns:p="http://schemas.openxmlformats.org/presentationml/2006/main">
  <p:tag name="KSO_WM_DIAGRAM_VIRTUALLY_FRAME" val="{&quot;height&quot;:224.25,&quot;left&quot;:278.7,&quot;top&quot;:92.41251968503937,&quot;width&quot;:397.5}"/>
</p:tagLst>
</file>

<file path=ppt/tags/tag8.xml><?xml version="1.0" encoding="utf-8"?>
<p:tagLst xmlns:p="http://schemas.openxmlformats.org/presentationml/2006/main">
  <p:tag name="KSO_WM_DIAGRAM_VIRTUALLY_FRAME" val="{&quot;height&quot;:224.25,&quot;left&quot;:278.7,&quot;top&quot;:92.41251968503937,&quot;width&quot;:397.5}"/>
</p:tagLst>
</file>

<file path=ppt/tags/tag9.xml><?xml version="1.0" encoding="utf-8"?>
<p:tagLst xmlns:p="http://schemas.openxmlformats.org/presentationml/2006/main">
  <p:tag name="KSO_WM_DIAGRAM_VIRTUALLY_FRAME" val="{&quot;height&quot;:224.25,&quot;left&quot;:278.7,&quot;top&quot;:92.41251968503937,&quot;width&quot;:397.5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1237</Words>
  <Application>WPS 演示</Application>
  <PresentationFormat>On-screen Show (16:9)</PresentationFormat>
  <Paragraphs>176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微软雅黑</vt:lpstr>
      <vt:lpstr>Calibri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lscx</cp:lastModifiedBy>
  <cp:revision>2</cp:revision>
  <dcterms:created xsi:type="dcterms:W3CDTF">2024-12-18T08:12:00Z</dcterms:created>
  <dcterms:modified xsi:type="dcterms:W3CDTF">2024-12-18T11:39:45Z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B0BB86A98847413080F6D2156F4F095C_12</vt:lpwstr>
  </property>
  <property fmtid="{D5CDD505-2E9C-101B-9397-08002B2CF9AE}" pid="3" name="KSOProductBuildVer">
    <vt:lpwstr>2052-12.1.0.16388</vt:lpwstr>
  </property>
</Properties>
</file>