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Titillium Web"/>
      <p:regular r:id="rId17"/>
      <p:bold r:id="rId18"/>
      <p:italic r:id="rId19"/>
      <p:boldItalic r:id="rId20"/>
    </p:embeddedFont>
    <p:embeddedFont>
      <p:font typeface="Titillium Web Extra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Italic.fntdata"/><Relationship Id="rId11" Type="http://schemas.openxmlformats.org/officeDocument/2006/relationships/slide" Target="slides/slide6.xml"/><Relationship Id="rId22" Type="http://schemas.openxmlformats.org/officeDocument/2006/relationships/font" Target="fonts/TitilliumWebExtraLight-bold.fntdata"/><Relationship Id="rId10" Type="http://schemas.openxmlformats.org/officeDocument/2006/relationships/slide" Target="slides/slide5.xml"/><Relationship Id="rId21" Type="http://schemas.openxmlformats.org/officeDocument/2006/relationships/font" Target="fonts/TitilliumWebExtraLight-regular.fntdata"/><Relationship Id="rId13" Type="http://schemas.openxmlformats.org/officeDocument/2006/relationships/slide" Target="slides/slide8.xml"/><Relationship Id="rId24" Type="http://schemas.openxmlformats.org/officeDocument/2006/relationships/font" Target="fonts/TitilliumWebExtra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TitilliumWebExtra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itilliumWe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-italic.fntdata"/><Relationship Id="rId6" Type="http://schemas.openxmlformats.org/officeDocument/2006/relationships/slide" Target="slides/slide1.xml"/><Relationship Id="rId18" Type="http://schemas.openxmlformats.org/officeDocument/2006/relationships/font" Target="fonts/TitilliumWe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76839fe494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76839fe494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76839fe494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76839fe494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76839fe494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76839fe494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76839fe494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76839fe494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76839fe494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76839fe494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76839fe494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76839fe494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76839fe494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76839fe494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76839fe494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76839fe494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76839fe494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76839fe494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76839fe494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76839fe494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1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77" name="Google Shape;777;p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0" name="Google Shape;780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1" name="Google Shape;781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2" name="Google Shape;782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russianrobotics.ru/competition/autonet/autonet-18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Autonet 2020</a:t>
            </a:r>
            <a:endParaRPr/>
          </a:p>
        </p:txBody>
      </p:sp>
      <p:sp>
        <p:nvSpPr>
          <p:cNvPr id="788" name="Google Shape;788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Девяткин Алексей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Этап 3 - Решение</a:t>
            </a:r>
            <a:endParaRPr/>
          </a:p>
        </p:txBody>
      </p:sp>
      <p:sp>
        <p:nvSpPr>
          <p:cNvPr id="865" name="Google Shape;865;p2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>
                <a:highlight>
                  <a:srgbClr val="9900FF"/>
                </a:highlight>
              </a:rPr>
              <a:t>Разрабатывается решение по анализу заранее заданного места для парковки</a:t>
            </a:r>
            <a:endParaRPr>
              <a:highlight>
                <a:srgbClr val="9900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Обновляем конфигурацию планера -&gt; ниже скорость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900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6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 этого года</a:t>
            </a:r>
            <a:endParaRPr/>
          </a:p>
        </p:txBody>
      </p:sp>
      <p:sp>
        <p:nvSpPr>
          <p:cNvPr id="794" name="Google Shape;794;p17"/>
          <p:cNvSpPr txBox="1"/>
          <p:nvPr>
            <p:ph idx="1" type="body"/>
          </p:nvPr>
        </p:nvSpPr>
        <p:spPr>
          <a:xfrm>
            <a:off x="4658600" y="1152525"/>
            <a:ext cx="40959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Ссылка</a:t>
            </a:r>
            <a:r>
              <a:rPr lang="en-GB" sz="1800"/>
              <a:t>: </a:t>
            </a:r>
            <a:r>
              <a:rPr lang="en-GB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http://russianrobotics.ru/competition/autonet/autonet-18/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</a:rPr>
              <a:t>Выехать из города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</a:rPr>
              <a:t>Проехать по скоростному участку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</a:rPr>
              <a:t>Припарковаться на свободном месте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95" name="Google Shape;7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75" y="1258638"/>
            <a:ext cx="3680400" cy="368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 1 - Движение в городе</a:t>
            </a:r>
            <a:endParaRPr/>
          </a:p>
        </p:txBody>
      </p:sp>
      <p:sp>
        <p:nvSpPr>
          <p:cNvPr id="801" name="Google Shape;801;p18"/>
          <p:cNvSpPr txBox="1"/>
          <p:nvPr>
            <p:ph idx="1" type="body"/>
          </p:nvPr>
        </p:nvSpPr>
        <p:spPr>
          <a:xfrm>
            <a:off x="4000502" y="1152525"/>
            <a:ext cx="44253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Движение по знакам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Остановка перед белой линией светофора (красный)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Нет препятствий</a:t>
            </a:r>
            <a:endParaRPr/>
          </a:p>
        </p:txBody>
      </p:sp>
      <p:pic>
        <p:nvPicPr>
          <p:cNvPr id="802" name="Google Shape;8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100" y="1503792"/>
            <a:ext cx="857425" cy="857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100" y="3218617"/>
            <a:ext cx="857436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100" y="2361211"/>
            <a:ext cx="857425" cy="8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676" y="1503786"/>
            <a:ext cx="857425" cy="8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677" y="3218599"/>
            <a:ext cx="857425" cy="8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9675" y="2361212"/>
            <a:ext cx="857425" cy="85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18"/>
          <p:cNvPicPr preferRelativeResize="0"/>
          <p:nvPr/>
        </p:nvPicPr>
        <p:blipFill rotWithShape="1">
          <a:blip r:embed="rId9">
            <a:alphaModFix/>
          </a:blip>
          <a:srcRect b="13751" l="42385" r="46535" t="42688"/>
          <a:stretch/>
        </p:blipFill>
        <p:spPr>
          <a:xfrm>
            <a:off x="2474025" y="1634138"/>
            <a:ext cx="783902" cy="23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18"/>
          <p:cNvPicPr preferRelativeResize="0"/>
          <p:nvPr/>
        </p:nvPicPr>
        <p:blipFill rotWithShape="1">
          <a:blip r:embed="rId10">
            <a:alphaModFix/>
          </a:blip>
          <a:srcRect b="8751" l="26104" r="79510" t="65629"/>
          <a:stretch/>
        </p:blipFill>
        <p:spPr>
          <a:xfrm flipH="1">
            <a:off x="3257925" y="1634150"/>
            <a:ext cx="675400" cy="231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 2 - Движение по скоростному участку</a:t>
            </a:r>
            <a:endParaRPr/>
          </a:p>
        </p:txBody>
      </p:sp>
      <p:sp>
        <p:nvSpPr>
          <p:cNvPr id="815" name="Google Shape;815;p19"/>
          <p:cNvSpPr txBox="1"/>
          <p:nvPr>
            <p:ph idx="1" type="body"/>
          </p:nvPr>
        </p:nvSpPr>
        <p:spPr>
          <a:xfrm>
            <a:off x="739675" y="1152525"/>
            <a:ext cx="41304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Могут быть препятствия в виде </a:t>
            </a:r>
            <a:r>
              <a:rPr lang="en-GB"/>
              <a:t>грузовиков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Препятствие не более 50 см по стороне</a:t>
            </a:r>
            <a:endParaRPr/>
          </a:p>
        </p:txBody>
      </p:sp>
      <p:pic>
        <p:nvPicPr>
          <p:cNvPr id="816" name="Google Shape;8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275" y="1258650"/>
            <a:ext cx="3920699" cy="36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9"/>
          <p:cNvSpPr/>
          <p:nvPr/>
        </p:nvSpPr>
        <p:spPr>
          <a:xfrm>
            <a:off x="5013750" y="1258650"/>
            <a:ext cx="795000" cy="309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 3 - Парковка</a:t>
            </a:r>
            <a:endParaRPr/>
          </a:p>
        </p:txBody>
      </p:sp>
      <p:sp>
        <p:nvSpPr>
          <p:cNvPr id="823" name="Google Shape;823;p20"/>
          <p:cNvSpPr txBox="1"/>
          <p:nvPr>
            <p:ph idx="1" type="body"/>
          </p:nvPr>
        </p:nvSpPr>
        <p:spPr>
          <a:xfrm>
            <a:off x="739677" y="1152525"/>
            <a:ext cx="4230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Припарковаться в одном из трех мест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Место может быть занято</a:t>
            </a:r>
            <a:endParaRPr/>
          </a:p>
        </p:txBody>
      </p:sp>
      <p:pic>
        <p:nvPicPr>
          <p:cNvPr id="824" name="Google Shape;8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275" y="1258650"/>
            <a:ext cx="3920699" cy="36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20"/>
          <p:cNvSpPr/>
          <p:nvPr/>
        </p:nvSpPr>
        <p:spPr>
          <a:xfrm>
            <a:off x="5643225" y="1203750"/>
            <a:ext cx="574200" cy="136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1"/>
          <p:cNvSpPr/>
          <p:nvPr/>
        </p:nvSpPr>
        <p:spPr>
          <a:xfrm>
            <a:off x="739675" y="1762125"/>
            <a:ext cx="3876600" cy="2515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Базовая логика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1" name="Google Shape;831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 1 - Решение</a:t>
            </a:r>
            <a:endParaRPr/>
          </a:p>
        </p:txBody>
      </p:sp>
      <p:sp>
        <p:nvSpPr>
          <p:cNvPr id="832" name="Google Shape;832;p21"/>
          <p:cNvSpPr/>
          <p:nvPr/>
        </p:nvSpPr>
        <p:spPr>
          <a:xfrm>
            <a:off x="6920250" y="2282963"/>
            <a:ext cx="1697100" cy="59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Детектор знаков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3" name="Google Shape;833;p21"/>
          <p:cNvSpPr/>
          <p:nvPr/>
        </p:nvSpPr>
        <p:spPr>
          <a:xfrm>
            <a:off x="879475" y="3556850"/>
            <a:ext cx="1697100" cy="59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9900FF"/>
                </a:highlight>
              </a:rPr>
              <a:t>Детектор белой линии</a:t>
            </a:r>
            <a:endParaRPr>
              <a:solidFill>
                <a:srgbClr val="FFFFFF"/>
              </a:solidFill>
              <a:highlight>
                <a:srgbClr val="9900FF"/>
              </a:highlight>
            </a:endParaRPr>
          </a:p>
        </p:txBody>
      </p:sp>
      <p:sp>
        <p:nvSpPr>
          <p:cNvPr id="834" name="Google Shape;834;p21"/>
          <p:cNvSpPr/>
          <p:nvPr/>
        </p:nvSpPr>
        <p:spPr>
          <a:xfrm>
            <a:off x="5584000" y="3556850"/>
            <a:ext cx="1697100" cy="59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ROS планер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5" name="Google Shape;835;p21"/>
          <p:cNvSpPr/>
          <p:nvPr/>
        </p:nvSpPr>
        <p:spPr>
          <a:xfrm>
            <a:off x="879475" y="2282975"/>
            <a:ext cx="1697100" cy="59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9900FF"/>
                </a:highlight>
              </a:rPr>
              <a:t>Конечный автомат</a:t>
            </a:r>
            <a:endParaRPr>
              <a:solidFill>
                <a:srgbClr val="FFFFFF"/>
              </a:solidFill>
              <a:highlight>
                <a:srgbClr val="9900FF"/>
              </a:highlight>
            </a:endParaRPr>
          </a:p>
        </p:txBody>
      </p:sp>
      <p:sp>
        <p:nvSpPr>
          <p:cNvPr id="836" name="Google Shape;836;p21"/>
          <p:cNvSpPr/>
          <p:nvPr/>
        </p:nvSpPr>
        <p:spPr>
          <a:xfrm>
            <a:off x="2782550" y="3556850"/>
            <a:ext cx="1697100" cy="59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Решатель лабиринта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37" name="Google Shape;837;p21"/>
          <p:cNvCxnSpPr>
            <a:stCxn id="836" idx="3"/>
            <a:endCxn id="834" idx="1"/>
          </p:cNvCxnSpPr>
          <p:nvPr/>
        </p:nvCxnSpPr>
        <p:spPr>
          <a:xfrm>
            <a:off x="4479650" y="3852800"/>
            <a:ext cx="1104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8" name="Google Shape;838;p21"/>
          <p:cNvCxnSpPr>
            <a:stCxn id="832" idx="1"/>
            <a:endCxn id="835" idx="3"/>
          </p:cNvCxnSpPr>
          <p:nvPr/>
        </p:nvCxnSpPr>
        <p:spPr>
          <a:xfrm rot="10800000">
            <a:off x="2576550" y="2578913"/>
            <a:ext cx="4343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21"/>
          <p:cNvCxnSpPr>
            <a:stCxn id="833" idx="0"/>
            <a:endCxn id="835" idx="2"/>
          </p:cNvCxnSpPr>
          <p:nvPr/>
        </p:nvCxnSpPr>
        <p:spPr>
          <a:xfrm rot="10800000">
            <a:off x="1728025" y="2874950"/>
            <a:ext cx="0" cy="68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21"/>
          <p:cNvCxnSpPr>
            <a:endCxn id="836" idx="0"/>
          </p:cNvCxnSpPr>
          <p:nvPr/>
        </p:nvCxnSpPr>
        <p:spPr>
          <a:xfrm>
            <a:off x="2606300" y="2800250"/>
            <a:ext cx="1024800" cy="756600"/>
          </a:xfrm>
          <a:prstGeom prst="bentConnector2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21"/>
          <p:cNvCxnSpPr>
            <a:endCxn id="834" idx="0"/>
          </p:cNvCxnSpPr>
          <p:nvPr/>
        </p:nvCxnSpPr>
        <p:spPr>
          <a:xfrm>
            <a:off x="2606350" y="2800250"/>
            <a:ext cx="3826200" cy="756600"/>
          </a:xfrm>
          <a:prstGeom prst="bentConnector2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 1 - Решение</a:t>
            </a:r>
            <a:endParaRPr/>
          </a:p>
        </p:txBody>
      </p:sp>
      <p:sp>
        <p:nvSpPr>
          <p:cNvPr id="847" name="Google Shape;847;p22"/>
          <p:cNvSpPr txBox="1"/>
          <p:nvPr>
            <p:ph idx="1" type="body"/>
          </p:nvPr>
        </p:nvSpPr>
        <p:spPr>
          <a:xfrm>
            <a:off x="739675" y="1152525"/>
            <a:ext cx="7686000" cy="3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Дождаться информации с контроллера о том, что кнопка нажата (ROS топик)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Решить лабиринт с учетом расположения (решатель)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Передать точки движения из решателя и задать цель (выезд из лабиринта) планеру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Если встретилась линия и красный светофор - сбросить цель, дождаться зеленого, снова задать цель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Если знак возле развилки - задать ограничения решателю на целевой узел, получить новые точки от решателя и передать планеру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Если доехали -&gt; второй этап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 1 - Решение (конечный автомат)</a:t>
            </a:r>
            <a:endParaRPr/>
          </a:p>
        </p:txBody>
      </p:sp>
      <p:sp>
        <p:nvSpPr>
          <p:cNvPr id="853" name="Google Shape;853;p2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IDLE - ждем кнопку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MOVE_TARGET - движемся к цели (читаем линию  знаки)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WAIT_TL - ждем зеленого света (читаем знаки)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WAIT_SIGNS (???) - без движения проверяем знаки (читаем знаки)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TARGET_REACHED - достигли цели (следующий этап)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MOVE_SPEED - движение по скоростному участку (ждем достижения цели)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SPEED_REACHED - закончили скоростной участок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ANALYZING_PARKING - анализ парковки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MOVE_PARKING - паркуемся (</a:t>
            </a:r>
            <a:r>
              <a:rPr lang="en-GB" sz="1800"/>
              <a:t>ждем достижения цели</a:t>
            </a:r>
            <a:r>
              <a:rPr lang="en-GB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PARKING_REACHED - закончили парковку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 2 - Решение</a:t>
            </a:r>
            <a:endParaRPr/>
          </a:p>
        </p:txBody>
      </p:sp>
      <p:sp>
        <p:nvSpPr>
          <p:cNvPr id="859" name="Google Shape;859;p24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Просто проехать по планеру =)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Обновляем конфигурацию планера -&gt; выше скорость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