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7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0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1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7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42BE-983E-46FD-86C5-845A40E56392}" type="datetimeFigureOut">
              <a:rPr lang="en-US" smtClean="0"/>
              <a:t>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BF27-09AE-4FEA-B3D0-AC7C6D21B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library.illinois.edu/az.php?s=70306" TargetMode="External"/><Relationship Id="rId4" Type="http://schemas.openxmlformats.org/officeDocument/2006/relationships/hyperlink" Target="http://guides.library.illinois.edu/censu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its.uillinois.edu/reference_library/gartner_resear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oller@Illinois.edu" TargetMode="External"/><Relationship Id="rId3" Type="http://schemas.openxmlformats.org/officeDocument/2006/relationships/hyperlink" Target="http://uiuc.libcal.com/appointment/213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BADM 520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Research </a:t>
            </a:r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1270"/>
            <a:ext cx="9144000" cy="1655762"/>
          </a:xfrm>
        </p:spPr>
        <p:txBody>
          <a:bodyPr/>
          <a:lstStyle/>
          <a:p>
            <a:r>
              <a:rPr lang="en-US" dirty="0" smtClean="0"/>
              <a:t>Carissa Phillips, MBA, MSLIS</a:t>
            </a:r>
          </a:p>
          <a:p>
            <a:r>
              <a:rPr lang="en-US" dirty="0" smtClean="0"/>
              <a:t>Associate Professor, University Library</a:t>
            </a:r>
          </a:p>
          <a:p>
            <a:r>
              <a:rPr lang="en-US" dirty="0" smtClean="0"/>
              <a:t>Data Discovery and Business Librarian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intro</a:t>
            </a:r>
          </a:p>
          <a:p>
            <a:r>
              <a:rPr lang="en-US" dirty="0" smtClean="0"/>
              <a:t>“Who Cares?” exercise</a:t>
            </a:r>
          </a:p>
          <a:p>
            <a:r>
              <a:rPr lang="en-US" dirty="0" smtClean="0"/>
              <a:t>Overview of resources (Library and other) and how to use them</a:t>
            </a:r>
          </a:p>
          <a:p>
            <a:pPr lvl="1"/>
            <a:r>
              <a:rPr lang="en-US" dirty="0" smtClean="0"/>
              <a:t>Including rules about Library resources</a:t>
            </a:r>
          </a:p>
          <a:p>
            <a:r>
              <a:rPr lang="en-US" dirty="0"/>
              <a:t>C</a:t>
            </a:r>
            <a:r>
              <a:rPr lang="en-US" dirty="0" smtClean="0"/>
              <a:t>ontact info</a:t>
            </a:r>
          </a:p>
        </p:txBody>
      </p:sp>
    </p:spTree>
    <p:extLst>
      <p:ext uri="{BB962C8B-B14F-4D97-AF65-F5344CB8AC3E}">
        <p14:creationId xmlns:p14="http://schemas.microsoft.com/office/powerpoint/2010/main" val="40370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096"/>
            <a:ext cx="10515600" cy="1325563"/>
          </a:xfrm>
        </p:spPr>
        <p:txBody>
          <a:bodyPr/>
          <a:lstStyle/>
          <a:p>
            <a:r>
              <a:rPr lang="en-US" dirty="0" smtClean="0"/>
              <a:t>Who Cares?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1" y="1449659"/>
            <a:ext cx="10707029" cy="47273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looking for information, start by considering: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800" b="1" u="sng" dirty="0" smtClean="0"/>
              <a:t>Who cares</a:t>
            </a:r>
            <a:r>
              <a:rPr lang="en-US" sz="2800" dirty="0" smtClean="0"/>
              <a:t> about your </a:t>
            </a:r>
            <a:r>
              <a:rPr lang="en-US" sz="2800" dirty="0" smtClean="0"/>
              <a:t>idea/need, </a:t>
            </a:r>
            <a:r>
              <a:rPr lang="en-US" sz="2800" dirty="0" smtClean="0"/>
              <a:t>or your </a:t>
            </a:r>
            <a:r>
              <a:rPr lang="en-US" sz="2800" dirty="0" smtClean="0"/>
              <a:t>industry</a:t>
            </a:r>
            <a:r>
              <a:rPr lang="en-US" sz="2800" dirty="0" smtClean="0"/>
              <a:t>, or what </a:t>
            </a:r>
            <a:r>
              <a:rPr lang="en-US" sz="2800" dirty="0" smtClean="0"/>
              <a:t>you are proposing</a:t>
            </a:r>
            <a:r>
              <a:rPr lang="en-US" sz="2800" dirty="0" smtClean="0"/>
              <a:t>, enough to </a:t>
            </a:r>
            <a:r>
              <a:rPr lang="en-US" sz="2800" u="sng" dirty="0" smtClean="0"/>
              <a:t>monitor</a:t>
            </a:r>
            <a:r>
              <a:rPr lang="en-US" sz="2800" dirty="0" smtClean="0"/>
              <a:t> it, enough to </a:t>
            </a:r>
            <a:r>
              <a:rPr lang="en-US" sz="2800" u="sng" dirty="0" smtClean="0"/>
              <a:t>study</a:t>
            </a:r>
            <a:r>
              <a:rPr lang="en-US" sz="2800" dirty="0" smtClean="0"/>
              <a:t> it, enough to </a:t>
            </a:r>
            <a:r>
              <a:rPr lang="en-US" sz="2800" u="sng" dirty="0" smtClean="0"/>
              <a:t>gather data</a:t>
            </a:r>
            <a:r>
              <a:rPr lang="en-US" sz="2800" dirty="0" smtClean="0"/>
              <a:t> about it</a:t>
            </a:r>
            <a:r>
              <a:rPr lang="en-US" sz="2800" dirty="0" smtClean="0"/>
              <a:t>? </a:t>
            </a:r>
          </a:p>
          <a:p>
            <a:pPr marL="457200" lvl="1" indent="0">
              <a:buNone/>
            </a:pPr>
            <a:r>
              <a:rPr lang="en-US" sz="2800" dirty="0" smtClean="0"/>
              <a:t>This would dictate the types of databases that you would search for information.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 smtClean="0"/>
          </a:p>
          <a:p>
            <a:r>
              <a:rPr lang="en-US" dirty="0" smtClean="0"/>
              <a:t>Common answers include:</a:t>
            </a:r>
          </a:p>
          <a:p>
            <a:pPr lvl="1"/>
            <a:r>
              <a:rPr lang="en-US" dirty="0" smtClean="0"/>
              <a:t>Industry analysts</a:t>
            </a:r>
          </a:p>
          <a:p>
            <a:pPr lvl="1"/>
            <a:r>
              <a:rPr lang="en-US" dirty="0" smtClean="0"/>
              <a:t>Competitors</a:t>
            </a:r>
          </a:p>
          <a:p>
            <a:pPr lvl="1"/>
            <a:r>
              <a:rPr lang="en-US" dirty="0" smtClean="0"/>
              <a:t>Government</a:t>
            </a:r>
          </a:p>
          <a:p>
            <a:pPr lvl="1"/>
            <a:r>
              <a:rPr lang="en-US" dirty="0" smtClean="0"/>
              <a:t>Trade or labor groups</a:t>
            </a:r>
          </a:p>
          <a:p>
            <a:pPr lvl="1"/>
            <a:r>
              <a:rPr lang="en-US" dirty="0" smtClean="0"/>
              <a:t>Academic researchers</a:t>
            </a:r>
          </a:p>
          <a:p>
            <a:endParaRPr lang="en-US" sz="3200" dirty="0" smtClean="0"/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193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Think of the “supply chain” for your </a:t>
            </a:r>
            <a:r>
              <a:rPr lang="en-US" dirty="0" smtClean="0"/>
              <a:t>product </a:t>
            </a:r>
            <a:r>
              <a:rPr lang="en-US" dirty="0" smtClean="0"/>
              <a:t>or service</a:t>
            </a:r>
          </a:p>
          <a:p>
            <a:r>
              <a:rPr lang="en-US" dirty="0" smtClean="0"/>
              <a:t>What goes into the </a:t>
            </a:r>
            <a:r>
              <a:rPr lang="en-US" dirty="0" smtClean="0"/>
              <a:t>product </a:t>
            </a:r>
            <a:r>
              <a:rPr lang="en-US" dirty="0" smtClean="0"/>
              <a:t>or service, and who might monitor those industries?</a:t>
            </a:r>
          </a:p>
          <a:p>
            <a:pPr lvl="1"/>
            <a:r>
              <a:rPr lang="en-US" dirty="0" smtClean="0"/>
              <a:t>Raw materials</a:t>
            </a:r>
          </a:p>
          <a:p>
            <a:pPr lvl="1"/>
            <a:r>
              <a:rPr lang="en-US" dirty="0" smtClean="0"/>
              <a:t>Employees with certain skills or education levels</a:t>
            </a:r>
          </a:p>
          <a:p>
            <a:r>
              <a:rPr lang="en-US" dirty="0" smtClean="0"/>
              <a:t>How is your client’s product or service purchased and where, and who might monitor those industries?</a:t>
            </a:r>
          </a:p>
          <a:p>
            <a:pPr lvl="1"/>
            <a:r>
              <a:rPr lang="en-US" dirty="0" smtClean="0"/>
              <a:t>Online retail</a:t>
            </a:r>
          </a:p>
          <a:p>
            <a:pPr lvl="1"/>
            <a:r>
              <a:rPr lang="en-US" dirty="0" smtClean="0"/>
              <a:t>Repair shops</a:t>
            </a:r>
          </a:p>
          <a:p>
            <a:pPr lvl="1"/>
            <a:r>
              <a:rPr lang="en-US" dirty="0" smtClean="0"/>
              <a:t>Banks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0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Gartner:</a:t>
            </a:r>
          </a:p>
          <a:p>
            <a:pPr lvl="1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www.aits.uillinois.edu/reference_library/gartner_research</a:t>
            </a:r>
            <a:endParaRPr lang="en-US" u="sng" dirty="0" smtClean="0"/>
          </a:p>
          <a:p>
            <a:pPr lvl="1"/>
            <a:r>
              <a:rPr lang="en-US" dirty="0" smtClean="0"/>
              <a:t>Access&gt;&gt;Login: Gartner Research</a:t>
            </a:r>
          </a:p>
          <a:p>
            <a:pPr lvl="1"/>
            <a:endParaRPr lang="en-US" dirty="0"/>
          </a:p>
          <a:p>
            <a:r>
              <a:rPr lang="en-US" dirty="0" smtClean="0"/>
              <a:t>Business databases: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guides.library.illinois.edu/az.php?s=70306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US </a:t>
            </a:r>
            <a:r>
              <a:rPr lang="en-US" dirty="0" smtClean="0"/>
              <a:t>census data: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guides.library.illinois.edu/census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additional help…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Email: </a:t>
            </a:r>
            <a:r>
              <a:rPr lang="en-US" sz="4000" dirty="0" smtClean="0">
                <a:hlinkClick r:id="rId2"/>
              </a:rPr>
              <a:t>choller@Illinois.edu</a:t>
            </a:r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Schedule an appointment:</a:t>
            </a:r>
          </a:p>
          <a:p>
            <a:pPr lvl="1"/>
            <a:r>
              <a:rPr lang="en-US" sz="4000" dirty="0">
                <a:hlinkClick r:id="rId3"/>
              </a:rPr>
              <a:t>http://</a:t>
            </a:r>
            <a:r>
              <a:rPr lang="en-US" sz="4000" dirty="0" smtClean="0">
                <a:hlinkClick r:id="rId3"/>
              </a:rPr>
              <a:t>uiuc.libcal.com/appointment/21326</a:t>
            </a:r>
            <a:endParaRPr lang="en-US" sz="40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232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BADM 520 Research 2017</vt:lpstr>
      <vt:lpstr>Plan for this session</vt:lpstr>
      <vt:lpstr>Who Cares? (Part 1)</vt:lpstr>
      <vt:lpstr>Who Cares (Part 2)</vt:lpstr>
      <vt:lpstr>Demos and Questions</vt:lpstr>
      <vt:lpstr>For additional help…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Research 2017</dc:title>
  <dc:creator>Carissa</dc:creator>
  <cp:lastModifiedBy>Hayden Noel</cp:lastModifiedBy>
  <cp:revision>17</cp:revision>
  <dcterms:created xsi:type="dcterms:W3CDTF">2017-01-29T22:45:28Z</dcterms:created>
  <dcterms:modified xsi:type="dcterms:W3CDTF">2017-02-04T13:50:38Z</dcterms:modified>
</cp:coreProperties>
</file>