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3" r:id="rId5"/>
    <p:sldId id="277" r:id="rId6"/>
    <p:sldId id="287" r:id="rId7"/>
    <p:sldId id="285" r:id="rId8"/>
    <p:sldId id="286" r:id="rId9"/>
    <p:sldId id="279" r:id="rId10"/>
    <p:sldId id="288" r:id="rId11"/>
    <p:sldId id="289" r:id="rId12"/>
    <p:sldId id="290" r:id="rId13"/>
    <p:sldId id="291" r:id="rId14"/>
    <p:sldId id="293" r:id="rId15"/>
    <p:sldId id="292" r:id="rId16"/>
    <p:sldId id="295" r:id="rId17"/>
    <p:sldId id="294" r:id="rId18"/>
    <p:sldId id="296" r:id="rId19"/>
    <p:sldId id="297" r:id="rId20"/>
    <p:sldId id="298" r:id="rId21"/>
    <p:sldId id="274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74" d="100"/>
          <a:sy n="74" d="100"/>
        </p:scale>
        <p:origin x="221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3-22T20:06:20.998" idx="1">
    <p:pos x="10" y="10"/>
    <p:text>Presli here and next</p:text>
    <p:extLst>
      <p:ext uri="{C676402C-5697-4E1C-873F-D02D1690AC5C}">
        <p15:threadingInfo xmlns:p15="http://schemas.microsoft.com/office/powerpoint/2012/main" timeZoneBias="-120"/>
      </p:ext>
    </p:extLst>
  </p:cm>
  <p:cm authorId="2" dt="2025-03-22T20:07:59.138" idx="2">
    <p:pos x="10" y="106"/>
    <p:text>Maybe explain some blue team tools, how they work and what they look for</p:text>
    <p:extLst>
      <p:ext uri="{C676402C-5697-4E1C-873F-D02D1690AC5C}">
        <p15:threadingInfo xmlns:p15="http://schemas.microsoft.com/office/powerpoint/2012/main" timeZoneBias="-120">
          <p15:parentCm authorId="2" idx="1"/>
        </p15:threadingInfo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3/22/2025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157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231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675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3678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thicC2Profiles/websocket" TargetMode="External"/><Relationship Id="rId2" Type="http://schemas.openxmlformats.org/officeDocument/2006/relationships/hyperlink" Target="https://github.com/MythicC2Profiles/htt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MythicC2Profiles/github" TargetMode="External"/><Relationship Id="rId5" Type="http://schemas.openxmlformats.org/officeDocument/2006/relationships/hyperlink" Target="https://github.com/MythicC2Profiles/slack" TargetMode="External"/><Relationship Id="rId4" Type="http://schemas.openxmlformats.org/officeDocument/2006/relationships/hyperlink" Target="https://github.com/MythicC2Profiles/discor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olc2.github.io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obaxterm.mobatek.net/download-home-edition.html" TargetMode="External"/><Relationship Id="rId2" Type="http://schemas.openxmlformats.org/officeDocument/2006/relationships/hyperlink" Target="https://github.com/its-a-feature/Mythic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earn.microsoft.com/en-us/sysinternals/downloads/sysinternals-suit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Offensive</a:t>
            </a:r>
            <a:br>
              <a:rPr lang="en-US" dirty="0"/>
            </a:br>
            <a:r>
              <a:rPr lang="en-US" dirty="0"/>
              <a:t>Networking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Lachezar Uzunov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Arsenal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0320" y="330803"/>
            <a:ext cx="4828032" cy="490538"/>
          </a:xfrm>
        </p:spPr>
        <p:txBody>
          <a:bodyPr/>
          <a:lstStyle/>
          <a:p>
            <a:r>
              <a:rPr lang="en-US" dirty="0"/>
              <a:t>C2 Frameworks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769715"/>
            <a:ext cx="4754880" cy="1682750"/>
          </a:xfrm>
        </p:spPr>
        <p:txBody>
          <a:bodyPr/>
          <a:lstStyle/>
          <a:p>
            <a:r>
              <a:rPr lang="en-US" dirty="0"/>
              <a:t>Mythic C2 – Great for customization and reporting</a:t>
            </a:r>
          </a:p>
          <a:p>
            <a:endParaRPr lang="en-US" dirty="0"/>
          </a:p>
          <a:p>
            <a:r>
              <a:rPr lang="en-US" dirty="0"/>
              <a:t>Havoc C2 – Great for endpoint evasiveness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0320" y="3030156"/>
            <a:ext cx="4828032" cy="490538"/>
          </a:xfrm>
        </p:spPr>
        <p:txBody>
          <a:bodyPr/>
          <a:lstStyle/>
          <a:p>
            <a:r>
              <a:rPr lang="en-US" dirty="0"/>
              <a:t>LOLBAS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469068"/>
            <a:ext cx="4754880" cy="1682750"/>
          </a:xfrm>
        </p:spPr>
        <p:txBody>
          <a:bodyPr/>
          <a:lstStyle/>
          <a:p>
            <a:r>
              <a:rPr lang="en-US" dirty="0" err="1"/>
              <a:t>MobaXTerm</a:t>
            </a:r>
            <a:r>
              <a:rPr lang="en-US" dirty="0"/>
              <a:t> (For network monitoring and tunnel)</a:t>
            </a:r>
          </a:p>
          <a:p>
            <a:r>
              <a:rPr lang="en-US" dirty="0"/>
              <a:t>SSH (For network tunnel)</a:t>
            </a:r>
          </a:p>
          <a:p>
            <a:r>
              <a:rPr lang="en-US" dirty="0" err="1"/>
              <a:t>Sysinternals</a:t>
            </a:r>
            <a:r>
              <a:rPr lang="en-US" dirty="0"/>
              <a:t> (for everything)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58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3FF4B-028E-4ADE-A6A8-1A1CE180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2EB45-2709-4EE1-8507-FB77874C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Mythic C2 Works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821275-EA18-4663-A3ED-35B01E6E5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53" y="3221181"/>
            <a:ext cx="9754505" cy="31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5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Mythic C2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Mainstream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HTTP: </a:t>
            </a:r>
            <a:r>
              <a:rPr lang="en-US" dirty="0">
                <a:hlinkClick r:id="rId2"/>
              </a:rPr>
              <a:t>https://github.com/MythicC2Profiles/http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Websocket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https://github.com/MythicC2Profiles/websocket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DNS: https://github.com/MythicC2Profiles/dns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686651"/>
            <a:ext cx="4754880" cy="1682750"/>
          </a:xfrm>
        </p:spPr>
        <p:txBody>
          <a:bodyPr/>
          <a:lstStyle/>
          <a:p>
            <a:r>
              <a:rPr lang="en-US" dirty="0"/>
              <a:t>Discord: </a:t>
            </a:r>
            <a:r>
              <a:rPr lang="en-US" dirty="0">
                <a:hlinkClick r:id="rId4"/>
              </a:rPr>
              <a:t>https://github.com/MythicC2Profiles/discord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Slack: </a:t>
            </a:r>
            <a:r>
              <a:rPr lang="en-US" i="1" dirty="0">
                <a:hlinkClick r:id="rId5"/>
              </a:rPr>
              <a:t>https://github.com/MythicC2Profiles/slack</a:t>
            </a:r>
            <a:endParaRPr lang="en-US" i="1" dirty="0"/>
          </a:p>
          <a:p>
            <a:endParaRPr lang="en-US" i="1" dirty="0"/>
          </a:p>
          <a:p>
            <a:r>
              <a:rPr lang="en-US" i="1" dirty="0" err="1"/>
              <a:t>Github</a:t>
            </a:r>
            <a:r>
              <a:rPr lang="en-US" i="1" dirty="0"/>
              <a:t>: </a:t>
            </a:r>
            <a:r>
              <a:rPr lang="en-US" i="1" dirty="0">
                <a:hlinkClick r:id="rId6"/>
              </a:rPr>
              <a:t>https://github.com/MythicC2Profiles/github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B62DE-D609-4BFF-8553-DE17D03B1647}"/>
              </a:ext>
            </a:extLst>
          </p:cNvPr>
          <p:cNvSpPr txBox="1">
            <a:spLocks/>
          </p:cNvSpPr>
          <p:nvPr/>
        </p:nvSpPr>
        <p:spPr>
          <a:xfrm>
            <a:off x="5943600" y="318373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Third Party Apps</a:t>
            </a:r>
          </a:p>
        </p:txBody>
      </p:sp>
    </p:spTree>
    <p:extLst>
      <p:ext uri="{BB962C8B-B14F-4D97-AF65-F5344CB8AC3E}">
        <p14:creationId xmlns:p14="http://schemas.microsoft.com/office/powerpoint/2010/main" val="297786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List of Third Party C2s: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LOLC2: </a:t>
            </a:r>
            <a:r>
              <a:rPr lang="en-US" dirty="0">
                <a:hlinkClick r:id="rId2"/>
              </a:rPr>
              <a:t>https://lolc2.github.io/</a:t>
            </a:r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2940C6-5E4F-4D7E-92E8-179C4EE57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56" y="3252354"/>
            <a:ext cx="4196003" cy="34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6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Offensive Environment Setup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Mythic C2: </a:t>
            </a:r>
            <a:r>
              <a:rPr lang="en-US" dirty="0">
                <a:hlinkClick r:id="rId2"/>
              </a:rPr>
              <a:t>https://github.com/its-a-feature/Mythic</a:t>
            </a:r>
            <a:endParaRPr lang="en-US" dirty="0"/>
          </a:p>
          <a:p>
            <a:endParaRPr lang="en-US" dirty="0"/>
          </a:p>
          <a:p>
            <a:r>
              <a:rPr lang="en-US" dirty="0"/>
              <a:t>Havoc C2: https://github.com/HavocFramework/Havoc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MobaXTerm</a:t>
            </a:r>
            <a:r>
              <a:rPr lang="en-US" dirty="0"/>
              <a:t> (Portable): </a:t>
            </a:r>
            <a:r>
              <a:rPr lang="en-US" dirty="0">
                <a:hlinkClick r:id="rId3"/>
              </a:rPr>
              <a:t>https://mobaxterm.mobatek.net/download-home-edition.html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Sysinternals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https://learn.microsoft.com/en-us/sysinternals/downloads/sysinternals-suite</a:t>
            </a:r>
            <a:endParaRPr lang="en-US" dirty="0"/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B62DE-D609-4BFF-8553-DE17D03B1647}"/>
              </a:ext>
            </a:extLst>
          </p:cNvPr>
          <p:cNvSpPr txBox="1">
            <a:spLocks/>
          </p:cNvSpPr>
          <p:nvPr/>
        </p:nvSpPr>
        <p:spPr>
          <a:xfrm>
            <a:off x="5943600" y="3429000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12173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more evasive?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0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0320" y="330803"/>
            <a:ext cx="4828032" cy="490538"/>
          </a:xfrm>
        </p:spPr>
        <p:txBody>
          <a:bodyPr/>
          <a:lstStyle/>
          <a:p>
            <a:r>
              <a:rPr lang="en-US" dirty="0"/>
              <a:t>C2 Frameworks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769715"/>
            <a:ext cx="4754880" cy="1682750"/>
          </a:xfrm>
        </p:spPr>
        <p:txBody>
          <a:bodyPr/>
          <a:lstStyle/>
          <a:p>
            <a:r>
              <a:rPr lang="en-US" dirty="0"/>
              <a:t>Custom agent configuration (headers and metadata)</a:t>
            </a:r>
          </a:p>
          <a:p>
            <a:r>
              <a:rPr lang="en-US" dirty="0"/>
              <a:t>Custom server configuration (headers and metadata)</a:t>
            </a:r>
          </a:p>
          <a:p>
            <a:r>
              <a:rPr lang="en-US" dirty="0"/>
              <a:t>Always use encrypted channels</a:t>
            </a:r>
          </a:p>
          <a:p>
            <a:r>
              <a:rPr lang="en-US" dirty="0"/>
              <a:t>Always use longer callback intervals</a:t>
            </a:r>
          </a:p>
          <a:p>
            <a:r>
              <a:rPr lang="en-US" dirty="0"/>
              <a:t>Always use randomized jitter timer</a:t>
            </a:r>
          </a:p>
          <a:p>
            <a:r>
              <a:rPr lang="en-US" dirty="0"/>
              <a:t>Always use trusted redirectors</a:t>
            </a:r>
          </a:p>
          <a:p>
            <a:r>
              <a:rPr lang="en-US" dirty="0"/>
              <a:t>Do NOT run noisy tools</a:t>
            </a:r>
          </a:p>
          <a:p>
            <a:r>
              <a:rPr lang="en-US" dirty="0"/>
              <a:t>Build payload with trusted proxy settings</a:t>
            </a:r>
          </a:p>
          <a:p>
            <a:r>
              <a:rPr lang="en-US" dirty="0"/>
              <a:t>Analyze the default traffic and try to blend in</a:t>
            </a:r>
          </a:p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11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Evasive Demo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9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9438" y="3728721"/>
            <a:ext cx="4754880" cy="2057400"/>
          </a:xfrm>
        </p:spPr>
        <p:txBody>
          <a:bodyPr/>
          <a:lstStyle/>
          <a:p>
            <a:r>
              <a:rPr lang="en-US" dirty="0" err="1"/>
              <a:t>Presiyan</a:t>
            </a:r>
            <a:r>
              <a:rPr lang="en-US" dirty="0"/>
              <a:t> </a:t>
            </a:r>
            <a:r>
              <a:rPr lang="en-US" dirty="0" err="1"/>
              <a:t>Yankulov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4E6720C-5CDA-4B1B-9236-194FB68DAA93}"/>
              </a:ext>
            </a:extLst>
          </p:cNvPr>
          <p:cNvSpPr txBox="1">
            <a:spLocks/>
          </p:cNvSpPr>
          <p:nvPr/>
        </p:nvSpPr>
        <p:spPr>
          <a:xfrm>
            <a:off x="714756" y="3728721"/>
            <a:ext cx="4754880" cy="2057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Lachezar Uzunov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Networking?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77A921-0B61-4E51-A2B3-C6FD02E2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41" y="2670464"/>
            <a:ext cx="8281917" cy="335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Networking?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Schedule Implications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C2 Traffic</a:t>
            </a:r>
          </a:p>
          <a:p>
            <a:r>
              <a:rPr lang="en-US" dirty="0"/>
              <a:t>Privilege Escalation</a:t>
            </a:r>
          </a:p>
          <a:p>
            <a:r>
              <a:rPr lang="en-US" dirty="0"/>
              <a:t>Lateral Movement</a:t>
            </a:r>
          </a:p>
          <a:p>
            <a:r>
              <a:rPr lang="en-US" dirty="0"/>
              <a:t>Data Exfiltration</a:t>
            </a:r>
          </a:p>
          <a:p>
            <a:r>
              <a:rPr lang="en-US" dirty="0"/>
              <a:t>Live data transfer</a:t>
            </a:r>
          </a:p>
          <a:p>
            <a:r>
              <a:rPr lang="en-US" dirty="0"/>
              <a:t>Many more 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C2 Traffic in general.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4D0993-CF2A-4823-B373-831778026573}"/>
              </a:ext>
            </a:extLst>
          </p:cNvPr>
          <p:cNvSpPr txBox="1">
            <a:spLocks/>
          </p:cNvSpPr>
          <p:nvPr/>
        </p:nvSpPr>
        <p:spPr>
          <a:xfrm>
            <a:off x="5861304" y="3483864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Schedule Implications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0369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C2?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C2?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Core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Establish connection.</a:t>
            </a:r>
          </a:p>
          <a:p>
            <a:r>
              <a:rPr lang="en-US" dirty="0"/>
              <a:t>Provide stability</a:t>
            </a:r>
          </a:p>
          <a:p>
            <a:r>
              <a:rPr lang="en-US" dirty="0"/>
              <a:t>Provide ease of management</a:t>
            </a:r>
          </a:p>
          <a:p>
            <a:r>
              <a:rPr lang="en-US" dirty="0"/>
              <a:t>Provide extended capabilities (like execute-assembly)</a:t>
            </a:r>
          </a:p>
          <a:p>
            <a:r>
              <a:rPr lang="en-US" dirty="0"/>
              <a:t>Provide ease of logging and reporting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Provide red teamwork</a:t>
            </a:r>
          </a:p>
          <a:p>
            <a:r>
              <a:rPr lang="en-US" i="1" dirty="0"/>
              <a:t>Provide evasion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5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0320" y="330803"/>
            <a:ext cx="4828032" cy="490538"/>
          </a:xfrm>
        </p:spPr>
        <p:txBody>
          <a:bodyPr/>
          <a:lstStyle/>
          <a:p>
            <a:r>
              <a:rPr lang="en-US" dirty="0"/>
              <a:t>Endpoint Evasion – Out of Scope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769715"/>
            <a:ext cx="4754880" cy="1682750"/>
          </a:xfrm>
        </p:spPr>
        <p:txBody>
          <a:bodyPr/>
          <a:lstStyle/>
          <a:p>
            <a:r>
              <a:rPr lang="en-US" dirty="0"/>
              <a:t>Evade endpoint protection (AV / EDR)</a:t>
            </a:r>
          </a:p>
          <a:p>
            <a:r>
              <a:rPr lang="en-US" dirty="0"/>
              <a:t>Evade other endpoint protection systems (</a:t>
            </a:r>
            <a:r>
              <a:rPr lang="en-US" dirty="0" err="1"/>
              <a:t>Applocker</a:t>
            </a:r>
            <a:r>
              <a:rPr lang="en-US" dirty="0"/>
              <a:t>)</a:t>
            </a:r>
          </a:p>
          <a:p>
            <a:r>
              <a:rPr lang="en-US" dirty="0"/>
              <a:t>Malware development required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70320" y="3030156"/>
            <a:ext cx="4828032" cy="490538"/>
          </a:xfrm>
        </p:spPr>
        <p:txBody>
          <a:bodyPr/>
          <a:lstStyle/>
          <a:p>
            <a:r>
              <a:rPr lang="en-US" dirty="0"/>
              <a:t>Network Evasion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3469068"/>
            <a:ext cx="4754880" cy="1682750"/>
          </a:xfrm>
        </p:spPr>
        <p:txBody>
          <a:bodyPr/>
          <a:lstStyle/>
          <a:p>
            <a:r>
              <a:rPr lang="en-US" dirty="0"/>
              <a:t>Mission: Stay camouflaged (not invisible)</a:t>
            </a:r>
          </a:p>
          <a:p>
            <a:r>
              <a:rPr lang="en-US" dirty="0"/>
              <a:t>Evade:</a:t>
            </a:r>
          </a:p>
          <a:p>
            <a:pPr lvl="1"/>
            <a:r>
              <a:rPr lang="en-US" dirty="0"/>
              <a:t>Restrictive proxies</a:t>
            </a:r>
          </a:p>
          <a:p>
            <a:pPr lvl="1"/>
            <a:r>
              <a:rPr lang="en-US" dirty="0"/>
              <a:t>IDS / IPS</a:t>
            </a:r>
          </a:p>
          <a:p>
            <a:pPr lvl="1"/>
            <a:r>
              <a:rPr lang="en-US" dirty="0"/>
              <a:t>Firewall rules</a:t>
            </a:r>
          </a:p>
          <a:p>
            <a:pPr lvl="1"/>
            <a:r>
              <a:rPr lang="en-US" dirty="0"/>
              <a:t>Custom solutions</a:t>
            </a:r>
          </a:p>
          <a:p>
            <a:r>
              <a:rPr lang="en-US" dirty="0"/>
              <a:t>Evade rules before people</a:t>
            </a:r>
          </a:p>
          <a:p>
            <a:pPr lvl="1"/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blue arsenal?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4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Red arsenal?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3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Arsenal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C2 framework (best customized)</a:t>
            </a:r>
          </a:p>
          <a:p>
            <a:r>
              <a:rPr lang="en-US" dirty="0"/>
              <a:t>LOLBAS for network analysis</a:t>
            </a:r>
          </a:p>
          <a:p>
            <a:r>
              <a:rPr lang="en-US" dirty="0"/>
              <a:t>Lab replication (if applicable)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Creative thinking</a:t>
            </a:r>
          </a:p>
          <a:p>
            <a:r>
              <a:rPr lang="en-US" dirty="0"/>
              <a:t>Tools perspective</a:t>
            </a:r>
          </a:p>
          <a:p>
            <a:r>
              <a:rPr lang="en-US" dirty="0"/>
              <a:t>Blue teamer’s perspective</a:t>
            </a:r>
          </a:p>
          <a:p>
            <a:endParaRPr lang="en-US" dirty="0"/>
          </a:p>
          <a:p>
            <a:endParaRPr lang="en-US" i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B62DE-D609-4BFF-8553-DE17D03B1647}"/>
              </a:ext>
            </a:extLst>
          </p:cNvPr>
          <p:cNvSpPr txBox="1">
            <a:spLocks/>
          </p:cNvSpPr>
          <p:nvPr/>
        </p:nvSpPr>
        <p:spPr>
          <a:xfrm>
            <a:off x="5943600" y="3429000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3937315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Widescreen</PresentationFormat>
  <Paragraphs>121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Offensive Networking</vt:lpstr>
      <vt:lpstr>Why Networking?</vt:lpstr>
      <vt:lpstr>Why Networking?</vt:lpstr>
      <vt:lpstr>What is a C2?</vt:lpstr>
      <vt:lpstr>What Is a C2?</vt:lpstr>
      <vt:lpstr>Evasion</vt:lpstr>
      <vt:lpstr>What is the blue arsenal?</vt:lpstr>
      <vt:lpstr>What is the Red arsenal?</vt:lpstr>
      <vt:lpstr>Red Arsenal</vt:lpstr>
      <vt:lpstr>Arsenal</vt:lpstr>
      <vt:lpstr>How Mythic C2 Works</vt:lpstr>
      <vt:lpstr>Mythic C2 Profiles</vt:lpstr>
      <vt:lpstr>Side note</vt:lpstr>
      <vt:lpstr>Offensive Environment Setup Demo</vt:lpstr>
      <vt:lpstr>How to be more evasive?</vt:lpstr>
      <vt:lpstr>Blend in</vt:lpstr>
      <vt:lpstr>Evasive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2025-03-22T18:43:35Z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