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3" r:id="rId4"/>
  </p:sldMasterIdLst>
  <p:notesMasterIdLst>
    <p:notesMasterId r:id="rId12"/>
  </p:notesMasterIdLst>
  <p:handoutMasterIdLst>
    <p:handoutMasterId r:id="rId13"/>
  </p:handoutMasterIdLst>
  <p:sldIdLst>
    <p:sldId id="449" r:id="rId5"/>
    <p:sldId id="377" r:id="rId6"/>
    <p:sldId id="271" r:id="rId7"/>
    <p:sldId id="450" r:id="rId8"/>
    <p:sldId id="451" r:id="rId9"/>
    <p:sldId id="452" r:id="rId10"/>
    <p:sldId id="447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42A8C-0156-4FC1-AEBB-2E30A20E23E1}" v="79" dt="2021-01-08T22:06:09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984" autoAdjust="0"/>
  </p:normalViewPr>
  <p:slideViewPr>
    <p:cSldViewPr snapToGrid="0" showGuides="1">
      <p:cViewPr varScale="1">
        <p:scale>
          <a:sx n="62" d="100"/>
          <a:sy n="62" d="100"/>
        </p:scale>
        <p:origin x="1520" y="5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3/23/2022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8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/>
          <a:lstStyle/>
          <a:p>
            <a:fld id="{B1FEB637-BC42-497E-9119-65CA0380A6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1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4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7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2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/>
          <a:lstStyle/>
          <a:p>
            <a:fld id="{B1FEB637-BC42-497E-9119-65CA0380A6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9A113E-785C-4134-8B30-C210B45A185B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8B63D4AF-3B48-46E9-A5BC-05D6E40A0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A7DB2B4-34F3-4209-AB15-3939E83096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D67DD513-9C28-43CE-9C97-03ABF980B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5F1C21B-2948-452A-8D98-14E87B3929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D2800B59-8859-4815-9BC5-6B8682E48A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900F0BCA-DAAA-4CD7-8F11-6B4714C44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B0F19FD-7764-49DD-9C06-0151DEA18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D1383FB-68AE-4159-92C7-C280A8A75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88654C6-F22A-4DE8-873A-3FC20CA0A5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405D0B8C-3752-4ABF-A9D1-C4A80E7D19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54178E-9A1B-43C6-801B-253B59203DA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42900" y="5186208"/>
            <a:ext cx="336804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085D2E5-FA26-4199-B38B-A4932DAD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6365848"/>
            <a:ext cx="336804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64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14C35-1969-4042-AD48-07CF1F52ADBB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66352522-0FD0-4C1A-9EA9-0A8A2D20B8E8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F22080C9-5F51-4969-85C5-C08DFFB80653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51AE415-4055-8343-96EA-D147C174F6B7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51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64B59-99B0-4607-AB81-0C00611F11E5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46AAA731-7E30-4B12-BBD4-F6948EB1025D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9C03B641-2865-45B3-982E-B052FD9423EC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83A0B948-B78F-2243-B9BC-6767BBAD4C85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2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F340E-E341-42BC-9FD9-3D1169A3060A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D5B165F3-F1CA-4967-B5C8-F8D05F345C7B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FD785D95-C002-4235-9111-568F0CD4C81E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96BB40DB-6C8D-6C42-8FED-906EADEDA13C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370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16641-9FAF-4932-A6B7-C78CE5DC18CA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A695F963-3B16-469B-A4DD-BFDB23A56789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D37116F2-78F5-4E22-8FF2-596F84447F39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53F083D4-225B-1A4A-98A0-B39ED3EC9F11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432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DDCF-8FE5-48C4-BE93-683B923BBAF4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5EB05C9F-12EE-490B-B2EC-5F0E8B8265BD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531693BC-F327-40D9-A382-C1A6C625B409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4F15C70D-EED9-0245-AEAA-06D854AC2BAD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556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65288"/>
            <a:ext cx="6958012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62889" y="326096"/>
            <a:ext cx="2103120" cy="1027760"/>
          </a:xfrm>
        </p:spPr>
        <p:txBody>
          <a:bodyPr>
            <a:normAutofit/>
          </a:bodyPr>
          <a:lstStyle>
            <a:lvl1pPr>
              <a:spcBef>
                <a:spcPts val="185"/>
              </a:spcBef>
              <a:defRPr sz="800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4189" y="1680335"/>
            <a:ext cx="2074691" cy="4701415"/>
          </a:xfrm>
        </p:spPr>
        <p:txBody>
          <a:bodyPr/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835276" y="1680333"/>
            <a:ext cx="5932487" cy="4701415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751F6-96CD-4D47-9334-26CB35377F81}"/>
              </a:ext>
            </a:extLst>
          </p:cNvPr>
          <p:cNvGrpSpPr/>
          <p:nvPr/>
        </p:nvGrpSpPr>
        <p:grpSpPr>
          <a:xfrm>
            <a:off x="377991" y="328305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208AFD29-2473-4B74-B317-20817E37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4A35AAC-FF34-4B4D-B2F4-E62F3556D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260268-5F2D-4ED9-BC62-469BD612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89B9D2F-BC9E-4F1B-8627-B2EF4F0C6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2B0A675B-0F0F-403D-BC22-B4B8F272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9471D3B0-20F4-47CE-8982-C04B5F3D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A3CB533-5498-4F6B-BF48-FF0372CE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C454093-5492-4277-8415-5B9CB1FF9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749E689-4E6D-481F-99B3-D26F79BE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C9A105F6-34CE-4A24-8EB2-039384675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536682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>
                <a:latin typeface="+mn-lt"/>
              </a:defRPr>
            </a:lvl1pPr>
            <a:lvl2pPr>
              <a:tabLst>
                <a:tab pos="6729413" algn="r"/>
              </a:tabLst>
              <a:defRPr>
                <a:latin typeface="+mj-lt"/>
              </a:defRPr>
            </a:lvl2pPr>
            <a:lvl3pPr>
              <a:tabLst>
                <a:tab pos="6729413" algn="r"/>
              </a:tabLst>
              <a:defRPr>
                <a:latin typeface="+mn-lt"/>
              </a:defRPr>
            </a:lvl3pPr>
            <a:lvl4pPr>
              <a:tabLst>
                <a:tab pos="6729413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00538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665288"/>
            <a:ext cx="4680000" cy="4716463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3344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011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C57948-30CD-423D-86E9-8346E76D8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472" y="6365848"/>
            <a:ext cx="3334702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AE316C-708C-4E70-8894-2FF0C0C3A9ED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47472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77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2552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90274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8562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37523"/>
            <a:ext cx="8391524" cy="40834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80335"/>
            <a:ext cx="8391524" cy="3571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3"/>
            <a:ext cx="8391525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5620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91755"/>
            <a:ext cx="2662162" cy="40231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79023"/>
            <a:ext cx="2671763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91755"/>
            <a:ext cx="2671212" cy="40231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79023"/>
            <a:ext cx="2671211" cy="39211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91755"/>
            <a:ext cx="2672965" cy="40231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79023"/>
            <a:ext cx="2672966" cy="39825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05852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75227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75227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4368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8179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91525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89006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6238" y="2125013"/>
            <a:ext cx="4004297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235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665287"/>
            <a:ext cx="4680000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6761432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04222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 Page Image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099E7F5-8CC9-4249-910F-2B4DEA59CA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3D70EEA-2BD1-4514-B86F-BFA521F31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472" y="6364224"/>
            <a:ext cx="3334702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3E185D-A9D1-496F-A603-829D734502E6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47472" y="5186208"/>
            <a:ext cx="333470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D3E4B0-F2BD-459E-BCF3-24997E6E6EC8}"/>
              </a:ext>
            </a:extLst>
          </p:cNvPr>
          <p:cNvCxnSpPr/>
          <p:nvPr userDrawn="1"/>
        </p:nvCxnSpPr>
        <p:spPr>
          <a:xfrm flipV="1">
            <a:off x="0" y="0"/>
            <a:ext cx="914400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1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680335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680335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680335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680335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24200"/>
            <a:ext cx="2040351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12472" y="3120550"/>
            <a:ext cx="2034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7530" y="3124199"/>
            <a:ext cx="2034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6" y="3108508"/>
            <a:ext cx="2022887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90398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sz="1200" b="1"/>
            </a:lvl1pPr>
            <a:lvl2pPr>
              <a:spcAft>
                <a:spcPts val="0"/>
              </a:spcAft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sz="1200" b="1"/>
            </a:lvl1pPr>
            <a:lvl2pPr>
              <a:spcAft>
                <a:spcPts val="0"/>
              </a:spcAft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sz="1200" b="1"/>
            </a:lvl1pPr>
            <a:lvl2pPr>
              <a:spcAft>
                <a:spcPts val="0"/>
              </a:spcAft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sz="1200" b="1"/>
            </a:lvl1pPr>
            <a:lvl2pPr>
              <a:spcAft>
                <a:spcPts val="0"/>
              </a:spcAft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7C8BC8-2C41-4934-B891-320BE4AD3F53}"/>
              </a:ext>
            </a:extLst>
          </p:cNvPr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793FA6-0AA2-4CEB-9B64-DD5A2304B621}"/>
              </a:ext>
            </a:extLst>
          </p:cNvPr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7C4270-7EE5-4379-8B7E-0C841D29E963}"/>
              </a:ext>
            </a:extLst>
          </p:cNvPr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803FB-712A-48A6-91A8-883A0268B097}"/>
              </a:ext>
            </a:extLst>
          </p:cNvPr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6542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680335"/>
            <a:ext cx="277177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8" y="1680335"/>
            <a:ext cx="276296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680335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62962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04798" y="3832225"/>
            <a:ext cx="2762965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2294584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761549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28075"/>
            <a:ext cx="4100118" cy="1695450"/>
          </a:xfrm>
        </p:spPr>
        <p:txBody>
          <a:bodyPr>
            <a:normAutofit/>
          </a:bodyPr>
          <a:lstStyle>
            <a:lvl1pPr>
              <a:spcAft>
                <a:spcPts val="1000"/>
              </a:spcAft>
              <a:defRPr sz="1200"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 sz="1200"/>
            </a:lvl2pPr>
            <a:lvl3pPr marL="0" indent="0">
              <a:spcAft>
                <a:spcPts val="1000"/>
              </a:spcAft>
              <a:buNone/>
              <a:defRPr sz="1200"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4pPr>
            <a:lvl5pPr marL="356400" indent="-176400">
              <a:spcAft>
                <a:spcPts val="1000"/>
              </a:spcAft>
              <a:defRPr sz="1200"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28075"/>
            <a:ext cx="4083117" cy="1695450"/>
          </a:xfrm>
        </p:spPr>
        <p:txBody>
          <a:bodyPr>
            <a:normAutofit/>
          </a:bodyPr>
          <a:lstStyle>
            <a:lvl1pPr>
              <a:spcAft>
                <a:spcPts val="1000"/>
              </a:spcAft>
              <a:defRPr sz="1200"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 sz="1200"/>
            </a:lvl2pPr>
            <a:lvl3pPr marL="0" indent="0">
              <a:spcAft>
                <a:spcPts val="1000"/>
              </a:spcAft>
              <a:buNone/>
              <a:defRPr sz="1200"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 sz="1200"/>
            </a:lvl4pPr>
            <a:lvl5pPr marL="356400" indent="-176400">
              <a:spcAft>
                <a:spcPts val="1000"/>
              </a:spcAft>
              <a:defRPr sz="1200"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28075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28401" y="1828075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D43C7-66CA-43C7-A7BC-9DC4BE83E2B3}"/>
              </a:ext>
            </a:extLst>
          </p:cNvPr>
          <p:cNvSpPr/>
          <p:nvPr userDrawn="1"/>
        </p:nvSpPr>
        <p:spPr>
          <a:xfrm>
            <a:off x="378000" y="1675561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A4FE7-B5F4-46BD-9FC9-5C5CC9BBC103}"/>
              </a:ext>
            </a:extLst>
          </p:cNvPr>
          <p:cNvSpPr/>
          <p:nvPr userDrawn="1"/>
        </p:nvSpPr>
        <p:spPr>
          <a:xfrm>
            <a:off x="4684646" y="1675561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475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7939" y="1828075"/>
            <a:ext cx="410170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94585" y="1828075"/>
            <a:ext cx="409100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8000" y="424968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5" y="4249682"/>
            <a:ext cx="408971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000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645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0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18463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3841A-6E59-4AC1-BC14-4A4E17E08A42}"/>
              </a:ext>
            </a:extLst>
          </p:cNvPr>
          <p:cNvSpPr/>
          <p:nvPr userDrawn="1"/>
        </p:nvSpPr>
        <p:spPr>
          <a:xfrm>
            <a:off x="387939" y="1675561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CEDDB-396E-4148-826E-D14A85D80D6E}"/>
              </a:ext>
            </a:extLst>
          </p:cNvPr>
          <p:cNvSpPr/>
          <p:nvPr userDrawn="1"/>
        </p:nvSpPr>
        <p:spPr>
          <a:xfrm>
            <a:off x="4694585" y="1675561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1D326-468B-4E23-9F22-08DFC256F2D2}"/>
              </a:ext>
            </a:extLst>
          </p:cNvPr>
          <p:cNvSpPr/>
          <p:nvPr userDrawn="1"/>
        </p:nvSpPr>
        <p:spPr>
          <a:xfrm>
            <a:off x="378000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2B4B5-15C4-4CA4-A176-6748D91C5A2B}"/>
              </a:ext>
            </a:extLst>
          </p:cNvPr>
          <p:cNvSpPr/>
          <p:nvPr userDrawn="1"/>
        </p:nvSpPr>
        <p:spPr>
          <a:xfrm>
            <a:off x="4684645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429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240000" y="1705968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000" y="1700213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6475" y="1705968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4283" y="1821624"/>
            <a:ext cx="265543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31563"/>
            <a:ext cx="267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95999" y="1821624"/>
            <a:ext cx="2678365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A074D-3401-4741-81AF-616BBE646C16}"/>
              </a:ext>
            </a:extLst>
          </p:cNvPr>
          <p:cNvSpPr/>
          <p:nvPr userDrawn="1"/>
        </p:nvSpPr>
        <p:spPr>
          <a:xfrm>
            <a:off x="3240000" y="1676151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A1B9A-A094-46CA-AC3C-1877FE75A2E4}"/>
              </a:ext>
            </a:extLst>
          </p:cNvPr>
          <p:cNvSpPr/>
          <p:nvPr userDrawn="1"/>
        </p:nvSpPr>
        <p:spPr>
          <a:xfrm>
            <a:off x="378000" y="1680335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19F1B-93B2-4ACB-907C-E98903EF7B7B}"/>
              </a:ext>
            </a:extLst>
          </p:cNvPr>
          <p:cNvSpPr/>
          <p:nvPr userDrawn="1"/>
        </p:nvSpPr>
        <p:spPr>
          <a:xfrm>
            <a:off x="6086475" y="1676151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7554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70518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554786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5B73D-AF8A-44A4-BDD4-69A1B06EA215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Code">
            <a:extLst>
              <a:ext uri="{FF2B5EF4-FFF2-40B4-BE49-F238E27FC236}">
                <a16:creationId xmlns:a16="http://schemas.microsoft.com/office/drawing/2014/main" id="{7A2DE0CE-9776-42C9-9BB7-53E067E6B574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39F13703-E653-4044-8107-D1952CD08476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C46BB23A-79EA-492A-9A93-015481A5EF03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4054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428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DE4F008-7672-400A-A7AC-DF702BBF131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42900" y="5186208"/>
            <a:ext cx="3368041" cy="8959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00BC111-3581-495C-AE86-F7BB2792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6365848"/>
            <a:ext cx="336804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4608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5920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D17BFC3-2A9C-4DC6-A8F9-5A12A7AD902E}"/>
              </a:ext>
            </a:extLst>
          </p:cNvPr>
          <p:cNvGrpSpPr>
            <a:grpSpLocks noChangeAspect="1"/>
          </p:cNvGrpSpPr>
          <p:nvPr/>
        </p:nvGrpSpPr>
        <p:grpSpPr>
          <a:xfrm>
            <a:off x="374904" y="325209"/>
            <a:ext cx="1618488" cy="303284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FC4A5099-C2A9-4238-8462-F6DD53BE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A04BF6B-C7FB-492E-ADC5-C8D0B3556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14D2D705-0E89-49E7-904D-B19DEA0D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72608037-8C36-4FDF-8649-68474055E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8DE3F89-5064-420A-9400-E9D3EDB1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E22AD9C-EE72-4F5E-9A94-C465F822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F8716950-6EF8-4707-BE9F-17C1253A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9DA23AC-3618-428F-B090-148A81D13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6111C4D2-34B0-4F91-B8D7-DD8111D0C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B75D5820-359A-4451-9568-D8E3E2866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5" y="4211955"/>
            <a:ext cx="1739627" cy="1725448"/>
          </a:xfrm>
        </p:spPr>
        <p:txBody>
          <a:bodyPr anchor="ctr" anchorCtr="0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7" y="6018028"/>
            <a:ext cx="1739626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693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0617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F86C-BEA3-42AB-9C1A-A03F62B7095D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Code">
            <a:extLst>
              <a:ext uri="{FF2B5EF4-FFF2-40B4-BE49-F238E27FC236}">
                <a16:creationId xmlns:a16="http://schemas.microsoft.com/office/drawing/2014/main" id="{A85278F8-06B8-4F74-85E7-85D966E505EC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FA1AE021-7201-4B0A-BCA0-24DA46FA113A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24E54B6B-97BC-5441-A99F-ADF8EDE0ADC8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48260-1325-4311-8604-7D28D377A66D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8035C7F6-2C1B-45FE-9714-BF4F5AD9452C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1A76F717-8590-4449-A04F-A36B18E5631D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BAD3F06D-74E3-AD49-A33A-61334BB606DB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24185-7CE5-4A0E-AFB9-B615A8AC796D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E9634CEF-D0EC-4CA8-913B-72EAB5704D4B}"/>
              </a:ext>
            </a:extLst>
          </p:cNvPr>
          <p:cNvSpPr txBox="1"/>
          <p:nvPr userDrawn="1"/>
        </p:nvSpPr>
        <p:spPr>
          <a:xfrm>
            <a:off x="5927510" y="6493477"/>
            <a:ext cx="249629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2C002983-F77A-408B-B33C-6C0EDCD6B27A}"/>
              </a:ext>
            </a:extLst>
          </p:cNvPr>
          <p:cNvSpPr txBox="1"/>
          <p:nvPr userDrawn="1"/>
        </p:nvSpPr>
        <p:spPr>
          <a:xfrm>
            <a:off x="3323851" y="6527334"/>
            <a:ext cx="2496298" cy="3231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="1" noProof="0" dirty="0">
                <a:solidFill>
                  <a:schemeClr val="bg1"/>
                </a:solidFill>
              </a:rPr>
              <a:t>Classificação: [Público, Confidencial ou </a:t>
            </a:r>
            <a:r>
              <a:rPr lang="pt-BR" sz="680" b="1" baseline="0" noProof="0" dirty="0">
                <a:solidFill>
                  <a:schemeClr val="bg1"/>
                </a:solidFill>
              </a:rPr>
              <a:t>Confidencial de Alto Risco</a:t>
            </a:r>
            <a:r>
              <a:rPr lang="en-US" sz="680" b="1" noProof="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pt-BR" sz="680" baseline="0" noProof="0" dirty="0">
                <a:solidFill>
                  <a:schemeClr val="bg1"/>
                </a:solidFill>
              </a:rPr>
              <a:t>Altere conforme o nível de classificação da informação.</a:t>
            </a:r>
          </a:p>
          <a:p>
            <a:pPr marL="0" indent="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sz="680" baseline="0" noProof="0" dirty="0">
                <a:solidFill>
                  <a:schemeClr val="bg1"/>
                </a:solidFill>
              </a:rPr>
              <a:t>Clique View &gt; Slide Master &gt; Slide Master.</a:t>
            </a:r>
            <a:endParaRPr lang="pt-BR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88553D51-740C-F24B-96C2-E4F22055474E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Para mais informações, contate a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214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AFC23-2527-4A76-B3F4-EBD09D9637C1}"/>
              </a:ext>
            </a:extLst>
          </p:cNvPr>
          <p:cNvSpPr txBox="1"/>
          <p:nvPr userDrawn="1"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BA6DD005-0751-E940-8A9B-AD9F5CC9244F}"/>
              </a:ext>
            </a:extLst>
          </p:cNvPr>
          <p:cNvSpPr txBox="1"/>
          <p:nvPr userDrawn="1"/>
        </p:nvSpPr>
        <p:spPr>
          <a:xfrm>
            <a:off x="35591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29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169310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6782" y="6477000"/>
            <a:ext cx="2309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C563D567-AC46-4319-8ADD-5B70903D18E5}"/>
              </a:ext>
            </a:extLst>
          </p:cNvPr>
          <p:cNvSpPr txBox="1"/>
          <p:nvPr userDrawn="1"/>
        </p:nvSpPr>
        <p:spPr>
          <a:xfrm>
            <a:off x="376236" y="6527334"/>
            <a:ext cx="2834640" cy="1046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2022. Deloitte Touche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8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pt-BR" sz="68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68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8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55" r:id="rId3"/>
    <p:sldLayoutId id="2147483755" r:id="rId4"/>
    <p:sldLayoutId id="2147483806" r:id="rId5"/>
    <p:sldLayoutId id="2147483706" r:id="rId6"/>
    <p:sldLayoutId id="2147483707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  <p:sldLayoutId id="2147483818" r:id="rId26"/>
    <p:sldLayoutId id="2147483819" r:id="rId27"/>
    <p:sldLayoutId id="2147483820" r:id="rId28"/>
    <p:sldLayoutId id="2147483821" r:id="rId29"/>
    <p:sldLayoutId id="2147483822" r:id="rId30"/>
    <p:sldLayoutId id="2147483823" r:id="rId31"/>
    <p:sldLayoutId id="2147483824" r:id="rId32"/>
    <p:sldLayoutId id="2147483825" r:id="rId33"/>
    <p:sldLayoutId id="2147483826" r:id="rId34"/>
    <p:sldLayoutId id="2147483827" r:id="rId35"/>
    <p:sldLayoutId id="2147483828" r:id="rId36"/>
    <p:sldLayoutId id="2147483829" r:id="rId37"/>
    <p:sldLayoutId id="2147483854" r:id="rId38"/>
    <p:sldLayoutId id="2147483830" r:id="rId39"/>
    <p:sldLayoutId id="2147483831" r:id="rId40"/>
    <p:sldLayoutId id="2147483832" r:id="rId41"/>
    <p:sldLayoutId id="2147483834" r:id="rId4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834" userDrawn="1">
          <p15:clr>
            <a:srgbClr val="F26B43"/>
          </p15:clr>
        </p15:guide>
        <p15:guide id="24" orient="horz" pos="2160" userDrawn="1">
          <p15:clr>
            <a:srgbClr val="F26B43"/>
          </p15:clr>
        </p15:guide>
        <p15:guide id="25" orient="horz" pos="4020" userDrawn="1">
          <p15:clr>
            <a:srgbClr val="F26B43"/>
          </p15:clr>
        </p15:guide>
        <p15:guide id="26" pos="237" userDrawn="1">
          <p15:clr>
            <a:srgbClr val="F26B43"/>
          </p15:clr>
        </p15:guide>
        <p15:guide id="27" pos="5523" userDrawn="1">
          <p15:clr>
            <a:srgbClr val="F26B43"/>
          </p15:clr>
        </p15:guide>
        <p15:guide id="30" orient="horz" pos="4080" userDrawn="1">
          <p15:clr>
            <a:srgbClr val="F26B43"/>
          </p15:clr>
        </p15:guide>
        <p15:guide id="31" pos="3721" userDrawn="1">
          <p15:clr>
            <a:srgbClr val="F26B43"/>
          </p15:clr>
        </p15:guide>
        <p15:guide id="32" orient="horz" pos="192" userDrawn="1">
          <p15:clr>
            <a:srgbClr val="F26B43"/>
          </p15:clr>
        </p15:guide>
        <p15:guide id="33" pos="1022" userDrawn="1">
          <p15:clr>
            <a:srgbClr val="F26B43"/>
          </p15:clr>
        </p15:guide>
        <p15:guide id="34" pos="1137" userDrawn="1">
          <p15:clr>
            <a:srgbClr val="F26B43"/>
          </p15:clr>
        </p15:guide>
        <p15:guide id="35" pos="1920" userDrawn="1">
          <p15:clr>
            <a:srgbClr val="F26B43"/>
          </p15:clr>
        </p15:guide>
        <p15:guide id="36" pos="2033" userDrawn="1">
          <p15:clr>
            <a:srgbClr val="F26B43"/>
          </p15:clr>
        </p15:guide>
        <p15:guide id="37" pos="4620" userDrawn="1">
          <p15:clr>
            <a:srgbClr val="F26B43"/>
          </p15:clr>
        </p15:guide>
        <p15:guide id="38" pos="2823" userDrawn="1">
          <p15:clr>
            <a:srgbClr val="F26B43"/>
          </p15:clr>
        </p15:guide>
        <p15:guide id="39" pos="2937" userDrawn="1">
          <p15:clr>
            <a:srgbClr val="F26B43"/>
          </p15:clr>
        </p15:guide>
        <p15:guide id="40" pos="2880" userDrawn="1">
          <p15:clr>
            <a:srgbClr val="F26B43"/>
          </p15:clr>
        </p15:guide>
        <p15:guide id="41" pos="4734" userDrawn="1">
          <p15:clr>
            <a:srgbClr val="F26B43"/>
          </p15:clr>
        </p15:guide>
        <p15:guide id="42" orient="horz" pos="1049" userDrawn="1">
          <p15:clr>
            <a:srgbClr val="F26B43"/>
          </p15:clr>
        </p15:guide>
        <p15:guide id="43" orient="horz" pos="408" userDrawn="1">
          <p15:clr>
            <a:srgbClr val="F26B43"/>
          </p15:clr>
        </p15:guide>
        <p15:guide id="44" orient="horz" pos="2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1879392" y="727200"/>
            <a:ext cx="5400000" cy="540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F4B8A-69C6-4566-887E-359B8A185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50" y="5679208"/>
            <a:ext cx="3334702" cy="895983"/>
          </a:xfrm>
        </p:spPr>
        <p:txBody>
          <a:bodyPr/>
          <a:lstStyle/>
          <a:p>
            <a:r>
              <a:rPr lang="pt-BR" sz="2800" dirty="0"/>
              <a:t>Análise Histórica de Nascimentos – Brasil e Estados Unidos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83E87-B377-4630-854E-9C15A28D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65288" y="5505025"/>
            <a:ext cx="1271884" cy="12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35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noProof="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Gabriel Adas</a:t>
            </a:r>
          </a:p>
          <a:p>
            <a:pPr lvl="1"/>
            <a:endParaRPr lang="en-US" b="1" noProof="0" dirty="0">
              <a:solidFill>
                <a:schemeClr val="bg1"/>
              </a:solidFill>
            </a:endParaRPr>
          </a:p>
          <a:p>
            <a:pPr lvl="1"/>
            <a:r>
              <a:rPr lang="pt-BR" sz="1400" dirty="0" err="1">
                <a:solidFill>
                  <a:schemeClr val="bg1"/>
                </a:solidFill>
              </a:rPr>
              <a:t>Indirect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Tax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Senior</a:t>
            </a:r>
            <a:endParaRPr lang="pt-BR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Belo Horizonte</a:t>
            </a:r>
            <a:endParaRPr lang="en-US" sz="1400" noProof="0" dirty="0">
              <a:solidFill>
                <a:schemeClr val="bg1"/>
              </a:solidFill>
            </a:endParaRPr>
          </a:p>
          <a:p>
            <a:pPr lvl="1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723290" cy="19440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pt-BR" sz="1600" b="1" dirty="0">
                <a:solidFill>
                  <a:schemeClr val="bg1"/>
                </a:solidFill>
              </a:rPr>
              <a:t>Luiz Eduardo Wanderley Santos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Accounting &amp; Internal Controls Senior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Recife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pt-BR" sz="1600" b="1" dirty="0">
                <a:solidFill>
                  <a:schemeClr val="bg1"/>
                </a:solidFill>
              </a:rPr>
              <a:t>Lilian Sayuri Seki 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Audit Data Analyst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Campinas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600" b="1" dirty="0" err="1">
                <a:solidFill>
                  <a:schemeClr val="bg1"/>
                </a:solidFill>
              </a:rPr>
              <a:t>Nathália</a:t>
            </a:r>
            <a:r>
              <a:rPr lang="en-US" sz="1600" b="1" dirty="0">
                <a:solidFill>
                  <a:schemeClr val="bg1"/>
                </a:solidFill>
              </a:rPr>
              <a:t> Paz Carvalho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Audit Data Analyst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Campinas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7825" y="671434"/>
            <a:ext cx="8371762" cy="757255"/>
          </a:xfrm>
        </p:spPr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</a:rPr>
              <a:t>Apresentação</a:t>
            </a:r>
            <a:endParaRPr lang="en-US" sz="4400" b="1" noProof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F8155-150D-4FE0-A32A-B97C9259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90" y="4256088"/>
            <a:ext cx="1465198" cy="1476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4AD34-229E-49B1-9A2B-0E87D2AF2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43" y="4256088"/>
            <a:ext cx="1465198" cy="1494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AC7452-BA3B-4381-931C-A413C4E4B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00" y="1879600"/>
            <a:ext cx="1474787" cy="13941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272E3D-4B48-48F5-9A08-1E671C5C4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523" y="1879600"/>
            <a:ext cx="1375065" cy="138642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F30E576-D74A-4E73-8D39-5CAAF841C4E9}"/>
              </a:ext>
            </a:extLst>
          </p:cNvPr>
          <p:cNvSpPr/>
          <p:nvPr/>
        </p:nvSpPr>
        <p:spPr bwMode="gray">
          <a:xfrm>
            <a:off x="575353" y="1952090"/>
            <a:ext cx="1269262" cy="1232899"/>
          </a:xfrm>
          <a:prstGeom prst="ellipse">
            <a:avLst/>
          </a:prstGeom>
          <a:noFill/>
          <a:ln w="47625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6BCD17-03CD-4B8F-9C94-F2601CA6C0B6}"/>
              </a:ext>
            </a:extLst>
          </p:cNvPr>
          <p:cNvSpPr/>
          <p:nvPr/>
        </p:nvSpPr>
        <p:spPr bwMode="gray">
          <a:xfrm>
            <a:off x="4808424" y="1952090"/>
            <a:ext cx="1269262" cy="1232899"/>
          </a:xfrm>
          <a:prstGeom prst="ellipse">
            <a:avLst/>
          </a:prstGeom>
          <a:noFill/>
          <a:ln w="47625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054111-3008-47ED-A8F8-320D691DE3EC}"/>
              </a:ext>
            </a:extLst>
          </p:cNvPr>
          <p:cNvSpPr/>
          <p:nvPr/>
        </p:nvSpPr>
        <p:spPr bwMode="gray">
          <a:xfrm>
            <a:off x="4746406" y="4377824"/>
            <a:ext cx="1269262" cy="1232899"/>
          </a:xfrm>
          <a:prstGeom prst="ellipse">
            <a:avLst/>
          </a:prstGeom>
          <a:noFill/>
          <a:ln w="47625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BB25D6-2081-40EA-AF56-1271F92EDEC7}"/>
              </a:ext>
            </a:extLst>
          </p:cNvPr>
          <p:cNvSpPr/>
          <p:nvPr/>
        </p:nvSpPr>
        <p:spPr bwMode="gray">
          <a:xfrm>
            <a:off x="494411" y="4377824"/>
            <a:ext cx="1269262" cy="1232899"/>
          </a:xfrm>
          <a:prstGeom prst="ellipse">
            <a:avLst/>
          </a:prstGeom>
          <a:noFill/>
          <a:ln w="47625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9909" y="322431"/>
            <a:ext cx="7905750" cy="677934"/>
          </a:xfrm>
        </p:spPr>
        <p:txBody>
          <a:bodyPr/>
          <a:lstStyle/>
          <a:p>
            <a:pPr algn="just"/>
            <a:r>
              <a:rPr lang="pt-BR" sz="4400" noProof="0" dirty="0"/>
              <a:t>Proposta</a:t>
            </a:r>
            <a:endParaRPr lang="en-US" sz="44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374" y="2067673"/>
            <a:ext cx="8541252" cy="2129321"/>
          </a:xfrm>
        </p:spPr>
        <p:txBody>
          <a:bodyPr/>
          <a:lstStyle/>
          <a:p>
            <a:pPr algn="just"/>
            <a:r>
              <a:rPr lang="pt-BR" sz="3200" dirty="0"/>
              <a:t>	Reunir dados e analisar as taxas de nascimentos dos Estados Unidos e do Brasil a fim de fornecer informações consistentes para o Serviço de Saúde Americano.</a:t>
            </a:r>
          </a:p>
          <a:p>
            <a:endParaRPr lang="en-US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2EF2E7-A8CF-4E8F-86C3-05C4B63D309F}"/>
              </a:ext>
            </a:extLst>
          </p:cNvPr>
          <p:cNvCxnSpPr/>
          <p:nvPr/>
        </p:nvCxnSpPr>
        <p:spPr>
          <a:xfrm>
            <a:off x="0" y="1130156"/>
            <a:ext cx="9144000" cy="0"/>
          </a:xfrm>
          <a:prstGeom prst="line">
            <a:avLst/>
          </a:prstGeom>
          <a:ln w="603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3266" y="282780"/>
            <a:ext cx="7905750" cy="677934"/>
          </a:xfrm>
        </p:spPr>
        <p:txBody>
          <a:bodyPr/>
          <a:lstStyle/>
          <a:p>
            <a:r>
              <a:rPr lang="pt-BR" sz="4400" dirty="0"/>
              <a:t>Tecnologias Utilizadas</a:t>
            </a:r>
            <a:endParaRPr lang="en-US" sz="44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6031" y="1469204"/>
            <a:ext cx="7908050" cy="42586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Tratamento de dados: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Python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Dashboards: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Power Bi</a:t>
            </a:r>
            <a:endParaRPr lang="pt-BR" sz="1600" dirty="0">
              <a:solidFill>
                <a:schemeClr val="bg1"/>
              </a:solidFill>
            </a:endParaRPr>
          </a:p>
          <a:p>
            <a:pPr lvl="1"/>
            <a:endParaRPr lang="pt-BR" sz="1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Repositório de documentos: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GitHub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Diretório: https://github.com/lseki/desafio-deloitte/blob/main/Projeto_Integrador_2_V6.ipynb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3497CF-8499-4EBB-BC0E-1B8BC586560E}"/>
              </a:ext>
            </a:extLst>
          </p:cNvPr>
          <p:cNvCxnSpPr/>
          <p:nvPr/>
        </p:nvCxnSpPr>
        <p:spPr>
          <a:xfrm>
            <a:off x="0" y="1130156"/>
            <a:ext cx="9144000" cy="0"/>
          </a:xfrm>
          <a:prstGeom prst="line">
            <a:avLst/>
          </a:prstGeom>
          <a:ln w="603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thon - MI PORTAL | Python logo, Python, Web layout design">
            <a:extLst>
              <a:ext uri="{FF2B5EF4-FFF2-40B4-BE49-F238E27FC236}">
                <a16:creationId xmlns:a16="http://schemas.microsoft.com/office/drawing/2014/main" id="{4869F3D7-4EEA-4919-9080-FAFCDF8F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62" y="1469204"/>
            <a:ext cx="1359237" cy="13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 Icon #333530 - Free Icons Library">
            <a:extLst>
              <a:ext uri="{FF2B5EF4-FFF2-40B4-BE49-F238E27FC236}">
                <a16:creationId xmlns:a16="http://schemas.microsoft.com/office/drawing/2014/main" id="{30D9CED5-E4E0-4BAE-9FD8-66E7BA13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62" y="3089466"/>
            <a:ext cx="1359237" cy="10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-logo-white - Sfera Labs">
            <a:extLst>
              <a:ext uri="{FF2B5EF4-FFF2-40B4-BE49-F238E27FC236}">
                <a16:creationId xmlns:a16="http://schemas.microsoft.com/office/drawing/2014/main" id="{4B3795D0-F909-4B61-ABCE-7A23DB11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89" y="4368607"/>
            <a:ext cx="1938301" cy="128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861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1164" y="292747"/>
            <a:ext cx="3053031" cy="719258"/>
          </a:xfrm>
        </p:spPr>
        <p:txBody>
          <a:bodyPr/>
          <a:lstStyle/>
          <a:p>
            <a:pPr algn="just"/>
            <a:r>
              <a:rPr lang="pt-BR" sz="4400" dirty="0"/>
              <a:t>Dificuldades</a:t>
            </a:r>
            <a:endParaRPr lang="en-US" sz="4400" noProof="0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0BDFBDD5-D4BD-4818-9779-602C7D5D093E}"/>
              </a:ext>
            </a:extLst>
          </p:cNvPr>
          <p:cNvSpPr txBox="1">
            <a:spLocks/>
          </p:cNvSpPr>
          <p:nvPr/>
        </p:nvSpPr>
        <p:spPr bwMode="gray">
          <a:xfrm>
            <a:off x="4769589" y="87421"/>
            <a:ext cx="4193463" cy="9245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just"/>
            <a:r>
              <a:rPr lang="pt-BR" sz="4400" dirty="0"/>
              <a:t>Pontos Assertivos</a:t>
            </a:r>
            <a:endParaRPr lang="en-US" sz="44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A4DC1BF-479A-430D-B508-724D8A766B87}"/>
              </a:ext>
            </a:extLst>
          </p:cNvPr>
          <p:cNvSpPr txBox="1">
            <a:spLocks/>
          </p:cNvSpPr>
          <p:nvPr/>
        </p:nvSpPr>
        <p:spPr bwMode="gray">
          <a:xfrm>
            <a:off x="4572000" y="2093357"/>
            <a:ext cx="3599860" cy="38759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 b="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914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371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28800" indent="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22860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DDE05-F715-4CCF-8B5B-6B09A90C6A92}"/>
              </a:ext>
            </a:extLst>
          </p:cNvPr>
          <p:cNvCxnSpPr/>
          <p:nvPr/>
        </p:nvCxnSpPr>
        <p:spPr>
          <a:xfrm>
            <a:off x="0" y="1130156"/>
            <a:ext cx="9144000" cy="0"/>
          </a:xfrm>
          <a:prstGeom prst="line">
            <a:avLst/>
          </a:prstGeom>
          <a:ln w="603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9932BC4-9B13-446F-AE77-A0AE5F4EB3A3}"/>
              </a:ext>
            </a:extLst>
          </p:cNvPr>
          <p:cNvSpPr/>
          <p:nvPr/>
        </p:nvSpPr>
        <p:spPr bwMode="gray">
          <a:xfrm>
            <a:off x="523983" y="1366460"/>
            <a:ext cx="3507394" cy="4818579"/>
          </a:xfrm>
          <a:prstGeom prst="rect">
            <a:avLst/>
          </a:prstGeom>
          <a:noFill/>
          <a:ln w="19050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DA664-F0D9-406E-8150-9983BBDDD03F}"/>
              </a:ext>
            </a:extLst>
          </p:cNvPr>
          <p:cNvSpPr/>
          <p:nvPr/>
        </p:nvSpPr>
        <p:spPr bwMode="gray">
          <a:xfrm>
            <a:off x="5112624" y="1366461"/>
            <a:ext cx="3507394" cy="4818579"/>
          </a:xfrm>
          <a:prstGeom prst="rect">
            <a:avLst/>
          </a:prstGeom>
          <a:noFill/>
          <a:ln w="19050" algn="ctr">
            <a:solidFill>
              <a:srgbClr val="92D05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A68F3-B960-48F8-8041-FF62EF6C592D}"/>
              </a:ext>
            </a:extLst>
          </p:cNvPr>
          <p:cNvSpPr txBox="1"/>
          <p:nvPr/>
        </p:nvSpPr>
        <p:spPr>
          <a:xfrm>
            <a:off x="711445" y="1520574"/>
            <a:ext cx="3132467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Comandos para tratamento;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Biblioteca a ser utilizado;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Dificuldade com a identificação dos comandos aplicados.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62DC1-3107-48EA-B278-04FDC61CECB7}"/>
              </a:ext>
            </a:extLst>
          </p:cNvPr>
          <p:cNvSpPr txBox="1"/>
          <p:nvPr/>
        </p:nvSpPr>
        <p:spPr>
          <a:xfrm>
            <a:off x="5343713" y="1554234"/>
            <a:ext cx="3088842" cy="24468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Escolha da ferramenta;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Integração direta do “</a:t>
            </a:r>
            <a:r>
              <a:rPr lang="pt-BR" sz="2400" dirty="0" err="1">
                <a:solidFill>
                  <a:schemeClr val="bg1"/>
                </a:solidFill>
              </a:rPr>
              <a:t>Collab</a:t>
            </a:r>
            <a:r>
              <a:rPr lang="pt-BR" sz="2400" dirty="0">
                <a:solidFill>
                  <a:schemeClr val="bg1"/>
                </a:solidFill>
              </a:rPr>
              <a:t>” com o “GitHub”;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1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771" y="2016887"/>
            <a:ext cx="8576458" cy="1592403"/>
          </a:xfrm>
        </p:spPr>
        <p:txBody>
          <a:bodyPr/>
          <a:lstStyle/>
          <a:p>
            <a:pPr algn="ctr"/>
            <a:r>
              <a:rPr lang="pt-BR" sz="4400" dirty="0"/>
              <a:t>Agradecimentos</a:t>
            </a:r>
            <a:endParaRPr lang="en-US" sz="4400" u="sng" noProof="0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0BDFBDD5-D4BD-4818-9779-602C7D5D093E}"/>
              </a:ext>
            </a:extLst>
          </p:cNvPr>
          <p:cNvSpPr txBox="1">
            <a:spLocks/>
          </p:cNvSpPr>
          <p:nvPr/>
        </p:nvSpPr>
        <p:spPr bwMode="gray">
          <a:xfrm>
            <a:off x="283771" y="2951313"/>
            <a:ext cx="7905750" cy="159240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just"/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150762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6238" y="4211955"/>
            <a:ext cx="6431885" cy="2169796"/>
          </a:xfrm>
        </p:spPr>
        <p:txBody>
          <a:bodyPr>
            <a:noAutofit/>
          </a:bodyPr>
          <a:lstStyle/>
          <a:p>
            <a:r>
              <a:rPr lang="pt-BR" dirty="0"/>
              <a:t>A Deloitte refere-se a uma ou mais empresas da Deloitte Touche </a:t>
            </a:r>
            <a:r>
              <a:rPr lang="pt-BR" dirty="0" err="1"/>
              <a:t>Tohmatsu</a:t>
            </a:r>
            <a:r>
              <a:rPr lang="pt-BR" dirty="0"/>
              <a:t> </a:t>
            </a:r>
            <a:r>
              <a:rPr lang="pt-BR" dirty="0" err="1"/>
              <a:t>Limited</a:t>
            </a:r>
            <a:r>
              <a:rPr lang="pt-BR" dirty="0"/>
              <a:t> (“DTTL”), sua rede global de firmas-membro e suas entidades relacionadas (coletivamente, a “organização Deloitte”). A DTTL (também chamada de “Deloitte Global”) e cada uma de suas firmas-membro e entidades relacionadas são legalmente separadas e independentes, que não podem se obrigar ou se vincular a terceiros. A DTTL, cada firma-membro da DTTL e cada entidade relacionada são responsáveis apenas por seus próprios atos e omissões, e não entre si. A DTTL não fornece serviços para clientes. Por favor, consulte www.deloitte.com/about para saber mais.</a:t>
            </a:r>
          </a:p>
          <a:p>
            <a:r>
              <a:rPr lang="pt-BR" dirty="0"/>
              <a:t>A Deloitte é líder global de auditoria, consultoria empresarial, assessoria financeira, gestão de riscos, consultoria tributária e serviços correlatos. Nossa rede global de firmas-membro e entidades relacionadas, presente em mais de 150 países e territórios (coletivamente, a “organização Deloitte”), atende a quatro de cada cinco organizações listadas pela Fortune Global 500®. Saiba como os cerca de 345 mil profissionais da Deloitte impactam positivamente seus clientes em www.deloitte.com.</a:t>
            </a:r>
          </a:p>
          <a:p>
            <a:r>
              <a:rPr lang="pt-BR" dirty="0"/>
              <a:t>© 2022. Para mais informações, contate a Deloitte Global.</a:t>
            </a:r>
          </a:p>
        </p:txBody>
      </p:sp>
    </p:spTree>
    <p:extLst>
      <p:ext uri="{BB962C8B-B14F-4D97-AF65-F5344CB8AC3E}">
        <p14:creationId xmlns:p14="http://schemas.microsoft.com/office/powerpoint/2010/main" val="26369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F044D734-3231-432B-9AA0-EE1A6C8E883D}" vid="{424ACC47-B8BB-4763-B52A-5FB9302C42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0B5E8C28FBB4DB6BB6E6547CA8A70" ma:contentTypeVersion="13" ma:contentTypeDescription="Create a new document." ma:contentTypeScope="" ma:versionID="0a46a10188038176b4a387d52ea71e7a">
  <xsd:schema xmlns:xsd="http://www.w3.org/2001/XMLSchema" xmlns:xs="http://www.w3.org/2001/XMLSchema" xmlns:p="http://schemas.microsoft.com/office/2006/metadata/properties" xmlns:ns3="8f1e2369-70da-40d7-b978-99d0855b91b8" xmlns:ns4="8ee28f6f-733e-446a-845c-015b8614e1f7" targetNamespace="http://schemas.microsoft.com/office/2006/metadata/properties" ma:root="true" ma:fieldsID="79067f50d15324d46a422f953b0a6563" ns3:_="" ns4:_="">
    <xsd:import namespace="8f1e2369-70da-40d7-b978-99d0855b91b8"/>
    <xsd:import namespace="8ee28f6f-733e-446a-845c-015b8614e1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e2369-70da-40d7-b978-99d0855b91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28f6f-733e-446a-845c-015b8614e1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C5DAB5-DC8A-44B9-8F75-7D201F1BD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9BE9D-B933-4630-94FF-2DF936F18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e2369-70da-40d7-b978-99d0855b91b8"/>
    <ds:schemaRef ds:uri="8ee28f6f-733e-446a-845c-015b8614e1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430A79-D112-473B-A447-6818A3361F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Brand Theme</Template>
  <TotalTime>1687</TotalTime>
  <Words>367</Words>
  <Application>Microsoft Office PowerPoint</Application>
  <PresentationFormat>On-screen Show (4:3)</PresentationFormat>
  <Paragraphs>52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Análise Histórica de Nascimentos – Brasil e Estados Unidos</vt:lpstr>
      <vt:lpstr>PowerPoint Presentation</vt:lpstr>
      <vt:lpstr>Proposta</vt:lpstr>
      <vt:lpstr>Tecnologias Utilizadas</vt:lpstr>
      <vt:lpstr>Dificuldades</vt:lpstr>
      <vt:lpstr>Agradecimentos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Schulfer, Gretchen</dc:creator>
  <cp:lastModifiedBy>Seki, Lilian Sayuri</cp:lastModifiedBy>
  <cp:revision>33</cp:revision>
  <cp:lastPrinted>2014-06-25T02:16:22Z</cp:lastPrinted>
  <dcterms:created xsi:type="dcterms:W3CDTF">2020-03-02T21:08:35Z</dcterms:created>
  <dcterms:modified xsi:type="dcterms:W3CDTF">2022-03-24T01:02:08Z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0x01010097C0B5E8C28FBB4DB6BB6E6547CA8A70</vt:lpwstr>
  </property>
  <property fmtid="{D5CDD505-2E9C-101B-9397-08002B2CF9AE}" pid="3" name="MSIP_Label_589256c7-9946-44df-b379-51beb93fd2d9_Enabled">
    <vt:lpwstr>true</vt:lpwstr>
  </property>
  <property fmtid="{D5CDD505-2E9C-101B-9397-08002B2CF9AE}" pid="4" name="MSIP_Label_589256c7-9946-44df-b379-51beb93fd2d9_SetDate">
    <vt:lpwstr>2021-09-29T18:10:47Z</vt:lpwstr>
  </property>
  <property fmtid="{D5CDD505-2E9C-101B-9397-08002B2CF9AE}" pid="5" name="MSIP_Label_589256c7-9946-44df-b379-51beb93fd2d9_Method">
    <vt:lpwstr>Privileged</vt:lpwstr>
  </property>
  <property fmtid="{D5CDD505-2E9C-101B-9397-08002B2CF9AE}" pid="6" name="MSIP_Label_589256c7-9946-44df-b379-51beb93fd2d9_Name">
    <vt:lpwstr>589256c7-9946-44df-b379-51beb93fd2d9</vt:lpwstr>
  </property>
  <property fmtid="{D5CDD505-2E9C-101B-9397-08002B2CF9AE}" pid="7" name="MSIP_Label_589256c7-9946-44df-b379-51beb93fd2d9_SiteId">
    <vt:lpwstr>36da45f1-dd2c-4d1f-af13-5abe46b99921</vt:lpwstr>
  </property>
  <property fmtid="{D5CDD505-2E9C-101B-9397-08002B2CF9AE}" pid="8" name="MSIP_Label_589256c7-9946-44df-b379-51beb93fd2d9_ActionId">
    <vt:lpwstr>d4523530-aed2-4a86-917a-13e578e763e3</vt:lpwstr>
  </property>
  <property fmtid="{D5CDD505-2E9C-101B-9397-08002B2CF9AE}" pid="9" name="MSIP_Label_589256c7-9946-44df-b379-51beb93fd2d9_ContentBits">
    <vt:lpwstr>0</vt:lpwstr>
  </property>
</Properties>
</file>