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59" r:id="rId1"/>
  </p:sldMasterIdLst>
  <p:notesMasterIdLst>
    <p:notesMasterId r:id="rId62"/>
  </p:notesMasterIdLst>
  <p:sldIdLst>
    <p:sldId id="256" r:id="rId2"/>
    <p:sldId id="31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15"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FDFCBF-264F-44BB-ABE4-2EAC6AB86472}">
  <a:tblStyle styleId="{EBFDFCBF-264F-44BB-ABE4-2EAC6AB864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82"/>
    <p:restoredTop sz="94694"/>
  </p:normalViewPr>
  <p:slideViewPr>
    <p:cSldViewPr snapToGrid="0">
      <p:cViewPr varScale="1">
        <p:scale>
          <a:sx n="161" d="100"/>
          <a:sy n="161" d="100"/>
        </p:scale>
        <p:origin x="752"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543a1a65f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543a1a65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543a1a65f0_0_13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543a1a65f0_0_1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543a1a65f0_0_13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543a1a65f0_0_133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2543a1a65f0_0_13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543a1a65f0_0_10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543a1a65f0_0_104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2543a1a65f0_0_1048: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543a1a65f0_0_1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543a1a65f0_0_110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g2543a1a65f0_0_1101: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543a1a65f0_0_13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2543a1a65f0_0_134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SzPts val="1400"/>
              <a:buNone/>
            </a:pPr>
            <a:endParaRPr/>
          </a:p>
        </p:txBody>
      </p:sp>
      <p:sp>
        <p:nvSpPr>
          <p:cNvPr id="164" name="Google Shape;164;g2543a1a65f0_0_134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543a1a65f0_0_13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2543a1a65f0_0_1354: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SzPts val="1400"/>
              <a:buNone/>
            </a:pPr>
            <a:endParaRPr/>
          </a:p>
        </p:txBody>
      </p:sp>
      <p:sp>
        <p:nvSpPr>
          <p:cNvPr id="174" name="Google Shape;174;g2543a1a65f0_0_135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 sz="1200" b="0" i="0" u="none" strike="noStrike" cap="none">
                <a:solidFill>
                  <a:schemeClr val="dk1"/>
                </a:solidFill>
                <a:latin typeface="Calibri"/>
                <a:ea typeface="Calibri"/>
                <a:cs typeface="Calibri"/>
                <a:sym typeface="Calibri"/>
              </a:rPr>
              <a:t>15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50d929ae57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50d929ae57_0_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g250d929ae57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543a1a65f0_0_1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543a1a65f0_0_1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543a1a65f0_0_11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543a1a65f0_0_11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g2543a1a65f0_0_1175: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543a1a65f0_0_1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543a1a65f0_0_1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543a1a65f0_0_12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543a1a65f0_0_126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2543a1a65f0_0_1267: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543a1a65f0_0_1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543a1a65f0_0_1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543a1a65f0_0_1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543a1a65f0_0_1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543a1a65f0_0_4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543a1a65f0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543a1a65f0_0_5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543a1a65f0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543a1a65f0_0_5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543a1a65f0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543a1a65f0_0_5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543a1a65f0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543a1a65f0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543a1a65f0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543a1a65f0_0_8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543a1a65f0_0_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543a1a65f0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543a1a65f0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43a1a65f0_0_7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43a1a65f0_0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543a1a65f0_0_5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543a1a65f0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543a1a65f0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543a1a65f0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543a1a65f0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543a1a65f0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543a1a65f0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543a1a65f0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543a1a65f0_0_2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543a1a65f0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543a1a65f0_0_7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2543a1a65f0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2543a1a65f0_0_7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2543a1a65f0_0_7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2543a1a65f0_0_7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2543a1a65f0_0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543a1a65f0_0_15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543a1a65f0_0_1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543a1a65f0_0_3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543a1a65f0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543a1a65f0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543a1a65f0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543a1a65f0_0_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543a1a65f0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2543a1a65f0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2543a1a65f0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543a1a65f0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543a1a65f0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543a1a65f0_0_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2543a1a65f0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543a1a65f0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543a1a65f0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2543a1a65f0_0_3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2543a1a65f0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2543a1a65f0_0_3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543a1a65f0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543a1a65f0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543a1a65f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2543a1a65f0_0_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2543a1a65f0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2543a1a65f0_0_3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2543a1a65f0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543a1a65f0_0_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543a1a65f0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2543a1a65f0_0_15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2543a1a65f0_0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543a1a65f0_0_4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543a1a65f0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2543a1a65f0_0_4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2543a1a65f0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2543a1a65f0_0_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2543a1a65f0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543a1a65f0_0_1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543a1a65f0_0_1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2543a1a65f0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2543a1a65f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2543a1a65f0_0_8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2543a1a65f0_0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2543a1a65f0_0_14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2543a1a65f0_0_1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2543a1a65f0_0_14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2543a1a65f0_0_1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2543a1a65f0_0_14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2543a1a65f0_0_1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543a1a65f0_0_9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543a1a65f0_0_98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g2543a1a65f0_0_9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2543a1a65f0_0_14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2543a1a65f0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543a1a65f0_0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543a1a65f0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543a1a65f0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543a1a65f0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43a1a65f0_0_1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43a1a65f0_0_1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hyperlink" Target="https://openai.com/dall-e-2"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medium.com/data-science-in-your-pocket/attention-is-all-you-need-understanding-with-example-c8d074c37767"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www.unrealperson.com" TargetMode="External"/><Relationship Id="rId5" Type="http://schemas.openxmlformats.org/officeDocument/2006/relationships/hyperlink" Target="https://papers.nips.cc/paper_files/paper/2014/file/5ca3e9b122f61f8f06494c97b1afccf3-Paper.pdf" TargetMode="External"/><Relationship Id="rId4" Type="http://schemas.openxmlformats.org/officeDocument/2006/relationships/hyperlink" Target="https://papyrus.bib.umontreal.ca/xmlui/bitstream/handle/1866/11674/Goodfellow_Ian_2014_these.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machinelearningmastery.com/a-gentle-introduction-to-the-biggan/"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hyperlink" Target="https://replicate.com/stability-ai/stable-diffusion/examples" TargetMode="External"/><Relationship Id="rId3" Type="http://schemas.openxmlformats.org/officeDocument/2006/relationships/hyperlink" Target="https://www.youtube.com/watch?v=WgIlAB3cS6U" TargetMode="External"/><Relationship Id="rId7" Type="http://schemas.openxmlformats.org/officeDocument/2006/relationships/hyperlink" Target="https://github.com/Stability-AI/stablediffusion"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en.wikipedia.org/wiki/Stable_Diffusion" TargetMode="External"/><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hyperlink" Target="https://www.youtube.com/watch?v=J87hffSMB60"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jalammar.github.io/illustrated-stable-diffusion/" TargetMode="External"/><Relationship Id="rId5" Type="http://schemas.openxmlformats.org/officeDocument/2006/relationships/hyperlink" Target="https://towardsdatascience.com/stable-diffusion-best-open-source-version-of-dall-e-2-ebcdf1cb64bc" TargetMode="Externa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openai.com/product/dall-e-2" TargetMode="External"/><Relationship Id="rId7" Type="http://schemas.openxmlformats.org/officeDocument/2006/relationships/hyperlink" Target="https://mingukkang.github.io/GigaGAN/"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hyperlink" Target="https://stablediffusionweb.com" TargetMode="External"/><Relationship Id="rId5" Type="http://schemas.openxmlformats.org/officeDocument/2006/relationships/hyperlink" Target="https://midjourney.com" TargetMode="External"/><Relationship Id="rId4" Type="http://schemas.openxmlformats.org/officeDocument/2006/relationships/hyperlink" Target="https://en.wikipedia.org/wiki/DALL-E" TargetMode="External"/><Relationship Id="rId9"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8.jpe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28.jpe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jpe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jpeg"/><Relationship Id="rId4" Type="http://schemas.openxmlformats.org/officeDocument/2006/relationships/image" Target="../media/image36.jpeg"/></Relationships>
</file>

<file path=ppt/slides/_rels/slide27.xml.rels><?xml version="1.0" encoding="UTF-8" standalone="yes"?>
<Relationships xmlns="http://schemas.openxmlformats.org/package/2006/relationships"><Relationship Id="rId3" Type="http://schemas.openxmlformats.org/officeDocument/2006/relationships/hyperlink" Target="https://www.pcmag.com/how-to/what-are-chatgpt-plugins-the-next-phase-of-conversational-ai-is-here" TargetMode="External"/><Relationship Id="rId7" Type="http://schemas.openxmlformats.org/officeDocument/2006/relationships/hyperlink" Target="https://www.youtube.com/watch?v=0brJr6HnX7M"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hyperlink" Target="https://artificialcorner.com/i-tried-84-chatgpt-plugins-these-are-the-best-3b3be6b1cb7b" TargetMode="External"/><Relationship Id="rId5" Type="http://schemas.openxmlformats.org/officeDocument/2006/relationships/hyperlink" Target="https://beebom.com/best-chatgpt-chrome-extensions/" TargetMode="External"/><Relationship Id="rId4" Type="http://schemas.openxmlformats.org/officeDocument/2006/relationships/hyperlink" Target="https://beebom.com/best-chatgpt-plugins/"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youtube.com/watch?v=BrjAt-wvEXI"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hyperlink" Target="https://github.com/ysymyth/tree-of-thought-llm" TargetMode="External"/><Relationship Id="rId5" Type="http://schemas.openxmlformats.org/officeDocument/2006/relationships/hyperlink" Target="https://arxiv.org/pdf/2305.10601.pdf" TargetMode="External"/><Relationship Id="rId4" Type="http://schemas.openxmlformats.org/officeDocument/2006/relationships/hyperlink" Target="https://www.youtube.com/watch?v=PFK5g_kxhVM"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8" Type="http://schemas.openxmlformats.org/officeDocument/2006/relationships/hyperlink" Target="https://www.nvidia.com/en-us/deep-learning-ai/solutions/conversational-ai/" TargetMode="External"/><Relationship Id="rId3" Type="http://schemas.openxmlformats.org/officeDocument/2006/relationships/hyperlink" Target="https://bard.google.com" TargetMode="External"/><Relationship Id="rId7" Type="http://schemas.openxmlformats.org/officeDocument/2006/relationships/hyperlink" Target="https://github.com/features/copilot"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hyperlink" Target="https://blogs.microsoft.com/blog/2023/03/16/introducing-microsoft-365-copilot-your-copilot-for-work/" TargetMode="External"/><Relationship Id="rId5" Type="http://schemas.openxmlformats.org/officeDocument/2006/relationships/hyperlink" Target="https://www.bing.com/new" TargetMode="External"/><Relationship Id="rId4" Type="http://schemas.openxmlformats.org/officeDocument/2006/relationships/hyperlink" Target="https://workspace.google.com/blog/product-announcements/generative-ai"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www.pinecone.io/learn/vector-database/"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hyperlink" Target="https://www.youtube.com/watch?v=dN0lsF2cvm4" TargetMode="External"/><Relationship Id="rId4" Type="http://schemas.openxmlformats.org/officeDocument/2006/relationships/hyperlink" Target="https://sourceforge.net/software/vector-databases/"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hyperlink" Target="https://futureoflife.org/open-letter/pause-giant-ai-experiments/" TargetMode="External"/><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hyperlink" Target="https://www.youtube.com/watch?v=BY9KV8uCtj4"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medium.com/@menon.ab/using-chatgpt3-as-a-data-engineer-913f9d5d9c7e" TargetMode="External"/><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hyperlink" Target="https://artificialcorner.com/4-free-prompt-engineering-courses-to-join-the-top-1-of-chatgpt-users-bceca39f17e4" TargetMode="External"/><Relationship Id="rId5" Type="http://schemas.openxmlformats.org/officeDocument/2006/relationships/hyperlink" Target="https://artificialcorner.com/openai-and-andrew-ng-just-released-a-free-chatgpt-prompt-engineering-course-b0884c03e946" TargetMode="External"/><Relationship Id="rId4" Type="http://schemas.openxmlformats.org/officeDocument/2006/relationships/hyperlink" Target="https://help.openai.com/en/articles/6654000-best-practices-for-prompt-engineering-with-openai-api"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levelup.gitconnected.com/how-i-save-over-5-hours-every-week-using-chatgpt-as-a-data-scientist-715fb5fd68d" TargetMode="External"/><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hyperlink" Target="https://levelup.gitconnected.com/autogpt-is-taking-over-the-internet-here-are-the-incredible-use-cases-that-will-blow-your-mind-ac31ea94e06e" TargetMode="External"/><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hyperlink" Target="https://artificialcorner.com/i-used-chatgpt-every-day-for-5-months-here-are-some-hidden-gems-that-will-change-your-life-a451e2093097" TargetMode="External"/><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hyperlink" Target="https://medium.com/geekculture/a-simple-guide-to-chatgpt-api-with-python-c147985ae28" TargetMode="External"/><Relationship Id="rId7" Type="http://schemas.openxmlformats.org/officeDocument/2006/relationships/hyperlink" Target="https://platform.openai.com/docs/introduction" TargetMode="External"/><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hyperlink" Target="https://artificialcorner.com/how-to-easily-install-auto-gpt-the-autonomous-gpt-4-everyone-is-talking-about-5a0ee4e1f39e" TargetMode="External"/><Relationship Id="rId5" Type="http://schemas.openxmlformats.org/officeDocument/2006/relationships/hyperlink" Target="https://beebom.com/how-build-own-ai-chatbot-with-chatgpt-api/amp/" TargetMode="External"/><Relationship Id="rId4" Type="http://schemas.openxmlformats.org/officeDocument/2006/relationships/hyperlink" Target="https://www.youtube.com/watch?v=XxIfSkkyAaQ" TargetMode="External"/></Relationships>
</file>

<file path=ppt/slides/_rels/slide48.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hyperlink" Target="https://en.wikipedia.org/wiki/LangChain" TargetMode="External"/><Relationship Id="rId7" Type="http://schemas.openxmlformats.org/officeDocument/2006/relationships/image" Target="../media/image51.jpe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hyperlink" Target="https://python.langchain.com" TargetMode="External"/><Relationship Id="rId5" Type="http://schemas.openxmlformats.org/officeDocument/2006/relationships/hyperlink" Target="https://langchain.com" TargetMode="External"/><Relationship Id="rId10" Type="http://schemas.openxmlformats.org/officeDocument/2006/relationships/image" Target="../media/image54.jpeg"/><Relationship Id="rId4" Type="http://schemas.openxmlformats.org/officeDocument/2006/relationships/hyperlink" Target="https://github.com/hwchase17/langchain" TargetMode="External"/><Relationship Id="rId9" Type="http://schemas.openxmlformats.org/officeDocument/2006/relationships/image" Target="../media/image53.png"/></Relationships>
</file>

<file path=ppt/slides/_rels/slide49.xml.rels><?xml version="1.0" encoding="UTF-8" standalone="yes"?>
<Relationships xmlns="http://schemas.openxmlformats.org/package/2006/relationships"><Relationship Id="rId3" Type="http://schemas.openxmlformats.org/officeDocument/2006/relationships/hyperlink" Target="https://github.com/Anil-matcha/ChatPDF"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hyperlink" Target="https://pdf.ai" TargetMode="External"/><Relationship Id="rId4" Type="http://schemas.openxmlformats.org/officeDocument/2006/relationships/hyperlink" Target="https://www.chatpdf.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55.jpeg"/><Relationship Id="rId7" Type="http://schemas.openxmlformats.org/officeDocument/2006/relationships/image" Target="../media/image59.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jpeg"/></Relationships>
</file>

<file path=ppt/slides/_rels/slide5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hyperlink" Target="https://www.deeplearning.ai/short-courses/" TargetMode="External"/><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s://www.morningstar.com/funds/how-invest-future-generative-ai"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pitchbook.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www.youtube.com/watch?v=Rk3nTUfRZm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626100" y="1029450"/>
            <a:ext cx="7891800" cy="1723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000" b="1">
                <a:solidFill>
                  <a:srgbClr val="3D85C6"/>
                </a:solidFill>
                <a:latin typeface="Calibri"/>
                <a:ea typeface="Calibri"/>
                <a:cs typeface="Calibri"/>
                <a:sym typeface="Calibri"/>
              </a:rPr>
              <a:t>AI Training</a:t>
            </a:r>
            <a:endParaRPr sz="5000" b="1">
              <a:solidFill>
                <a:srgbClr val="3D85C6"/>
              </a:solidFill>
              <a:latin typeface="Calibri"/>
              <a:ea typeface="Calibri"/>
              <a:cs typeface="Calibri"/>
              <a:sym typeface="Calibri"/>
            </a:endParaRPr>
          </a:p>
          <a:p>
            <a:pPr marL="0" lvl="0" indent="0" algn="ctr" rtl="0">
              <a:spcBef>
                <a:spcPts val="0"/>
              </a:spcBef>
              <a:spcAft>
                <a:spcPts val="0"/>
              </a:spcAft>
              <a:buNone/>
            </a:pPr>
            <a:r>
              <a:rPr lang="en" sz="5000" b="1">
                <a:solidFill>
                  <a:srgbClr val="3D85C6"/>
                </a:solidFill>
                <a:latin typeface="Calibri"/>
                <a:ea typeface="Calibri"/>
                <a:cs typeface="Calibri"/>
                <a:sym typeface="Calibri"/>
              </a:rPr>
              <a:t>(Brief Introduction)</a:t>
            </a:r>
            <a:endParaRPr sz="5000" b="1">
              <a:solidFill>
                <a:srgbClr val="3D85C6"/>
              </a:solidFill>
              <a:latin typeface="Calibri"/>
              <a:ea typeface="Calibri"/>
              <a:cs typeface="Calibri"/>
              <a:sym typeface="Calibri"/>
            </a:endParaRPr>
          </a:p>
        </p:txBody>
      </p:sp>
      <p:sp>
        <p:nvSpPr>
          <p:cNvPr id="55" name="Google Shape;55;p13"/>
          <p:cNvSpPr txBox="1"/>
          <p:nvPr/>
        </p:nvSpPr>
        <p:spPr>
          <a:xfrm>
            <a:off x="6711541" y="4324250"/>
            <a:ext cx="20901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alibri"/>
                <a:ea typeface="Calibri"/>
                <a:cs typeface="Calibri"/>
                <a:sym typeface="Calibri"/>
              </a:rPr>
              <a:t>B</a:t>
            </a:r>
            <a:r>
              <a:rPr lang="en" dirty="0">
                <a:solidFill>
                  <a:srgbClr val="000000"/>
                </a:solidFill>
                <a:latin typeface="Calibri"/>
                <a:ea typeface="Calibri"/>
                <a:cs typeface="Calibri"/>
                <a:sym typeface="Calibri"/>
              </a:rPr>
              <a:t>y Lev Selector</a:t>
            </a:r>
            <a:endParaRPr dirty="0">
              <a:solidFill>
                <a:srgbClr val="000000"/>
              </a:solidFill>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Updated April 2024</a:t>
            </a:r>
            <a:endParaRPr dirty="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p:nvPr/>
        </p:nvSpPr>
        <p:spPr>
          <a:xfrm>
            <a:off x="1275750" y="698525"/>
            <a:ext cx="6485400" cy="104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If you invest $100s of millions into training new large models, most of this money will probably go into paying for infrastructure (NVIDIA GPUs on cloud).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This is risky, because </a:t>
            </a:r>
            <a:r>
              <a:rPr lang="en">
                <a:solidFill>
                  <a:srgbClr val="FF0000"/>
                </a:solidFill>
                <a:latin typeface="Calibri"/>
                <a:ea typeface="Calibri"/>
                <a:cs typeface="Calibri"/>
                <a:sym typeface="Calibri"/>
              </a:rPr>
              <a:t>in 2 years</a:t>
            </a:r>
            <a:r>
              <a:rPr lang="en">
                <a:latin typeface="Calibri"/>
                <a:ea typeface="Calibri"/>
                <a:cs typeface="Calibri"/>
                <a:sym typeface="Calibri"/>
              </a:rPr>
              <a:t> the price of training </a:t>
            </a:r>
            <a:r>
              <a:rPr lang="en">
                <a:solidFill>
                  <a:srgbClr val="FF0000"/>
                </a:solidFill>
                <a:latin typeface="Calibri"/>
                <a:ea typeface="Calibri"/>
                <a:cs typeface="Calibri"/>
                <a:sym typeface="Calibri"/>
              </a:rPr>
              <a:t>will go down from $100M to $5M</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It is safer to invest money into building a road or a building.</a:t>
            </a:r>
            <a:endParaRPr>
              <a:latin typeface="Calibri"/>
              <a:ea typeface="Calibri"/>
              <a:cs typeface="Calibri"/>
              <a:sym typeface="Calibri"/>
            </a:endParaRPr>
          </a:p>
        </p:txBody>
      </p:sp>
      <p:sp>
        <p:nvSpPr>
          <p:cNvPr id="126" name="Google Shape;126;p22"/>
          <p:cNvSpPr txBox="1"/>
          <p:nvPr/>
        </p:nvSpPr>
        <p:spPr>
          <a:xfrm>
            <a:off x="1275750" y="3704400"/>
            <a:ext cx="6485400" cy="126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Fine-tuning existing fondation models is difficult and not very reliable.</a:t>
            </a:r>
            <a:endParaRPr>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A better approach is to use "embeddings" approach and vector databases</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An "embedding" is a way of representing complex data in a lower-dimensional space that is more suitable for processing. Typically as a vector.</a:t>
            </a:r>
            <a:endParaRPr>
              <a:solidFill>
                <a:schemeClr val="dk1"/>
              </a:solidFill>
              <a:latin typeface="Calibri"/>
              <a:ea typeface="Calibri"/>
              <a:cs typeface="Calibri"/>
              <a:sym typeface="Calibri"/>
            </a:endParaRPr>
          </a:p>
        </p:txBody>
      </p:sp>
      <p:sp>
        <p:nvSpPr>
          <p:cNvPr id="127" name="Google Shape;127;p22"/>
          <p:cNvSpPr txBox="1"/>
          <p:nvPr/>
        </p:nvSpPr>
        <p:spPr>
          <a:xfrm>
            <a:off x="0" y="0"/>
            <a:ext cx="8374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Calibri"/>
                <a:ea typeface="Calibri"/>
                <a:cs typeface="Calibri"/>
                <a:sym typeface="Calibri"/>
              </a:rPr>
              <a:t>It is Risky to Invest into Creating a New Foundation Model</a:t>
            </a:r>
            <a:endParaRPr sz="1800" b="1">
              <a:latin typeface="Calibri"/>
              <a:ea typeface="Calibri"/>
              <a:cs typeface="Calibri"/>
              <a:sym typeface="Calibri"/>
            </a:endParaRPr>
          </a:p>
        </p:txBody>
      </p:sp>
      <p:sp>
        <p:nvSpPr>
          <p:cNvPr id="128" name="Google Shape;128;p22"/>
          <p:cNvSpPr txBox="1"/>
          <p:nvPr/>
        </p:nvSpPr>
        <p:spPr>
          <a:xfrm>
            <a:off x="1275750" y="2928850"/>
            <a:ext cx="64854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A less risky approach is to use existing LLMs and other foundation models (via APIs, plugins, etc) to build business applications for clients.</a:t>
            </a:r>
            <a:endParaRPr>
              <a:latin typeface="Calibri"/>
              <a:ea typeface="Calibri"/>
              <a:cs typeface="Calibri"/>
              <a:sym typeface="Calibri"/>
            </a:endParaRPr>
          </a:p>
        </p:txBody>
      </p:sp>
      <p:sp>
        <p:nvSpPr>
          <p:cNvPr id="129" name="Google Shape;129;p22"/>
          <p:cNvSpPr txBox="1"/>
          <p:nvPr/>
        </p:nvSpPr>
        <p:spPr>
          <a:xfrm>
            <a:off x="64050" y="2029988"/>
            <a:ext cx="8374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Calibri"/>
                <a:ea typeface="Calibri"/>
                <a:cs typeface="Calibri"/>
                <a:sym typeface="Calibri"/>
              </a:rPr>
              <a:t>It is Safe to Invest into Building Apps for Clients </a:t>
            </a:r>
            <a:endParaRPr sz="1800" b="1">
              <a:latin typeface="Calibri"/>
              <a:ea typeface="Calibri"/>
              <a:cs typeface="Calibri"/>
              <a:sym typeface="Calibri"/>
            </a:endParaRPr>
          </a:p>
          <a:p>
            <a:pPr marL="0" lvl="0" indent="0" algn="l" rtl="0">
              <a:spcBef>
                <a:spcPts val="0"/>
              </a:spcBef>
              <a:spcAft>
                <a:spcPts val="0"/>
              </a:spcAft>
              <a:buNone/>
            </a:pPr>
            <a:r>
              <a:rPr lang="en" sz="1800" b="1">
                <a:latin typeface="Calibri"/>
                <a:ea typeface="Calibri"/>
                <a:cs typeface="Calibri"/>
                <a:sym typeface="Calibri"/>
              </a:rPr>
              <a:t>Using Existing Foundation Models</a:t>
            </a:r>
            <a:endParaRPr sz="1800" b="1">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p:nvPr/>
        </p:nvSpPr>
        <p:spPr>
          <a:xfrm>
            <a:off x="430397" y="157250"/>
            <a:ext cx="8278200" cy="4317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sz="3800" b="1" dirty="0">
                <a:solidFill>
                  <a:srgbClr val="00B0F0"/>
                </a:solidFill>
                <a:latin typeface="Calibri"/>
                <a:ea typeface="Calibri"/>
                <a:cs typeface="Calibri"/>
                <a:sym typeface="Calibri"/>
              </a:rPr>
              <a:t>Main Three Models' Architectures:</a:t>
            </a:r>
            <a:endParaRPr sz="3800" b="1" dirty="0">
              <a:solidFill>
                <a:srgbClr val="00B0F0"/>
              </a:solidFill>
              <a:latin typeface="Calibri"/>
              <a:ea typeface="Calibri"/>
              <a:cs typeface="Calibri"/>
              <a:sym typeface="Calibri"/>
            </a:endParaRPr>
          </a:p>
          <a:p>
            <a:pPr marL="0" marR="0" lvl="0" indent="0" algn="l" rtl="0">
              <a:lnSpc>
                <a:spcPct val="100000"/>
              </a:lnSpc>
              <a:spcBef>
                <a:spcPts val="0"/>
              </a:spcBef>
              <a:spcAft>
                <a:spcPts val="0"/>
              </a:spcAft>
              <a:buNone/>
            </a:pPr>
            <a:endParaRPr sz="3400" b="1" dirty="0">
              <a:solidFill>
                <a:srgbClr val="00B0F0"/>
              </a:solidFill>
              <a:latin typeface="Calibri"/>
              <a:ea typeface="Calibri"/>
              <a:cs typeface="Calibri"/>
              <a:sym typeface="Calibri"/>
            </a:endParaRPr>
          </a:p>
          <a:p>
            <a:pPr marL="0" marR="0" lvl="0" indent="0" algn="l" rtl="0">
              <a:lnSpc>
                <a:spcPct val="100000"/>
              </a:lnSpc>
              <a:spcBef>
                <a:spcPts val="0"/>
              </a:spcBef>
              <a:spcAft>
                <a:spcPts val="0"/>
              </a:spcAft>
              <a:buNone/>
            </a:pPr>
            <a:endParaRPr sz="3400" b="1" dirty="0">
              <a:solidFill>
                <a:srgbClr val="00B0F0"/>
              </a:solidFill>
              <a:latin typeface="Calibri"/>
              <a:ea typeface="Calibri"/>
              <a:cs typeface="Calibri"/>
              <a:sym typeface="Calibri"/>
            </a:endParaRPr>
          </a:p>
          <a:p>
            <a:pPr marL="774700" marR="0" lvl="0" indent="-393700" algn="l" rtl="0">
              <a:lnSpc>
                <a:spcPct val="100000"/>
              </a:lnSpc>
              <a:spcBef>
                <a:spcPts val="0"/>
              </a:spcBef>
              <a:spcAft>
                <a:spcPts val="0"/>
              </a:spcAft>
              <a:buClr>
                <a:srgbClr val="00B0F0"/>
              </a:buClr>
              <a:buSzPts val="3400"/>
              <a:buFont typeface="Calibri"/>
              <a:buChar char="●"/>
            </a:pPr>
            <a:r>
              <a:rPr lang="en" sz="3400" b="1" dirty="0">
                <a:solidFill>
                  <a:srgbClr val="00B0F0"/>
                </a:solidFill>
                <a:latin typeface="Calibri"/>
                <a:ea typeface="Calibri"/>
                <a:cs typeface="Calibri"/>
                <a:sym typeface="Calibri"/>
              </a:rPr>
              <a:t>Transformer</a:t>
            </a:r>
            <a:endParaRPr sz="3400" b="1" dirty="0">
              <a:solidFill>
                <a:srgbClr val="00B0F0"/>
              </a:solidFill>
              <a:latin typeface="Calibri"/>
              <a:ea typeface="Calibri"/>
              <a:cs typeface="Calibri"/>
              <a:sym typeface="Calibri"/>
            </a:endParaRPr>
          </a:p>
          <a:p>
            <a:pPr marL="774700" marR="0" lvl="0" indent="-177800" algn="l" rtl="0">
              <a:lnSpc>
                <a:spcPct val="100000"/>
              </a:lnSpc>
              <a:spcBef>
                <a:spcPts val="0"/>
              </a:spcBef>
              <a:spcAft>
                <a:spcPts val="0"/>
              </a:spcAft>
              <a:buNone/>
            </a:pPr>
            <a:endParaRPr sz="3400" b="1" dirty="0">
              <a:solidFill>
                <a:srgbClr val="00B0F0"/>
              </a:solidFill>
              <a:latin typeface="Calibri"/>
              <a:ea typeface="Calibri"/>
              <a:cs typeface="Calibri"/>
              <a:sym typeface="Calibri"/>
            </a:endParaRPr>
          </a:p>
          <a:p>
            <a:pPr marL="774700" marR="0" lvl="0" indent="-393700" algn="l" rtl="0">
              <a:lnSpc>
                <a:spcPct val="100000"/>
              </a:lnSpc>
              <a:spcBef>
                <a:spcPts val="0"/>
              </a:spcBef>
              <a:spcAft>
                <a:spcPts val="0"/>
              </a:spcAft>
              <a:buClr>
                <a:srgbClr val="00B0F0"/>
              </a:buClr>
              <a:buSzPts val="3400"/>
              <a:buFont typeface="Calibri"/>
              <a:buChar char="●"/>
            </a:pPr>
            <a:r>
              <a:rPr lang="en" sz="3400" b="1" dirty="0">
                <a:solidFill>
                  <a:srgbClr val="00B0F0"/>
                </a:solidFill>
                <a:latin typeface="Calibri"/>
                <a:ea typeface="Calibri"/>
                <a:cs typeface="Calibri"/>
                <a:sym typeface="Calibri"/>
              </a:rPr>
              <a:t>GAN</a:t>
            </a:r>
            <a:endParaRPr sz="3400" b="1" dirty="0">
              <a:solidFill>
                <a:srgbClr val="00B0F0"/>
              </a:solidFill>
              <a:latin typeface="Calibri"/>
              <a:ea typeface="Calibri"/>
              <a:cs typeface="Calibri"/>
              <a:sym typeface="Calibri"/>
            </a:endParaRPr>
          </a:p>
          <a:p>
            <a:pPr marL="774700" marR="0" lvl="0" indent="-177800" algn="l" rtl="0">
              <a:lnSpc>
                <a:spcPct val="100000"/>
              </a:lnSpc>
              <a:spcBef>
                <a:spcPts val="0"/>
              </a:spcBef>
              <a:spcAft>
                <a:spcPts val="0"/>
              </a:spcAft>
              <a:buNone/>
            </a:pPr>
            <a:endParaRPr sz="3400" b="1" dirty="0">
              <a:solidFill>
                <a:srgbClr val="00B0F0"/>
              </a:solidFill>
              <a:latin typeface="Calibri"/>
              <a:ea typeface="Calibri"/>
              <a:cs typeface="Calibri"/>
              <a:sym typeface="Calibri"/>
            </a:endParaRPr>
          </a:p>
          <a:p>
            <a:pPr marL="774700" marR="0" lvl="0" indent="-393700" algn="l" rtl="0">
              <a:lnSpc>
                <a:spcPct val="100000"/>
              </a:lnSpc>
              <a:spcBef>
                <a:spcPts val="0"/>
              </a:spcBef>
              <a:spcAft>
                <a:spcPts val="0"/>
              </a:spcAft>
              <a:buClr>
                <a:srgbClr val="00B0F0"/>
              </a:buClr>
              <a:buSzPts val="3400"/>
              <a:buFont typeface="Calibri"/>
              <a:buChar char="●"/>
            </a:pPr>
            <a:r>
              <a:rPr lang="en" sz="3400" b="1" i="0" u="none" strike="noStrike" cap="none" dirty="0">
                <a:solidFill>
                  <a:srgbClr val="00B0F0"/>
                </a:solidFill>
                <a:latin typeface="Calibri"/>
                <a:ea typeface="Calibri"/>
                <a:cs typeface="Calibri"/>
                <a:sym typeface="Calibri"/>
              </a:rPr>
              <a:t>Diffusion</a:t>
            </a:r>
            <a:endParaRPr sz="3400" b="1" dirty="0">
              <a:solidFill>
                <a:srgbClr val="00B0F0"/>
              </a:solidFill>
              <a:latin typeface="Calibri"/>
              <a:ea typeface="Calibri"/>
              <a:cs typeface="Calibri"/>
              <a:sym typeface="Calibri"/>
            </a:endParaRPr>
          </a:p>
        </p:txBody>
      </p:sp>
      <p:pic>
        <p:nvPicPr>
          <p:cNvPr id="136" name="Google Shape;136;p2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3681225" y="1356019"/>
            <a:ext cx="983213" cy="1348388"/>
          </a:xfrm>
          <a:prstGeom prst="rect">
            <a:avLst/>
          </a:prstGeom>
          <a:noFill/>
          <a:ln>
            <a:noFill/>
          </a:ln>
        </p:spPr>
      </p:pic>
      <p:pic>
        <p:nvPicPr>
          <p:cNvPr id="137" name="Google Shape;137;p2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551325" y="3867788"/>
            <a:ext cx="3376576" cy="586200"/>
          </a:xfrm>
          <a:prstGeom prst="rect">
            <a:avLst/>
          </a:prstGeom>
          <a:noFill/>
          <a:ln>
            <a:noFill/>
          </a:ln>
        </p:spPr>
      </p:pic>
      <p:pic>
        <p:nvPicPr>
          <p:cNvPr id="138" name="Google Shape;138;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329800" y="2819343"/>
            <a:ext cx="2009635" cy="8764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p:nvPr/>
        </p:nvSpPr>
        <p:spPr>
          <a:xfrm>
            <a:off x="264019" y="927338"/>
            <a:ext cx="5527200" cy="386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68575" rIns="68575" bIns="68575" anchor="t" anchorCtr="0">
            <a:spAutoFit/>
          </a:bodyPr>
          <a:lstStyle/>
          <a:p>
            <a:pPr marL="0" lvl="0" indent="0" algn="l" rtl="0">
              <a:spcBef>
                <a:spcPts val="0"/>
              </a:spcBef>
              <a:spcAft>
                <a:spcPts val="0"/>
              </a:spcAft>
              <a:buNone/>
            </a:pPr>
            <a:r>
              <a:rPr lang="en" sz="1100"/>
              <a:t>Example - </a:t>
            </a:r>
            <a:r>
              <a:rPr lang="en" sz="1100" b="1">
                <a:solidFill>
                  <a:srgbClr val="0000FF"/>
                </a:solidFill>
              </a:rPr>
              <a:t>DALL-E 2</a:t>
            </a:r>
            <a:r>
              <a:rPr lang="en" sz="1100"/>
              <a:t> uses all three types of these model types in one system.</a:t>
            </a:r>
            <a:endParaRPr sz="1100"/>
          </a:p>
          <a:p>
            <a:pPr marL="0" lvl="0" indent="0" algn="l" rtl="0">
              <a:spcBef>
                <a:spcPts val="0"/>
              </a:spcBef>
              <a:spcAft>
                <a:spcPts val="0"/>
              </a:spcAft>
              <a:buNone/>
            </a:pPr>
            <a:r>
              <a:rPr lang="en" sz="1100"/>
              <a:t>.. </a:t>
            </a:r>
            <a:r>
              <a:rPr lang="en" sz="1100" u="sng">
                <a:solidFill>
                  <a:schemeClr val="hlink"/>
                </a:solidFill>
                <a:hlinkClick r:id="rId3"/>
              </a:rPr>
              <a:t>https://openai.com/dall-e-2</a:t>
            </a:r>
            <a:r>
              <a:rPr lang="en" sz="1100"/>
              <a:t> </a:t>
            </a:r>
            <a:endParaRPr sz="1100"/>
          </a:p>
          <a:p>
            <a:pPr marL="0" lvl="0" indent="0" algn="l" rtl="0">
              <a:spcBef>
                <a:spcPts val="0"/>
              </a:spcBef>
              <a:spcAft>
                <a:spcPts val="0"/>
              </a:spcAft>
              <a:buNone/>
            </a:pPr>
            <a:endParaRPr sz="1100"/>
          </a:p>
          <a:p>
            <a:pPr marL="342900" lvl="0" indent="-234950" algn="l" rtl="0">
              <a:spcBef>
                <a:spcPts val="0"/>
              </a:spcBef>
              <a:spcAft>
                <a:spcPts val="0"/>
              </a:spcAft>
              <a:buSzPts val="1100"/>
              <a:buChar char="●"/>
            </a:pPr>
            <a:r>
              <a:rPr lang="en" sz="1100" b="1">
                <a:solidFill>
                  <a:srgbClr val="0000FF"/>
                </a:solidFill>
              </a:rPr>
              <a:t>DALL-E 2</a:t>
            </a:r>
            <a:r>
              <a:rPr lang="en" sz="1100"/>
              <a:t> is a large language model (LLM) developed by OpenAI that can generate realistic </a:t>
            </a:r>
            <a:r>
              <a:rPr lang="en" sz="1100" b="1">
                <a:solidFill>
                  <a:srgbClr val="FF0000"/>
                </a:solidFill>
              </a:rPr>
              <a:t>images from text </a:t>
            </a:r>
            <a:r>
              <a:rPr lang="en" sz="1100"/>
              <a:t>descriptions. </a:t>
            </a:r>
            <a:endParaRPr sz="1100"/>
          </a:p>
          <a:p>
            <a:pPr marL="342900" lvl="0" indent="-234950" algn="l" rtl="0">
              <a:spcBef>
                <a:spcPts val="0"/>
              </a:spcBef>
              <a:spcAft>
                <a:spcPts val="0"/>
              </a:spcAft>
              <a:buSzPts val="1100"/>
              <a:buChar char="●"/>
            </a:pPr>
            <a:r>
              <a:rPr lang="en" sz="1100"/>
              <a:t>It was first announced in April 2022, and is a successor to the original DALL-E model, which was released in January 2021.</a:t>
            </a:r>
            <a:endParaRPr sz="1100"/>
          </a:p>
          <a:p>
            <a:pPr marL="342900" lvl="0" indent="-234950" algn="l" rtl="0">
              <a:spcBef>
                <a:spcPts val="0"/>
              </a:spcBef>
              <a:spcAft>
                <a:spcPts val="0"/>
              </a:spcAft>
              <a:buSzPts val="1100"/>
              <a:buChar char="●"/>
            </a:pPr>
            <a:r>
              <a:rPr lang="en" sz="1100" b="1">
                <a:solidFill>
                  <a:srgbClr val="0000FF"/>
                </a:solidFill>
              </a:rPr>
              <a:t>DALL-E 2</a:t>
            </a:r>
            <a:r>
              <a:rPr lang="en" sz="1100"/>
              <a:t> is trained on a massive dataset of images and text descriptions. This allows it to </a:t>
            </a:r>
            <a:r>
              <a:rPr lang="en" sz="1100" b="1">
                <a:solidFill>
                  <a:srgbClr val="FF0000"/>
                </a:solidFill>
              </a:rPr>
              <a:t>learn the relationship between words and images</a:t>
            </a:r>
            <a:r>
              <a:rPr lang="en" sz="1100"/>
              <a:t>, and to generate images that are both realistic and visually appealing.</a:t>
            </a:r>
            <a:endParaRPr sz="1100"/>
          </a:p>
          <a:p>
            <a:pPr marL="342900" lvl="0" indent="-234950" algn="l" rtl="0">
              <a:spcBef>
                <a:spcPts val="0"/>
              </a:spcBef>
              <a:spcAft>
                <a:spcPts val="0"/>
              </a:spcAft>
              <a:buSzPts val="1100"/>
              <a:buChar char="●"/>
            </a:pPr>
            <a:r>
              <a:rPr lang="en" sz="1100"/>
              <a:t>To use </a:t>
            </a:r>
            <a:r>
              <a:rPr lang="en" sz="1100" b="1">
                <a:solidFill>
                  <a:srgbClr val="0000FF"/>
                </a:solidFill>
              </a:rPr>
              <a:t>DALL-E 2</a:t>
            </a:r>
            <a:r>
              <a:rPr lang="en" sz="1100"/>
              <a:t>, you simply need to provide a text description of the image you want to generate. For example, you could type in "a cat sitting on a couch" or "a painting of a sunset over the ocean." </a:t>
            </a:r>
            <a:r>
              <a:rPr lang="en" sz="1100" b="1">
                <a:solidFill>
                  <a:srgbClr val="0000FF"/>
                </a:solidFill>
              </a:rPr>
              <a:t>DALL-E 2</a:t>
            </a:r>
            <a:r>
              <a:rPr lang="en" sz="1100"/>
              <a:t> will then generate an image that matches your description.</a:t>
            </a:r>
            <a:endParaRPr sz="1100"/>
          </a:p>
          <a:p>
            <a:pPr marL="0" lvl="0" indent="0" algn="l" rtl="0">
              <a:spcBef>
                <a:spcPts val="0"/>
              </a:spcBef>
              <a:spcAft>
                <a:spcPts val="0"/>
              </a:spcAft>
              <a:buNone/>
            </a:pPr>
            <a:endParaRPr sz="1100"/>
          </a:p>
          <a:p>
            <a:pPr marL="0" lvl="0" indent="0" algn="l" rtl="0">
              <a:spcBef>
                <a:spcPts val="0"/>
              </a:spcBef>
              <a:spcAft>
                <a:spcPts val="0"/>
              </a:spcAft>
              <a:buClr>
                <a:schemeClr val="dk1"/>
              </a:buClr>
              <a:buSzPts val="800"/>
              <a:buFont typeface="Arial"/>
              <a:buNone/>
            </a:pPr>
            <a:r>
              <a:rPr lang="en" sz="1100" b="1">
                <a:solidFill>
                  <a:srgbClr val="0000FF"/>
                </a:solidFill>
              </a:rPr>
              <a:t>DALL-E 2</a:t>
            </a:r>
            <a:r>
              <a:rPr lang="en" sz="1100">
                <a:solidFill>
                  <a:schemeClr val="dk1"/>
                </a:solidFill>
              </a:rPr>
              <a:t> </a:t>
            </a:r>
            <a:r>
              <a:rPr lang="en" sz="1100"/>
              <a:t>uses two main models: a text encoder and a diffusion model. </a:t>
            </a:r>
            <a:endParaRPr sz="1100"/>
          </a:p>
          <a:p>
            <a:pPr marL="342900" lvl="0" indent="-234950" algn="l" rtl="0">
              <a:spcBef>
                <a:spcPts val="0"/>
              </a:spcBef>
              <a:spcAft>
                <a:spcPts val="0"/>
              </a:spcAft>
              <a:buSzPts val="1100"/>
              <a:buChar char="●"/>
            </a:pPr>
            <a:r>
              <a:rPr lang="en" sz="1100"/>
              <a:t>Text encoder is a </a:t>
            </a:r>
            <a:r>
              <a:rPr lang="en" sz="1100" b="1">
                <a:solidFill>
                  <a:srgbClr val="FF0000"/>
                </a:solidFill>
              </a:rPr>
              <a:t>transformer</a:t>
            </a:r>
            <a:r>
              <a:rPr lang="en" sz="1100"/>
              <a:t> GPT-3 language model (developed by OpenAI)</a:t>
            </a:r>
            <a:endParaRPr sz="1100"/>
          </a:p>
          <a:p>
            <a:pPr marL="342900" lvl="0" indent="-234950" algn="l" rtl="0">
              <a:spcBef>
                <a:spcPts val="0"/>
              </a:spcBef>
              <a:spcAft>
                <a:spcPts val="0"/>
              </a:spcAft>
              <a:buSzPts val="1100"/>
              <a:buChar char="●"/>
            </a:pPr>
            <a:r>
              <a:rPr lang="en" sz="1100" b="1">
                <a:solidFill>
                  <a:srgbClr val="FF0000"/>
                </a:solidFill>
              </a:rPr>
              <a:t>Diffusion</a:t>
            </a:r>
            <a:r>
              <a:rPr lang="en" sz="1100"/>
              <a:t> model is based on the BigGAN generative model (developed by Google AI)</a:t>
            </a:r>
            <a:endParaRPr sz="1100"/>
          </a:p>
          <a:p>
            <a:pPr marL="342900" lvl="0" indent="-234950" algn="l" rtl="0">
              <a:spcBef>
                <a:spcPts val="0"/>
              </a:spcBef>
              <a:spcAft>
                <a:spcPts val="0"/>
              </a:spcAft>
              <a:buSzPts val="1100"/>
              <a:buChar char="●"/>
            </a:pPr>
            <a:r>
              <a:rPr lang="en" sz="1100"/>
              <a:t>Note: </a:t>
            </a:r>
            <a:r>
              <a:rPr lang="en" sz="1100" b="1">
                <a:solidFill>
                  <a:srgbClr val="FF0000"/>
                </a:solidFill>
              </a:rPr>
              <a:t>BigGAN</a:t>
            </a:r>
            <a:r>
              <a:rPr lang="en" sz="1100"/>
              <a:t> is a deep convolutional generative adversarial network that has been trained on a massive dataset of images. This allows BigGAN to generate images that are both realistic and high-quality</a:t>
            </a:r>
            <a:endParaRPr sz="1100"/>
          </a:p>
        </p:txBody>
      </p:sp>
      <p:sp>
        <p:nvSpPr>
          <p:cNvPr id="145" name="Google Shape;145;p24"/>
          <p:cNvSpPr txBox="1"/>
          <p:nvPr/>
        </p:nvSpPr>
        <p:spPr>
          <a:xfrm>
            <a:off x="-41644" y="-49312"/>
            <a:ext cx="6138600" cy="4311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 sz="1900" b="1">
                <a:latin typeface="Calibri"/>
                <a:ea typeface="Calibri"/>
                <a:cs typeface="Calibri"/>
                <a:sym typeface="Calibri"/>
              </a:rPr>
              <a:t>Transformers, GANs, Diffusion Models are everywhere</a:t>
            </a:r>
            <a:endParaRPr sz="1900" b="1">
              <a:latin typeface="Calibri"/>
              <a:ea typeface="Calibri"/>
              <a:cs typeface="Calibri"/>
              <a:sym typeface="Calibri"/>
            </a:endParaRPr>
          </a:p>
        </p:txBody>
      </p:sp>
      <p:pic>
        <p:nvPicPr>
          <p:cNvPr id="146" name="Google Shape;146;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236569" y="496350"/>
            <a:ext cx="2818592" cy="1717878"/>
          </a:xfrm>
          <a:prstGeom prst="rect">
            <a:avLst/>
          </a:prstGeom>
          <a:noFill/>
          <a:ln>
            <a:noFill/>
          </a:ln>
        </p:spPr>
      </p:pic>
      <p:pic>
        <p:nvPicPr>
          <p:cNvPr id="147" name="Google Shape;147;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236569" y="2880397"/>
            <a:ext cx="2818594" cy="204193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p:nvPr/>
        </p:nvSpPr>
        <p:spPr>
          <a:xfrm>
            <a:off x="68738" y="2025619"/>
            <a:ext cx="706200" cy="106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68575" rIns="68575" bIns="68575" anchor="t" anchorCtr="0">
            <a:spAutoFit/>
          </a:bodyPr>
          <a:lstStyle/>
          <a:p>
            <a:pPr marL="0" lvl="0" indent="0" algn="l" rtl="0">
              <a:spcBef>
                <a:spcPts val="0"/>
              </a:spcBef>
              <a:spcAft>
                <a:spcPts val="0"/>
              </a:spcAft>
              <a:buNone/>
            </a:pPr>
            <a:r>
              <a:rPr lang="en" sz="1000" b="1" dirty="0">
                <a:latin typeface="Calibri"/>
                <a:ea typeface="Calibri"/>
                <a:cs typeface="Calibri"/>
                <a:sym typeface="Calibri"/>
              </a:rPr>
              <a:t>Word </a:t>
            </a:r>
            <a:endParaRPr sz="1000" b="1" dirty="0">
              <a:latin typeface="Calibri"/>
              <a:ea typeface="Calibri"/>
              <a:cs typeface="Calibri"/>
              <a:sym typeface="Calibri"/>
            </a:endParaRPr>
          </a:p>
          <a:p>
            <a:pPr marL="0" lvl="0" indent="0" algn="l" rtl="0">
              <a:spcBef>
                <a:spcPts val="0"/>
              </a:spcBef>
              <a:spcAft>
                <a:spcPts val="0"/>
              </a:spcAft>
              <a:buNone/>
            </a:pPr>
            <a:r>
              <a:rPr lang="en" sz="1000" b="1" dirty="0">
                <a:latin typeface="Calibri"/>
                <a:ea typeface="Calibri"/>
                <a:cs typeface="Calibri"/>
                <a:sym typeface="Calibri"/>
              </a:rPr>
              <a:t>Dictionary</a:t>
            </a:r>
            <a:endParaRPr sz="1000" b="1" dirty="0">
              <a:latin typeface="Calibri"/>
              <a:ea typeface="Calibri"/>
              <a:cs typeface="Calibri"/>
              <a:sym typeface="Calibri"/>
            </a:endParaRPr>
          </a:p>
          <a:p>
            <a:pPr marL="0" lvl="0" indent="0" algn="l" rtl="0">
              <a:spcBef>
                <a:spcPts val="0"/>
              </a:spcBef>
              <a:spcAft>
                <a:spcPts val="0"/>
              </a:spcAft>
              <a:buNone/>
            </a:pPr>
            <a:endParaRPr sz="1000" dirty="0">
              <a:latin typeface="Calibri"/>
              <a:ea typeface="Calibri"/>
              <a:cs typeface="Calibri"/>
              <a:sym typeface="Calibri"/>
            </a:endParaRPr>
          </a:p>
          <a:p>
            <a:pPr marL="0" lvl="0" indent="0" algn="l" rtl="0">
              <a:spcBef>
                <a:spcPts val="0"/>
              </a:spcBef>
              <a:spcAft>
                <a:spcPts val="0"/>
              </a:spcAft>
              <a:buNone/>
            </a:pPr>
            <a:r>
              <a:rPr lang="en" sz="1000" dirty="0">
                <a:latin typeface="Calibri"/>
                <a:ea typeface="Calibri"/>
                <a:cs typeface="Calibri"/>
                <a:sym typeface="Calibri"/>
              </a:rPr>
              <a:t>Naively translating each word</a:t>
            </a:r>
            <a:endParaRPr sz="1000" dirty="0">
              <a:latin typeface="Calibri"/>
              <a:ea typeface="Calibri"/>
              <a:cs typeface="Calibri"/>
              <a:sym typeface="Calibri"/>
            </a:endParaRPr>
          </a:p>
        </p:txBody>
      </p:sp>
      <p:sp>
        <p:nvSpPr>
          <p:cNvPr id="154" name="Google Shape;154;p25"/>
          <p:cNvSpPr txBox="1"/>
          <p:nvPr/>
        </p:nvSpPr>
        <p:spPr>
          <a:xfrm>
            <a:off x="1808925" y="2025619"/>
            <a:ext cx="1545600" cy="275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68575" rIns="68575" bIns="68575" anchor="t" anchorCtr="0">
            <a:spAutoFit/>
          </a:bodyPr>
          <a:lstStyle/>
          <a:p>
            <a:pPr marL="0" lvl="0" indent="0" algn="l" rtl="0">
              <a:spcBef>
                <a:spcPts val="0"/>
              </a:spcBef>
              <a:spcAft>
                <a:spcPts val="0"/>
              </a:spcAft>
              <a:buNone/>
            </a:pPr>
            <a:r>
              <a:rPr lang="en" sz="1000" b="1" dirty="0">
                <a:latin typeface="Calibri"/>
                <a:ea typeface="Calibri"/>
                <a:cs typeface="Calibri"/>
                <a:sym typeface="Calibri"/>
              </a:rPr>
              <a:t>Word2Vec (Google, 2013)</a:t>
            </a:r>
            <a:endParaRPr sz="1000" b="1" dirty="0">
              <a:latin typeface="Calibri"/>
              <a:ea typeface="Calibri"/>
              <a:cs typeface="Calibri"/>
              <a:sym typeface="Calibri"/>
            </a:endParaRPr>
          </a:p>
          <a:p>
            <a:pPr marL="0" lvl="0" indent="0" algn="l" rtl="0">
              <a:spcBef>
                <a:spcPts val="0"/>
              </a:spcBef>
              <a:spcAft>
                <a:spcPts val="0"/>
              </a:spcAft>
              <a:buNone/>
            </a:pPr>
            <a:endParaRPr sz="1000" dirty="0">
              <a:latin typeface="Calibri"/>
              <a:ea typeface="Calibri"/>
              <a:cs typeface="Calibri"/>
              <a:sym typeface="Calibri"/>
            </a:endParaRPr>
          </a:p>
          <a:p>
            <a:pPr marL="0" lvl="0" indent="0" algn="l" rtl="0">
              <a:spcBef>
                <a:spcPts val="0"/>
              </a:spcBef>
              <a:spcAft>
                <a:spcPts val="0"/>
              </a:spcAft>
              <a:buNone/>
            </a:pPr>
            <a:r>
              <a:rPr lang="en" sz="1000" dirty="0">
                <a:latin typeface="Calibri"/>
                <a:ea typeface="Calibri"/>
                <a:cs typeface="Calibri"/>
                <a:sym typeface="Calibri"/>
              </a:rPr>
              <a:t>Words are presented by vectors (embeddings). These vectors are obtained by training the 2-layer network on large number of texts. These vectors capture semantic meaning based on context; words appearing in similar contexts have vectors close to each other in this space. This enables the model to infer word relationships, like "king" is to "queen" as "man" is to "woman". </a:t>
            </a:r>
            <a:endParaRPr sz="1000" b="1" dirty="0">
              <a:latin typeface="Calibri"/>
              <a:ea typeface="Calibri"/>
              <a:cs typeface="Calibri"/>
              <a:sym typeface="Calibri"/>
            </a:endParaRPr>
          </a:p>
        </p:txBody>
      </p:sp>
      <p:sp>
        <p:nvSpPr>
          <p:cNvPr id="155" name="Google Shape;155;p25"/>
          <p:cNvSpPr txBox="1"/>
          <p:nvPr/>
        </p:nvSpPr>
        <p:spPr>
          <a:xfrm>
            <a:off x="3414319" y="2025619"/>
            <a:ext cx="2097000" cy="2909100"/>
          </a:xfrm>
          <a:prstGeom prst="rect">
            <a:avLst/>
          </a:prstGeom>
          <a:solidFill>
            <a:srgbClr val="CFE2F3"/>
          </a:solidFill>
          <a:ln w="9525" cap="flat" cmpd="sng">
            <a:solidFill>
              <a:srgbClr val="FF0000"/>
            </a:solidFill>
            <a:prstDash val="solid"/>
            <a:round/>
            <a:headEnd type="none" w="sm" len="sm"/>
            <a:tailEnd type="none" w="sm" len="sm"/>
          </a:ln>
        </p:spPr>
        <p:txBody>
          <a:bodyPr spcFirstLastPara="1" wrap="square" lIns="68575" tIns="68575" rIns="68575" bIns="68575" anchor="t" anchorCtr="0">
            <a:spAutoFit/>
          </a:bodyPr>
          <a:lstStyle/>
          <a:p>
            <a:pPr marL="0" lvl="0" indent="0" algn="l" rtl="0">
              <a:spcBef>
                <a:spcPts val="0"/>
              </a:spcBef>
              <a:spcAft>
                <a:spcPts val="0"/>
              </a:spcAft>
              <a:buNone/>
            </a:pPr>
            <a:r>
              <a:rPr lang="en" sz="1000" b="1" dirty="0">
                <a:latin typeface="Calibri"/>
                <a:ea typeface="Calibri"/>
                <a:cs typeface="Calibri"/>
                <a:sym typeface="Calibri"/>
              </a:rPr>
              <a:t>Attention (Google, 2016)</a:t>
            </a:r>
            <a:endParaRPr sz="1000" b="1" dirty="0">
              <a:latin typeface="Calibri"/>
              <a:ea typeface="Calibri"/>
              <a:cs typeface="Calibri"/>
              <a:sym typeface="Calibri"/>
            </a:endParaRPr>
          </a:p>
          <a:p>
            <a:pPr marL="0" lvl="0" indent="0" algn="l" rtl="0">
              <a:spcBef>
                <a:spcPts val="0"/>
              </a:spcBef>
              <a:spcAft>
                <a:spcPts val="0"/>
              </a:spcAft>
              <a:buNone/>
            </a:pPr>
            <a:r>
              <a:rPr lang="en" sz="1000" dirty="0">
                <a:solidFill>
                  <a:schemeClr val="dk1"/>
                </a:solidFill>
                <a:latin typeface="Calibri"/>
                <a:ea typeface="Calibri"/>
                <a:cs typeface="Calibri"/>
                <a:sym typeface="Calibri"/>
              </a:rPr>
              <a:t>GNMT = </a:t>
            </a:r>
            <a:r>
              <a:rPr lang="en" sz="1000" dirty="0">
                <a:latin typeface="Calibri"/>
                <a:ea typeface="Calibri"/>
                <a:cs typeface="Calibri"/>
                <a:sym typeface="Calibri"/>
              </a:rPr>
              <a:t>Google Neural Machine Translation</a:t>
            </a:r>
            <a:endParaRPr sz="1000" dirty="0">
              <a:latin typeface="Calibri"/>
              <a:ea typeface="Calibri"/>
              <a:cs typeface="Calibri"/>
              <a:sym typeface="Calibri"/>
            </a:endParaRPr>
          </a:p>
          <a:p>
            <a:pPr marL="0" lvl="0" indent="0" algn="l" rtl="0">
              <a:spcBef>
                <a:spcPts val="0"/>
              </a:spcBef>
              <a:spcAft>
                <a:spcPts val="0"/>
              </a:spcAft>
              <a:buNone/>
            </a:pPr>
            <a:r>
              <a:rPr lang="en" sz="1000" dirty="0">
                <a:latin typeface="Calibri"/>
                <a:ea typeface="Calibri"/>
                <a:cs typeface="Calibri"/>
                <a:sym typeface="Calibri"/>
              </a:rPr>
              <a:t>Attention is a technique that helps the model focus on relevant parts of the input when processing data. </a:t>
            </a:r>
            <a:endParaRPr sz="1000" dirty="0">
              <a:latin typeface="Calibri"/>
              <a:ea typeface="Calibri"/>
              <a:cs typeface="Calibri"/>
              <a:sym typeface="Calibri"/>
            </a:endParaRPr>
          </a:p>
          <a:p>
            <a:pPr marL="0" lvl="0" indent="0" algn="l" rtl="0">
              <a:spcBef>
                <a:spcPts val="0"/>
              </a:spcBef>
              <a:spcAft>
                <a:spcPts val="0"/>
              </a:spcAft>
              <a:buNone/>
            </a:pPr>
            <a:endParaRPr sz="1000" dirty="0">
              <a:latin typeface="Calibri"/>
              <a:ea typeface="Calibri"/>
              <a:cs typeface="Calibri"/>
              <a:sym typeface="Calibri"/>
            </a:endParaRPr>
          </a:p>
          <a:p>
            <a:pPr marL="0" lvl="0" indent="0" algn="l" rtl="0">
              <a:spcBef>
                <a:spcPts val="0"/>
              </a:spcBef>
              <a:spcAft>
                <a:spcPts val="0"/>
              </a:spcAft>
              <a:buNone/>
            </a:pPr>
            <a:r>
              <a:rPr lang="en" sz="1000" dirty="0">
                <a:latin typeface="Calibri"/>
                <a:ea typeface="Calibri"/>
                <a:cs typeface="Calibri"/>
                <a:sym typeface="Calibri"/>
              </a:rPr>
              <a:t>Attention assigns different weights or "</a:t>
            </a:r>
            <a:r>
              <a:rPr lang="en" sz="1000" b="1" dirty="0">
                <a:solidFill>
                  <a:srgbClr val="FF0000"/>
                </a:solidFill>
                <a:latin typeface="Calibri"/>
                <a:ea typeface="Calibri"/>
                <a:cs typeface="Calibri"/>
                <a:sym typeface="Calibri"/>
              </a:rPr>
              <a:t>attention scores"</a:t>
            </a:r>
            <a:r>
              <a:rPr lang="en" sz="1000" dirty="0">
                <a:latin typeface="Calibri"/>
                <a:ea typeface="Calibri"/>
                <a:cs typeface="Calibri"/>
                <a:sym typeface="Calibri"/>
              </a:rPr>
              <a:t> to different parts of the input, highlighting what is important for the task at hand.</a:t>
            </a:r>
            <a:endParaRPr sz="1000" dirty="0">
              <a:latin typeface="Calibri"/>
              <a:ea typeface="Calibri"/>
              <a:cs typeface="Calibri"/>
              <a:sym typeface="Calibri"/>
            </a:endParaRPr>
          </a:p>
          <a:p>
            <a:pPr marL="0" lvl="0" indent="0" algn="l" rtl="0">
              <a:spcBef>
                <a:spcPts val="0"/>
              </a:spcBef>
              <a:spcAft>
                <a:spcPts val="0"/>
              </a:spcAft>
              <a:buNone/>
            </a:pPr>
            <a:endParaRPr sz="1000" dirty="0">
              <a:latin typeface="Calibri"/>
              <a:ea typeface="Calibri"/>
              <a:cs typeface="Calibri"/>
              <a:sym typeface="Calibri"/>
            </a:endParaRPr>
          </a:p>
          <a:p>
            <a:pPr marL="0" lvl="0" indent="0" algn="l" rtl="0">
              <a:spcBef>
                <a:spcPts val="0"/>
              </a:spcBef>
              <a:spcAft>
                <a:spcPts val="0"/>
              </a:spcAft>
              <a:buNone/>
            </a:pPr>
            <a:r>
              <a:rPr lang="en" sz="1000" dirty="0">
                <a:latin typeface="Calibri"/>
                <a:ea typeface="Calibri"/>
                <a:cs typeface="Calibri"/>
                <a:sym typeface="Calibri"/>
              </a:rPr>
              <a:t>This is especially useful in tasks involving sequential data like text or time series, where certain elements in the sequence may be more relevant than others depending on the context.</a:t>
            </a:r>
            <a:endParaRPr sz="1000" dirty="0">
              <a:latin typeface="Calibri"/>
              <a:ea typeface="Calibri"/>
              <a:cs typeface="Calibri"/>
              <a:sym typeface="Calibri"/>
            </a:endParaRPr>
          </a:p>
        </p:txBody>
      </p:sp>
      <p:sp>
        <p:nvSpPr>
          <p:cNvPr id="156" name="Google Shape;156;p25"/>
          <p:cNvSpPr txBox="1"/>
          <p:nvPr/>
        </p:nvSpPr>
        <p:spPr>
          <a:xfrm>
            <a:off x="834656" y="2025619"/>
            <a:ext cx="914400" cy="1062000"/>
          </a:xfrm>
          <a:prstGeom prst="rect">
            <a:avLst/>
          </a:prstGeom>
          <a:solidFill>
            <a:srgbClr val="CFE2F3"/>
          </a:solidFill>
          <a:ln w="9525" cap="flat" cmpd="sng">
            <a:solidFill>
              <a:srgbClr val="FF0000"/>
            </a:solidFill>
            <a:prstDash val="solid"/>
            <a:round/>
            <a:headEnd type="none" w="sm" len="sm"/>
            <a:tailEnd type="none" w="sm" len="sm"/>
          </a:ln>
        </p:spPr>
        <p:txBody>
          <a:bodyPr spcFirstLastPara="1" wrap="square" lIns="68575" tIns="68575" rIns="68575" bIns="68575" anchor="t" anchorCtr="0">
            <a:spAutoFit/>
          </a:bodyPr>
          <a:lstStyle/>
          <a:p>
            <a:pPr marL="0" lvl="0" indent="0" algn="l" rtl="0">
              <a:spcBef>
                <a:spcPts val="0"/>
              </a:spcBef>
              <a:spcAft>
                <a:spcPts val="0"/>
              </a:spcAft>
              <a:buNone/>
            </a:pPr>
            <a:r>
              <a:rPr lang="en" sz="1000" b="1" dirty="0">
                <a:latin typeface="Calibri"/>
                <a:ea typeface="Calibri"/>
                <a:cs typeface="Calibri"/>
                <a:sym typeface="Calibri"/>
              </a:rPr>
              <a:t>if-else models</a:t>
            </a:r>
            <a:endParaRPr sz="1000" dirty="0">
              <a:latin typeface="Calibri"/>
              <a:ea typeface="Calibri"/>
              <a:cs typeface="Calibri"/>
              <a:sym typeface="Calibri"/>
            </a:endParaRPr>
          </a:p>
          <a:p>
            <a:pPr marL="0" lvl="0" indent="0" algn="l" rtl="0">
              <a:spcBef>
                <a:spcPts val="0"/>
              </a:spcBef>
              <a:spcAft>
                <a:spcPts val="0"/>
              </a:spcAft>
              <a:buNone/>
            </a:pPr>
            <a:endParaRPr sz="1000" dirty="0">
              <a:latin typeface="Calibri"/>
              <a:ea typeface="Calibri"/>
              <a:cs typeface="Calibri"/>
              <a:sym typeface="Calibri"/>
            </a:endParaRPr>
          </a:p>
          <a:p>
            <a:pPr marL="0" lvl="0" indent="0" algn="l" rtl="0">
              <a:spcBef>
                <a:spcPts val="0"/>
              </a:spcBef>
              <a:spcAft>
                <a:spcPts val="0"/>
              </a:spcAft>
              <a:buNone/>
            </a:pPr>
            <a:r>
              <a:rPr lang="en" sz="1000" dirty="0">
                <a:latin typeface="Calibri"/>
                <a:ea typeface="Calibri"/>
                <a:cs typeface="Calibri"/>
                <a:sym typeface="Calibri"/>
              </a:rPr>
              <a:t>Large programs written by linguists</a:t>
            </a:r>
            <a:endParaRPr sz="1000" dirty="0">
              <a:latin typeface="Calibri"/>
              <a:ea typeface="Calibri"/>
              <a:cs typeface="Calibri"/>
              <a:sym typeface="Calibri"/>
            </a:endParaRPr>
          </a:p>
        </p:txBody>
      </p:sp>
      <p:sp>
        <p:nvSpPr>
          <p:cNvPr id="157" name="Google Shape;157;p25"/>
          <p:cNvSpPr txBox="1"/>
          <p:nvPr/>
        </p:nvSpPr>
        <p:spPr>
          <a:xfrm>
            <a:off x="5571188" y="2025619"/>
            <a:ext cx="3342300" cy="275459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68575" rIns="68575" bIns="68575" anchor="t" anchorCtr="0">
            <a:spAutoFit/>
          </a:bodyPr>
          <a:lstStyle/>
          <a:p>
            <a:pPr marL="0" lvl="0" indent="0" algn="l" rtl="0">
              <a:spcBef>
                <a:spcPts val="0"/>
              </a:spcBef>
              <a:spcAft>
                <a:spcPts val="0"/>
              </a:spcAft>
              <a:buNone/>
            </a:pPr>
            <a:r>
              <a:rPr lang="en" sz="1000" b="1" dirty="0">
                <a:latin typeface="Calibri"/>
                <a:ea typeface="Calibri"/>
                <a:cs typeface="Calibri"/>
                <a:sym typeface="Calibri"/>
              </a:rPr>
              <a:t>Transformer (Google, 2017) </a:t>
            </a:r>
            <a:endParaRPr sz="1000" b="1" dirty="0">
              <a:latin typeface="Calibri"/>
              <a:ea typeface="Calibri"/>
              <a:cs typeface="Calibri"/>
              <a:sym typeface="Calibri"/>
            </a:endParaRPr>
          </a:p>
          <a:p>
            <a:pPr marL="0" lvl="0" indent="0" algn="l" rtl="0">
              <a:spcBef>
                <a:spcPts val="0"/>
              </a:spcBef>
              <a:spcAft>
                <a:spcPts val="0"/>
              </a:spcAft>
              <a:buNone/>
            </a:pPr>
            <a:endParaRPr sz="1000" dirty="0">
              <a:latin typeface="Calibri"/>
              <a:ea typeface="Calibri"/>
              <a:cs typeface="Calibri"/>
              <a:sym typeface="Calibri"/>
            </a:endParaRPr>
          </a:p>
          <a:p>
            <a:pPr lvl="0"/>
            <a:r>
              <a:rPr lang="en" sz="1000" dirty="0">
                <a:latin typeface="Calibri"/>
                <a:ea typeface="Calibri"/>
                <a:cs typeface="Calibri"/>
                <a:sym typeface="Calibri"/>
              </a:rPr>
              <a:t>Transformer is a type of model architecture introduced in a paper called "Attention is All You Need" by Vaswani et al.,. It's a model that </a:t>
            </a:r>
            <a:r>
              <a:rPr lang="en" sz="1000" dirty="0">
                <a:solidFill>
                  <a:srgbClr val="FF0000"/>
                </a:solidFill>
                <a:latin typeface="Calibri"/>
                <a:ea typeface="Calibri"/>
                <a:cs typeface="Calibri"/>
                <a:sym typeface="Calibri"/>
              </a:rPr>
              <a:t>uses attention mechanisms </a:t>
            </a:r>
            <a:r>
              <a:rPr lang="en" sz="1000" dirty="0">
                <a:latin typeface="Calibri"/>
                <a:ea typeface="Calibri"/>
                <a:cs typeface="Calibri"/>
                <a:sym typeface="Calibri"/>
              </a:rPr>
              <a:t>2017</a:t>
            </a:r>
            <a:r>
              <a:rPr lang="en" sz="1000" dirty="0">
                <a:solidFill>
                  <a:srgbClr val="FF0000"/>
                </a:solidFill>
                <a:latin typeface="Calibri"/>
                <a:ea typeface="Calibri"/>
                <a:cs typeface="Calibri"/>
                <a:sym typeface="Calibri"/>
              </a:rPr>
              <a:t>exclusively</a:t>
            </a:r>
            <a:r>
              <a:rPr lang="en" sz="1000" dirty="0">
                <a:latin typeface="Calibri"/>
                <a:ea typeface="Calibri"/>
                <a:cs typeface="Calibri"/>
                <a:sym typeface="Calibri"/>
              </a:rPr>
              <a:t>, </a:t>
            </a:r>
            <a:r>
              <a:rPr lang="en" sz="1000" dirty="0">
                <a:solidFill>
                  <a:srgbClr val="3C78D8"/>
                </a:solidFill>
                <a:latin typeface="Calibri"/>
                <a:ea typeface="Calibri"/>
                <a:cs typeface="Calibri"/>
                <a:sym typeface="Calibri"/>
              </a:rPr>
              <a:t>doing away with the need for recurrence or convolutions entirely, as seen in previous models like RNNs and CNNs.</a:t>
            </a:r>
            <a:r>
              <a:rPr lang="en" sz="1000" dirty="0">
                <a:latin typeface="Calibri"/>
                <a:ea typeface="Calibri"/>
                <a:cs typeface="Calibri"/>
                <a:sym typeface="Calibri"/>
              </a:rPr>
              <a:t> </a:t>
            </a:r>
            <a:endParaRPr sz="1000" dirty="0">
              <a:latin typeface="Calibri"/>
              <a:ea typeface="Calibri"/>
              <a:cs typeface="Calibri"/>
              <a:sym typeface="Calibri"/>
            </a:endParaRPr>
          </a:p>
          <a:p>
            <a:pPr marL="0" lvl="0" indent="0" algn="l" rtl="0">
              <a:spcBef>
                <a:spcPts val="0"/>
              </a:spcBef>
              <a:spcAft>
                <a:spcPts val="0"/>
              </a:spcAft>
              <a:buNone/>
            </a:pPr>
            <a:endParaRPr sz="1000" dirty="0">
              <a:latin typeface="Calibri"/>
              <a:ea typeface="Calibri"/>
              <a:cs typeface="Calibri"/>
              <a:sym typeface="Calibri"/>
            </a:endParaRPr>
          </a:p>
          <a:p>
            <a:pPr marL="0" lvl="0" indent="0" algn="l" rtl="0">
              <a:spcBef>
                <a:spcPts val="0"/>
              </a:spcBef>
              <a:spcAft>
                <a:spcPts val="0"/>
              </a:spcAft>
              <a:buNone/>
            </a:pPr>
            <a:r>
              <a:rPr lang="en" sz="1000" dirty="0">
                <a:latin typeface="Calibri"/>
                <a:ea typeface="Calibri"/>
                <a:cs typeface="Calibri"/>
                <a:sym typeface="Calibri"/>
              </a:rPr>
              <a:t>The Transformer model employs a special kind of attention mechanism called </a:t>
            </a:r>
            <a:r>
              <a:rPr lang="en" sz="1000" b="1" dirty="0">
                <a:solidFill>
                  <a:srgbClr val="FF0000"/>
                </a:solidFill>
                <a:latin typeface="Calibri"/>
                <a:ea typeface="Calibri"/>
                <a:cs typeface="Calibri"/>
                <a:sym typeface="Calibri"/>
              </a:rPr>
              <a:t>self-attention (or scaled dot-product attention)</a:t>
            </a:r>
            <a:r>
              <a:rPr lang="en" sz="1000" dirty="0">
                <a:latin typeface="Calibri"/>
                <a:ea typeface="Calibri"/>
                <a:cs typeface="Calibri"/>
                <a:sym typeface="Calibri"/>
              </a:rPr>
              <a:t> to weigh the importance of different elements in the input data. </a:t>
            </a:r>
            <a:endParaRPr sz="1000" dirty="0">
              <a:latin typeface="Calibri"/>
              <a:ea typeface="Calibri"/>
              <a:cs typeface="Calibri"/>
              <a:sym typeface="Calibri"/>
            </a:endParaRPr>
          </a:p>
          <a:p>
            <a:pPr marL="0" lvl="0" indent="0" algn="l" rtl="0">
              <a:spcBef>
                <a:spcPts val="0"/>
              </a:spcBef>
              <a:spcAft>
                <a:spcPts val="0"/>
              </a:spcAft>
              <a:buNone/>
            </a:pPr>
            <a:endParaRPr sz="1000" dirty="0">
              <a:latin typeface="Calibri"/>
              <a:ea typeface="Calibri"/>
              <a:cs typeface="Calibri"/>
              <a:sym typeface="Calibri"/>
            </a:endParaRPr>
          </a:p>
          <a:p>
            <a:pPr marL="0" lvl="0" indent="0" algn="l" rtl="0">
              <a:spcBef>
                <a:spcPts val="0"/>
              </a:spcBef>
              <a:spcAft>
                <a:spcPts val="0"/>
              </a:spcAft>
              <a:buNone/>
            </a:pPr>
            <a:r>
              <a:rPr lang="en" sz="1000" dirty="0">
                <a:latin typeface="Calibri"/>
                <a:ea typeface="Calibri"/>
                <a:cs typeface="Calibri"/>
                <a:sym typeface="Calibri"/>
              </a:rPr>
              <a:t>This enables the model to </a:t>
            </a:r>
            <a:r>
              <a:rPr lang="en" sz="1000" b="1" dirty="0">
                <a:solidFill>
                  <a:srgbClr val="6AA84F"/>
                </a:solidFill>
                <a:latin typeface="Calibri"/>
                <a:ea typeface="Calibri"/>
                <a:cs typeface="Calibri"/>
                <a:sym typeface="Calibri"/>
              </a:rPr>
              <a:t>consider the full context of a sequence in parallel</a:t>
            </a:r>
            <a:r>
              <a:rPr lang="en" sz="1000" dirty="0">
                <a:latin typeface="Calibri"/>
                <a:ea typeface="Calibri"/>
                <a:cs typeface="Calibri"/>
                <a:sym typeface="Calibri"/>
              </a:rPr>
              <a:t>, making it very effective for many tasks involving sequential data, such as language translation, text generation, and more.</a:t>
            </a:r>
            <a:endParaRPr sz="1000" dirty="0">
              <a:latin typeface="Calibri"/>
              <a:ea typeface="Calibri"/>
              <a:cs typeface="Calibri"/>
              <a:sym typeface="Calibri"/>
            </a:endParaRPr>
          </a:p>
        </p:txBody>
      </p:sp>
      <p:sp>
        <p:nvSpPr>
          <p:cNvPr id="158" name="Google Shape;158;p25"/>
          <p:cNvSpPr/>
          <p:nvPr/>
        </p:nvSpPr>
        <p:spPr>
          <a:xfrm>
            <a:off x="561169" y="1202044"/>
            <a:ext cx="7140300" cy="543300"/>
          </a:xfrm>
          <a:prstGeom prst="rightArrow">
            <a:avLst>
              <a:gd name="adj1" fmla="val 50000"/>
              <a:gd name="adj2"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sz="1100">
              <a:solidFill>
                <a:srgbClr val="00FF00"/>
              </a:solidFill>
            </a:endParaRPr>
          </a:p>
        </p:txBody>
      </p:sp>
      <p:sp>
        <p:nvSpPr>
          <p:cNvPr id="159" name="Google Shape;159;p25"/>
          <p:cNvSpPr txBox="1"/>
          <p:nvPr/>
        </p:nvSpPr>
        <p:spPr>
          <a:xfrm>
            <a:off x="0" y="0"/>
            <a:ext cx="2352600" cy="4311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 sz="1900" b="1">
                <a:latin typeface="Calibri"/>
                <a:ea typeface="Calibri"/>
                <a:cs typeface="Calibri"/>
                <a:sym typeface="Calibri"/>
              </a:rPr>
              <a:t>Path to Transformers</a:t>
            </a:r>
            <a:endParaRPr sz="1900" b="1">
              <a:latin typeface="Calibri"/>
              <a:ea typeface="Calibri"/>
              <a:cs typeface="Calibri"/>
              <a:sym typeface="Calibri"/>
            </a:endParaRPr>
          </a:p>
        </p:txBody>
      </p:sp>
      <p:sp>
        <p:nvSpPr>
          <p:cNvPr id="160" name="Google Shape;160;p25"/>
          <p:cNvSpPr txBox="1"/>
          <p:nvPr/>
        </p:nvSpPr>
        <p:spPr>
          <a:xfrm>
            <a:off x="1503581" y="601744"/>
            <a:ext cx="3803700" cy="6003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 sz="1500">
                <a:solidFill>
                  <a:schemeClr val="dk1"/>
                </a:solidFill>
                <a:latin typeface="Calibri"/>
                <a:ea typeface="Calibri"/>
                <a:cs typeface="Calibri"/>
                <a:sym typeface="Calibri"/>
              </a:rPr>
              <a:t>Transforming sequences (text or code).</a:t>
            </a:r>
            <a:endParaRPr sz="1500">
              <a:solidFill>
                <a:schemeClr val="dk1"/>
              </a:solidFill>
              <a:latin typeface="Calibri"/>
              <a:ea typeface="Calibri"/>
              <a:cs typeface="Calibri"/>
              <a:sym typeface="Calibri"/>
            </a:endParaRPr>
          </a:p>
          <a:p>
            <a:pPr marL="0" lvl="0" indent="0" algn="l" rtl="0">
              <a:spcBef>
                <a:spcPts val="0"/>
              </a:spcBef>
              <a:spcAft>
                <a:spcPts val="0"/>
              </a:spcAft>
              <a:buNone/>
            </a:pPr>
            <a:r>
              <a:rPr lang="en" sz="1500">
                <a:solidFill>
                  <a:schemeClr val="dk1"/>
                </a:solidFill>
                <a:latin typeface="Calibri"/>
                <a:ea typeface="Calibri"/>
                <a:cs typeface="Calibri"/>
                <a:sym typeface="Calibri"/>
              </a:rPr>
              <a:t>Translation is a famous example.</a:t>
            </a:r>
            <a:endParaRPr sz="15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p:nvPr/>
        </p:nvSpPr>
        <p:spPr>
          <a:xfrm>
            <a:off x="0" y="0"/>
            <a:ext cx="3504300" cy="3924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sz="2100" b="1" i="0" u="none" strike="noStrike" cap="none">
                <a:solidFill>
                  <a:schemeClr val="dk1"/>
                </a:solidFill>
                <a:latin typeface="Calibri"/>
                <a:ea typeface="Calibri"/>
                <a:cs typeface="Calibri"/>
                <a:sym typeface="Calibri"/>
              </a:rPr>
              <a:t>From Word2Vec to Attention</a:t>
            </a:r>
            <a:endParaRPr sz="1100"/>
          </a:p>
        </p:txBody>
      </p:sp>
      <p:sp>
        <p:nvSpPr>
          <p:cNvPr id="167" name="Google Shape;167;p26"/>
          <p:cNvSpPr txBox="1"/>
          <p:nvPr/>
        </p:nvSpPr>
        <p:spPr>
          <a:xfrm>
            <a:off x="3619625" y="431900"/>
            <a:ext cx="5453700" cy="265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sz="1400" b="1" i="0" u="none" strike="noStrike" cap="none">
                <a:solidFill>
                  <a:srgbClr val="FF0000"/>
                </a:solidFill>
                <a:latin typeface="Calibri"/>
                <a:ea typeface="Calibri"/>
                <a:cs typeface="Calibri"/>
                <a:sym typeface="Calibri"/>
              </a:rPr>
              <a:t>Attention Mechanism (2016-2017)</a:t>
            </a:r>
            <a:endParaRPr sz="1100"/>
          </a:p>
          <a:p>
            <a:pPr marL="457200" marR="0" lvl="0" indent="-298450" algn="l" rtl="0">
              <a:lnSpc>
                <a:spcPct val="100000"/>
              </a:lnSpc>
              <a:spcBef>
                <a:spcPts val="0"/>
              </a:spcBef>
              <a:spcAft>
                <a:spcPts val="0"/>
              </a:spcAft>
              <a:buClr>
                <a:srgbClr val="000000"/>
              </a:buClr>
              <a:buSzPts val="1100"/>
              <a:buFont typeface="Calibri"/>
              <a:buChar char="●"/>
            </a:pPr>
            <a:r>
              <a:rPr lang="en" sz="1100" b="0" i="0" u="none" strike="noStrike" cap="none">
                <a:solidFill>
                  <a:srgbClr val="000000"/>
                </a:solidFill>
                <a:latin typeface="Calibri"/>
                <a:ea typeface="Calibri"/>
                <a:cs typeface="Calibri"/>
                <a:sym typeface="Calibri"/>
              </a:rPr>
              <a:t>Words are represented by vectors based not only on the word, but also on its position and neighbours in specific phrase/text.</a:t>
            </a:r>
            <a:endParaRPr sz="1100"/>
          </a:p>
          <a:p>
            <a:pPr marL="457200" marR="0" lvl="0" indent="-298450" algn="l" rtl="0">
              <a:lnSpc>
                <a:spcPct val="100000"/>
              </a:lnSpc>
              <a:spcBef>
                <a:spcPts val="0"/>
              </a:spcBef>
              <a:spcAft>
                <a:spcPts val="0"/>
              </a:spcAft>
              <a:buClr>
                <a:srgbClr val="000000"/>
              </a:buClr>
              <a:buSzPts val="1100"/>
              <a:buFont typeface="Calibri"/>
              <a:buChar char="●"/>
            </a:pPr>
            <a:r>
              <a:rPr lang="en" sz="1100" b="0" i="0" u="none" strike="noStrike" cap="none">
                <a:solidFill>
                  <a:srgbClr val="000000"/>
                </a:solidFill>
                <a:latin typeface="Calibri"/>
                <a:ea typeface="Calibri"/>
                <a:cs typeface="Calibri"/>
                <a:sym typeface="Calibri"/>
              </a:rPr>
              <a:t>Not just nearest neighbours – but from the whole text!</a:t>
            </a:r>
            <a:endParaRPr sz="1100"/>
          </a:p>
          <a:p>
            <a:pPr marL="457200" marR="0" lvl="0" indent="-298450" algn="l" rtl="0">
              <a:lnSpc>
                <a:spcPct val="100000"/>
              </a:lnSpc>
              <a:spcBef>
                <a:spcPts val="0"/>
              </a:spcBef>
              <a:spcAft>
                <a:spcPts val="0"/>
              </a:spcAft>
              <a:buClr>
                <a:srgbClr val="000000"/>
              </a:buClr>
              <a:buSzPts val="1100"/>
              <a:buFont typeface="Calibri"/>
              <a:buChar char="●"/>
            </a:pPr>
            <a:r>
              <a:rPr lang="en" sz="1100" b="0" i="0" u="none" strike="noStrike" cap="none">
                <a:solidFill>
                  <a:srgbClr val="000000"/>
                </a:solidFill>
                <a:latin typeface="Calibri"/>
                <a:ea typeface="Calibri"/>
                <a:cs typeface="Calibri"/>
                <a:sym typeface="Calibri"/>
              </a:rPr>
              <a:t>Positionall encoding is done using sin()/cos() functions.</a:t>
            </a:r>
            <a:endParaRPr sz="1100"/>
          </a:p>
          <a:p>
            <a:pPr marL="0" marR="0" lvl="0" indent="0" algn="l" rtl="0">
              <a:lnSpc>
                <a:spcPct val="100000"/>
              </a:lnSpc>
              <a:spcBef>
                <a:spcPts val="0"/>
              </a:spcBef>
              <a:spcAft>
                <a:spcPts val="0"/>
              </a:spcAft>
              <a:buNone/>
            </a:pPr>
            <a:r>
              <a:rPr lang="en" sz="1100" b="0" i="0" u="none" strike="noStrike" cap="none">
                <a:solidFill>
                  <a:srgbClr val="000000"/>
                </a:solidFill>
                <a:latin typeface="Calibri"/>
                <a:ea typeface="Calibri"/>
                <a:cs typeface="Calibri"/>
                <a:sym typeface="Calibri"/>
              </a:rPr>
              <a:t>We encode words into a list of those vector representations.</a:t>
            </a:r>
            <a:endParaRPr sz="1100"/>
          </a:p>
          <a:p>
            <a:pPr marL="0" marR="0" lvl="0" indent="0" algn="l" rtl="0">
              <a:lnSpc>
                <a:spcPct val="100000"/>
              </a:lnSpc>
              <a:spcBef>
                <a:spcPts val="0"/>
              </a:spcBef>
              <a:spcAft>
                <a:spcPts val="0"/>
              </a:spcAft>
              <a:buNone/>
            </a:pPr>
            <a:r>
              <a:rPr lang="en" sz="1100" b="0" i="0" u="none" strike="noStrike" cap="none">
                <a:solidFill>
                  <a:schemeClr val="dk1"/>
                </a:solidFill>
                <a:latin typeface="Calibri"/>
                <a:ea typeface="Calibri"/>
                <a:cs typeface="Calibri"/>
                <a:sym typeface="Calibri"/>
              </a:rPr>
              <a:t>Then we process this memory of vectors while putting attention on </a:t>
            </a:r>
            <a:endParaRPr sz="1100"/>
          </a:p>
          <a:p>
            <a:pPr marL="0" marR="0" lvl="0" indent="0" algn="l" rtl="0">
              <a:lnSpc>
                <a:spcPct val="100000"/>
              </a:lnSpc>
              <a:spcBef>
                <a:spcPts val="0"/>
              </a:spcBef>
              <a:spcAft>
                <a:spcPts val="0"/>
              </a:spcAft>
              <a:buNone/>
            </a:pPr>
            <a:r>
              <a:rPr lang="en" sz="1100" b="0" i="0" u="none" strike="noStrike" cap="none">
                <a:solidFill>
                  <a:schemeClr val="dk1"/>
                </a:solidFill>
                <a:latin typeface="Calibri"/>
                <a:ea typeface="Calibri"/>
                <a:cs typeface="Calibri"/>
                <a:sym typeface="Calibri"/>
              </a:rPr>
              <a:t>the content of one or few memory element(s),</a:t>
            </a:r>
            <a:endParaRPr sz="1100"/>
          </a:p>
          <a:p>
            <a:pPr marL="0" marR="0" lvl="0" indent="0" algn="l" rtl="0">
              <a:lnSpc>
                <a:spcPct val="100000"/>
              </a:lnSpc>
              <a:spcBef>
                <a:spcPts val="0"/>
              </a:spcBef>
              <a:spcAft>
                <a:spcPts val="0"/>
              </a:spcAft>
              <a:buNone/>
            </a:pPr>
            <a:r>
              <a:rPr lang="en" sz="1100" b="0" i="0" u="none" strike="noStrike" cap="none">
                <a:solidFill>
                  <a:schemeClr val="dk1"/>
                </a:solidFill>
                <a:latin typeface="Calibri"/>
                <a:ea typeface="Calibri"/>
                <a:cs typeface="Calibri"/>
                <a:sym typeface="Calibri"/>
              </a:rPr>
              <a:t>and finaly decode to generate the translated sentence.</a:t>
            </a:r>
            <a:endParaRPr sz="1100"/>
          </a:p>
          <a:p>
            <a:pPr marL="0" marR="0" lvl="0" indent="0" algn="l" rtl="0">
              <a:lnSpc>
                <a:spcPct val="100000"/>
              </a:lnSpc>
              <a:spcBef>
                <a:spcPts val="0"/>
              </a:spcBef>
              <a:spcAft>
                <a:spcPts val="0"/>
              </a:spcAft>
              <a:buNone/>
            </a:pPr>
            <a:endParaRPr sz="11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a:t>
            </a:r>
            <a:r>
              <a:rPr lang="en" sz="1100" b="1" i="0" u="none" strike="noStrike" cap="none">
                <a:solidFill>
                  <a:srgbClr val="FF0000"/>
                </a:solidFill>
              </a:rPr>
              <a:t>Attention Is All You Need</a:t>
            </a:r>
            <a:r>
              <a:rPr lang="en" sz="1100" b="0" i="0" u="none" strike="noStrike" cap="none">
                <a:solidFill>
                  <a:schemeClr val="dk1"/>
                </a:solidFill>
                <a:latin typeface="Arial"/>
                <a:ea typeface="Arial"/>
                <a:cs typeface="Arial"/>
                <a:sym typeface="Arial"/>
              </a:rPr>
              <a:t>" (2017) – Google, eight authors</a:t>
            </a:r>
            <a:endParaRPr sz="1100"/>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 </a:t>
            </a:r>
            <a:r>
              <a:rPr lang="en" sz="1100" b="0" i="0" u="sng" strike="noStrike" cap="none">
                <a:solidFill>
                  <a:schemeClr val="hlink"/>
                </a:solidFill>
                <a:latin typeface="Arial"/>
                <a:ea typeface="Arial"/>
                <a:cs typeface="Arial"/>
                <a:sym typeface="Arial"/>
                <a:hlinkClick r:id="rId3"/>
              </a:rPr>
              <a:t>https://arxiv.org/pdf/1706.03762.pdf</a:t>
            </a:r>
            <a:r>
              <a:rPr lang="en" sz="1100"/>
              <a:t> </a:t>
            </a:r>
            <a:endParaRPr sz="1100"/>
          </a:p>
          <a:p>
            <a:pPr marL="0" marR="0" lvl="0" indent="0" algn="l" rtl="0">
              <a:lnSpc>
                <a:spcPct val="100000"/>
              </a:lnSpc>
              <a:spcBef>
                <a:spcPts val="0"/>
              </a:spcBef>
              <a:spcAft>
                <a:spcPts val="0"/>
              </a:spcAft>
              <a:buClr>
                <a:srgbClr val="000000"/>
              </a:buClr>
              <a:buSzPts val="1100"/>
              <a:buFont typeface="Arial"/>
              <a:buNone/>
            </a:pPr>
            <a:r>
              <a:rPr lang="en" sz="1100"/>
              <a:t>.. </a:t>
            </a:r>
            <a:r>
              <a:rPr lang="en" sz="1100" u="sng">
                <a:solidFill>
                  <a:schemeClr val="hlink"/>
                </a:solidFill>
                <a:hlinkClick r:id="rId4"/>
              </a:rPr>
              <a:t>https://medium.com/data-science-in-your-pocket/attention-is-all-you-need-understanding-with-example-c8d074c37767</a:t>
            </a:r>
            <a:r>
              <a:rPr lang="en" sz="1100"/>
              <a:t> </a:t>
            </a:r>
            <a:endParaRPr sz="1100" b="0" i="0" u="sng" strike="noStrike" cap="none">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endParaRPr>
          </a:p>
        </p:txBody>
      </p:sp>
      <p:sp>
        <p:nvSpPr>
          <p:cNvPr id="168" name="Google Shape;168;p26"/>
          <p:cNvSpPr txBox="1"/>
          <p:nvPr/>
        </p:nvSpPr>
        <p:spPr>
          <a:xfrm>
            <a:off x="203409" y="431903"/>
            <a:ext cx="3300900" cy="231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sz="1400" b="1" i="0" u="none" strike="noStrike" cap="none" dirty="0">
                <a:solidFill>
                  <a:srgbClr val="FF0000"/>
                </a:solidFill>
                <a:latin typeface="Calibri"/>
                <a:ea typeface="Calibri"/>
                <a:cs typeface="Calibri"/>
                <a:sym typeface="Calibri"/>
              </a:rPr>
              <a:t>Word2Vec (2013)</a:t>
            </a:r>
            <a:endParaRPr sz="11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b="0" i="0" u="none" strike="noStrike" cap="none" dirty="0">
                <a:solidFill>
                  <a:srgbClr val="000000"/>
                </a:solidFill>
                <a:latin typeface="Calibri"/>
                <a:ea typeface="Calibri"/>
                <a:cs typeface="Calibri"/>
                <a:sym typeface="Calibri"/>
              </a:rPr>
              <a:t>Tomas </a:t>
            </a:r>
            <a:r>
              <a:rPr lang="en" sz="1100" b="0" i="0" u="none" strike="noStrike" cap="none" dirty="0" err="1">
                <a:solidFill>
                  <a:srgbClr val="000000"/>
                </a:solidFill>
                <a:latin typeface="Calibri"/>
                <a:ea typeface="Calibri"/>
                <a:cs typeface="Calibri"/>
                <a:sym typeface="Calibri"/>
              </a:rPr>
              <a:t>Mikolov</a:t>
            </a:r>
            <a:r>
              <a:rPr lang="en" sz="1100" b="0" i="0" u="none" strike="noStrike" cap="none" dirty="0">
                <a:solidFill>
                  <a:srgbClr val="000000"/>
                </a:solidFill>
                <a:latin typeface="Calibri"/>
                <a:ea typeface="Calibri"/>
                <a:cs typeface="Calibri"/>
                <a:sym typeface="Calibri"/>
              </a:rPr>
              <a:t> published word2vec in 2013. </a:t>
            </a:r>
            <a:endParaRPr sz="1100" dirty="0"/>
          </a:p>
          <a:p>
            <a:pPr marL="0" marR="0" lvl="0" indent="0" algn="l" rtl="0">
              <a:lnSpc>
                <a:spcPct val="100000"/>
              </a:lnSpc>
              <a:spcBef>
                <a:spcPts val="0"/>
              </a:spcBef>
              <a:spcAft>
                <a:spcPts val="0"/>
              </a:spcAft>
              <a:buNone/>
            </a:pPr>
            <a:r>
              <a:rPr lang="en" sz="1100" b="0" i="0" u="none" strike="noStrike" cap="none" dirty="0">
                <a:solidFill>
                  <a:srgbClr val="000000"/>
                </a:solidFill>
                <a:latin typeface="Calibri"/>
                <a:ea typeface="Calibri"/>
                <a:cs typeface="Calibri"/>
                <a:sym typeface="Calibri"/>
              </a:rPr>
              <a:t>Typically word2vec maps each word to a vector of ~100 numbers. </a:t>
            </a:r>
            <a:endParaRPr sz="1100" dirty="0"/>
          </a:p>
          <a:p>
            <a:pPr marL="0" marR="0" lvl="0" indent="0" algn="l" rtl="0">
              <a:lnSpc>
                <a:spcPct val="100000"/>
              </a:lnSpc>
              <a:spcBef>
                <a:spcPts val="0"/>
              </a:spcBef>
              <a:spcAft>
                <a:spcPts val="0"/>
              </a:spcAft>
              <a:buNone/>
            </a:pPr>
            <a:endParaRPr sz="11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b="0" i="0" u="none" strike="noStrike" cap="none" dirty="0">
                <a:solidFill>
                  <a:srgbClr val="000000"/>
                </a:solidFill>
                <a:latin typeface="Calibri"/>
                <a:ea typeface="Calibri"/>
                <a:cs typeface="Calibri"/>
                <a:sym typeface="Calibri"/>
              </a:rPr>
              <a:t>This mapping is found iteratively (starting with random vectors). The process approximates a word from the words before and after it in text. Similar words would have similar "</a:t>
            </a:r>
            <a:r>
              <a:rPr lang="en" sz="1100" b="0" i="0" u="none" strike="noStrike" cap="none" dirty="0" err="1">
                <a:solidFill>
                  <a:srgbClr val="000000"/>
                </a:solidFill>
                <a:latin typeface="Calibri"/>
                <a:ea typeface="Calibri"/>
                <a:cs typeface="Calibri"/>
                <a:sym typeface="Calibri"/>
              </a:rPr>
              <a:t>neighbours</a:t>
            </a:r>
            <a:r>
              <a:rPr lang="en" sz="1100" b="0" i="0" u="none" strike="noStrike" cap="none" dirty="0">
                <a:solidFill>
                  <a:srgbClr val="000000"/>
                </a:solidFill>
                <a:latin typeface="Calibri"/>
                <a:ea typeface="Calibri"/>
                <a:cs typeface="Calibri"/>
                <a:sym typeface="Calibri"/>
              </a:rPr>
              <a:t>". </a:t>
            </a:r>
            <a:endParaRPr sz="1100" dirty="0"/>
          </a:p>
          <a:p>
            <a:pPr marL="0" marR="0" lvl="0" indent="0" algn="l" rtl="0">
              <a:lnSpc>
                <a:spcPct val="100000"/>
              </a:lnSpc>
              <a:spcBef>
                <a:spcPts val="0"/>
              </a:spcBef>
              <a:spcAft>
                <a:spcPts val="0"/>
              </a:spcAft>
              <a:buNone/>
            </a:pPr>
            <a:endParaRPr sz="11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b="0" i="0" u="none" strike="noStrike" cap="none" dirty="0">
                <a:solidFill>
                  <a:srgbClr val="000000"/>
                </a:solidFill>
                <a:latin typeface="Calibri"/>
                <a:ea typeface="Calibri"/>
                <a:cs typeface="Calibri"/>
                <a:sym typeface="Calibri"/>
              </a:rPr>
              <a:t>Once vectors are found, they represent the meaning of words. SO you can do vector operations with them, for example:    </a:t>
            </a:r>
            <a:r>
              <a:rPr lang="en" sz="1100" b="1" i="0" u="none" strike="noStrike" cap="none" dirty="0">
                <a:solidFill>
                  <a:srgbClr val="FF0000"/>
                </a:solidFill>
                <a:latin typeface="Calibri"/>
                <a:ea typeface="Calibri"/>
                <a:cs typeface="Calibri"/>
                <a:sym typeface="Calibri"/>
              </a:rPr>
              <a:t>V(King) – V(Man) + V(Woman)  ~  V(Queen)</a:t>
            </a:r>
            <a:endParaRPr sz="1100" dirty="0"/>
          </a:p>
        </p:txBody>
      </p:sp>
      <p:pic>
        <p:nvPicPr>
          <p:cNvPr id="169" name="Google Shape;169;p26"/>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878754" y="2996758"/>
            <a:ext cx="2422004" cy="1925183"/>
          </a:xfrm>
          <a:prstGeom prst="rect">
            <a:avLst/>
          </a:prstGeom>
          <a:noFill/>
          <a:ln>
            <a:noFill/>
          </a:ln>
        </p:spPr>
      </p:pic>
      <p:pic>
        <p:nvPicPr>
          <p:cNvPr id="170" name="Google Shape;170;p26" descr="PDF] Attention is All you Need | Semantic Scholar"/>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037855" y="3307184"/>
            <a:ext cx="2942911" cy="161475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p:nvPr/>
        </p:nvSpPr>
        <p:spPr>
          <a:xfrm>
            <a:off x="1" y="0"/>
            <a:ext cx="2645400" cy="3924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sz="2100" b="1" i="0" u="none" strike="noStrike" cap="none">
                <a:solidFill>
                  <a:srgbClr val="000000"/>
                </a:solidFill>
                <a:latin typeface="Calibri"/>
                <a:ea typeface="Calibri"/>
                <a:cs typeface="Calibri"/>
                <a:sym typeface="Calibri"/>
              </a:rPr>
              <a:t>Transformers, BERT</a:t>
            </a:r>
            <a:endParaRPr sz="1100"/>
          </a:p>
        </p:txBody>
      </p:sp>
      <p:sp>
        <p:nvSpPr>
          <p:cNvPr id="177" name="Google Shape;177;p27"/>
          <p:cNvSpPr txBox="1"/>
          <p:nvPr/>
        </p:nvSpPr>
        <p:spPr>
          <a:xfrm>
            <a:off x="86750" y="2261150"/>
            <a:ext cx="4805290" cy="114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b="1" i="0" u="none" strike="noStrike" cap="none">
                <a:solidFill>
                  <a:srgbClr val="FF0000"/>
                </a:solidFill>
                <a:latin typeface="Calibri"/>
                <a:ea typeface="Calibri"/>
                <a:cs typeface="Calibri"/>
                <a:sym typeface="Calibri"/>
              </a:rPr>
              <a:t>BERT (Google 2018):</a:t>
            </a:r>
            <a:endParaRPr>
              <a:latin typeface="Calibri"/>
              <a:ea typeface="Calibri"/>
              <a:cs typeface="Calibri"/>
              <a:sym typeface="Calibri"/>
            </a:endParaRPr>
          </a:p>
          <a:p>
            <a:pPr marL="0" marR="0" lvl="0" indent="0" algn="l" rtl="0">
              <a:lnSpc>
                <a:spcPct val="100000"/>
              </a:lnSpc>
              <a:spcBef>
                <a:spcPts val="0"/>
              </a:spcBef>
              <a:spcAft>
                <a:spcPts val="0"/>
              </a:spcAft>
              <a:buNone/>
            </a:pPr>
            <a:r>
              <a:rPr lang="en" b="1" i="0" u="none" strike="noStrike" cap="none">
                <a:solidFill>
                  <a:srgbClr val="3C78D8"/>
                </a:solidFill>
                <a:latin typeface="Calibri"/>
                <a:ea typeface="Calibri"/>
                <a:cs typeface="Calibri"/>
                <a:sym typeface="Calibri"/>
              </a:rPr>
              <a:t>"Bidirectional Encoder Representations from Transformers" </a:t>
            </a:r>
            <a:endParaRPr b="1">
              <a:solidFill>
                <a:srgbClr val="3C78D8"/>
              </a:solidFill>
              <a:latin typeface="Calibri"/>
              <a:ea typeface="Calibri"/>
              <a:cs typeface="Calibri"/>
              <a:sym typeface="Calibri"/>
            </a:endParaRPr>
          </a:p>
          <a:p>
            <a:pPr marL="215900" marR="0" lvl="0" indent="-241300" algn="l" rtl="0">
              <a:lnSpc>
                <a:spcPct val="100000"/>
              </a:lnSpc>
              <a:spcBef>
                <a:spcPts val="0"/>
              </a:spcBef>
              <a:spcAft>
                <a:spcPts val="0"/>
              </a:spcAft>
              <a:buClr>
                <a:srgbClr val="000000"/>
              </a:buClr>
              <a:buSzPts val="1400"/>
              <a:buFont typeface="Calibri"/>
              <a:buChar char="•"/>
            </a:pPr>
            <a:r>
              <a:rPr lang="en" i="0" u="none" strike="noStrike" cap="none">
                <a:solidFill>
                  <a:srgbClr val="000000"/>
                </a:solidFill>
                <a:latin typeface="Calibri"/>
                <a:ea typeface="Calibri"/>
                <a:cs typeface="Calibri"/>
                <a:sym typeface="Calibri"/>
              </a:rPr>
              <a:t>a language representation model</a:t>
            </a:r>
            <a:endParaRPr>
              <a:latin typeface="Calibri"/>
              <a:ea typeface="Calibri"/>
              <a:cs typeface="Calibri"/>
              <a:sym typeface="Calibri"/>
            </a:endParaRPr>
          </a:p>
          <a:p>
            <a:pPr marL="215900" marR="0" lvl="0" indent="-241300" algn="l" rtl="0">
              <a:lnSpc>
                <a:spcPct val="100000"/>
              </a:lnSpc>
              <a:spcBef>
                <a:spcPts val="0"/>
              </a:spcBef>
              <a:spcAft>
                <a:spcPts val="0"/>
              </a:spcAft>
              <a:buClr>
                <a:srgbClr val="000000"/>
              </a:buClr>
              <a:buSzPts val="1400"/>
              <a:buFont typeface="Calibri"/>
              <a:buChar char="•"/>
            </a:pPr>
            <a:r>
              <a:rPr lang="en" i="0" u="none" strike="noStrike" cap="none">
                <a:solidFill>
                  <a:srgbClr val="000000"/>
                </a:solidFill>
                <a:latin typeface="Calibri"/>
                <a:ea typeface="Calibri"/>
                <a:cs typeface="Calibri"/>
                <a:sym typeface="Calibri"/>
              </a:rPr>
              <a:t>designed to pre-train deep bidirectional representations</a:t>
            </a:r>
            <a:br>
              <a:rPr lang="en" i="0" u="none" strike="noStrike" cap="none">
                <a:solidFill>
                  <a:srgbClr val="000000"/>
                </a:solidFill>
                <a:latin typeface="Calibri"/>
                <a:ea typeface="Calibri"/>
                <a:cs typeface="Calibri"/>
                <a:sym typeface="Calibri"/>
              </a:rPr>
            </a:br>
            <a:r>
              <a:rPr lang="en" i="0" u="none" strike="noStrike" cap="none">
                <a:solidFill>
                  <a:srgbClr val="000000"/>
                </a:solidFill>
                <a:latin typeface="Calibri"/>
                <a:ea typeface="Calibri"/>
                <a:cs typeface="Calibri"/>
                <a:sym typeface="Calibri"/>
              </a:rPr>
              <a:t>from unlabeled text</a:t>
            </a:r>
            <a:endParaRPr>
              <a:latin typeface="Calibri"/>
              <a:ea typeface="Calibri"/>
              <a:cs typeface="Calibri"/>
              <a:sym typeface="Calibri"/>
            </a:endParaRPr>
          </a:p>
        </p:txBody>
      </p:sp>
      <p:pic>
        <p:nvPicPr>
          <p:cNvPr id="178" name="Google Shape;178;p27" descr="Transformer for All Data Types. In 2017 Google published one of the… | by  Firiuza | Medium"/>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38151" y="97970"/>
            <a:ext cx="2996291" cy="4694465"/>
          </a:xfrm>
          <a:prstGeom prst="rect">
            <a:avLst/>
          </a:prstGeom>
          <a:noFill/>
          <a:ln>
            <a:noFill/>
          </a:ln>
        </p:spPr>
      </p:pic>
      <p:pic>
        <p:nvPicPr>
          <p:cNvPr id="179" name="Google Shape;179;p27" descr="Google AI Blog: Open Sourcing BERT: State-of-the-Art Pre-training for  Natural Language Processi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2016578" y="3483408"/>
            <a:ext cx="1747948" cy="1483394"/>
          </a:xfrm>
          <a:prstGeom prst="rect">
            <a:avLst/>
          </a:prstGeom>
          <a:noFill/>
          <a:ln>
            <a:noFill/>
          </a:ln>
        </p:spPr>
      </p:pic>
      <p:pic>
        <p:nvPicPr>
          <p:cNvPr id="180" name="Google Shape;180;p27" descr="Bert Png - Bert Png - Cartoon Bert Sesame Street, Transparent Png - kindpng"/>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624665" y="3483408"/>
            <a:ext cx="780118" cy="1186564"/>
          </a:xfrm>
          <a:prstGeom prst="rect">
            <a:avLst/>
          </a:prstGeom>
          <a:noFill/>
          <a:ln>
            <a:noFill/>
          </a:ln>
        </p:spPr>
      </p:pic>
      <p:sp>
        <p:nvSpPr>
          <p:cNvPr id="181" name="Google Shape;181;p27"/>
          <p:cNvSpPr txBox="1"/>
          <p:nvPr/>
        </p:nvSpPr>
        <p:spPr>
          <a:xfrm>
            <a:off x="314589" y="4669972"/>
            <a:ext cx="1396200" cy="4080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None/>
            </a:pPr>
            <a:r>
              <a:rPr lang="en" sz="1100" b="0" i="0" u="none" strike="noStrike" cap="none">
                <a:solidFill>
                  <a:srgbClr val="000000"/>
                </a:solidFill>
                <a:latin typeface="Arial"/>
                <a:ea typeface="Arial"/>
                <a:cs typeface="Arial"/>
                <a:sym typeface="Arial"/>
              </a:rPr>
              <a:t>Bert</a:t>
            </a:r>
            <a:endParaRPr sz="1100"/>
          </a:p>
          <a:p>
            <a:pPr marL="0" marR="0" lvl="0" indent="0" algn="ctr" rtl="0">
              <a:lnSpc>
                <a:spcPct val="100000"/>
              </a:lnSpc>
              <a:spcBef>
                <a:spcPts val="0"/>
              </a:spcBef>
              <a:spcAft>
                <a:spcPts val="0"/>
              </a:spcAft>
              <a:buNone/>
            </a:pPr>
            <a:r>
              <a:rPr lang="en" sz="1100" b="0" i="0" u="none" strike="noStrike" cap="none">
                <a:solidFill>
                  <a:srgbClr val="000000"/>
                </a:solidFill>
                <a:latin typeface="Arial"/>
                <a:ea typeface="Arial"/>
                <a:cs typeface="Arial"/>
                <a:sym typeface="Arial"/>
              </a:rPr>
              <a:t>(Sesame Street)</a:t>
            </a:r>
            <a:endParaRPr sz="1100"/>
          </a:p>
        </p:txBody>
      </p:sp>
      <p:sp>
        <p:nvSpPr>
          <p:cNvPr id="182" name="Google Shape;182;p27"/>
          <p:cNvSpPr txBox="1"/>
          <p:nvPr/>
        </p:nvSpPr>
        <p:spPr>
          <a:xfrm>
            <a:off x="86752" y="392400"/>
            <a:ext cx="4183496" cy="179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b="1" i="0" u="none" strike="noStrike" cap="none" dirty="0">
                <a:solidFill>
                  <a:srgbClr val="FF0000"/>
                </a:solidFill>
                <a:latin typeface="Calibri"/>
                <a:ea typeface="Calibri"/>
                <a:cs typeface="Calibri"/>
                <a:sym typeface="Calibri"/>
              </a:rPr>
              <a:t>Transformer (Google, 2017):</a:t>
            </a:r>
            <a:endParaRPr b="0" i="0" u="none" strike="noStrike" cap="none" dirty="0">
              <a:solidFill>
                <a:srgbClr val="000000"/>
              </a:solidFill>
              <a:latin typeface="Calibri"/>
              <a:ea typeface="Calibri"/>
              <a:cs typeface="Calibri"/>
              <a:sym typeface="Calibri"/>
            </a:endParaRPr>
          </a:p>
          <a:p>
            <a:pPr marL="215900" marR="0" lvl="0" indent="-241300" algn="l" rtl="0">
              <a:lnSpc>
                <a:spcPct val="100000"/>
              </a:lnSpc>
              <a:spcBef>
                <a:spcPts val="0"/>
              </a:spcBef>
              <a:spcAft>
                <a:spcPts val="0"/>
              </a:spcAft>
              <a:buClr>
                <a:srgbClr val="000000"/>
              </a:buClr>
              <a:buSzPts val="1400"/>
              <a:buFont typeface="Arial"/>
              <a:buChar char="•"/>
            </a:pPr>
            <a:r>
              <a:rPr lang="en" i="0" u="none" strike="noStrike" cap="none" dirty="0">
                <a:solidFill>
                  <a:srgbClr val="000000"/>
                </a:solidFill>
                <a:latin typeface="Calibri"/>
                <a:ea typeface="Calibri"/>
                <a:cs typeface="Calibri"/>
                <a:sym typeface="Calibri"/>
              </a:rPr>
              <a:t>Deep Neural Network </a:t>
            </a:r>
            <a:r>
              <a:rPr lang="en" b="1" i="0" u="none" strike="noStrike" cap="none" dirty="0">
                <a:solidFill>
                  <a:srgbClr val="00B050"/>
                </a:solidFill>
                <a:latin typeface="Calibri"/>
                <a:ea typeface="Calibri"/>
                <a:cs typeface="Calibri"/>
                <a:sym typeface="Calibri"/>
              </a:rPr>
              <a:t>for language models</a:t>
            </a:r>
            <a:endParaRPr dirty="0">
              <a:latin typeface="Calibri"/>
              <a:ea typeface="Calibri"/>
              <a:cs typeface="Calibri"/>
              <a:sym typeface="Calibri"/>
            </a:endParaRPr>
          </a:p>
          <a:p>
            <a:pPr marL="215900" marR="0" lvl="0" indent="-241300" algn="l" rtl="0">
              <a:lnSpc>
                <a:spcPct val="100000"/>
              </a:lnSpc>
              <a:spcBef>
                <a:spcPts val="0"/>
              </a:spcBef>
              <a:spcAft>
                <a:spcPts val="0"/>
              </a:spcAft>
              <a:buClr>
                <a:srgbClr val="000000"/>
              </a:buClr>
              <a:buSzPts val="1400"/>
              <a:buFont typeface="Calibri"/>
              <a:buChar char="•"/>
            </a:pPr>
            <a:r>
              <a:rPr lang="en" i="0" u="none" strike="noStrike" cap="none" dirty="0">
                <a:solidFill>
                  <a:srgbClr val="000000"/>
                </a:solidFill>
                <a:latin typeface="Calibri"/>
                <a:ea typeface="Calibri"/>
                <a:cs typeface="Calibri"/>
                <a:sym typeface="Calibri"/>
              </a:rPr>
              <a:t>replaces sequential models (like RNN,LSTM), </a:t>
            </a:r>
            <a:endParaRPr dirty="0">
              <a:latin typeface="Calibri"/>
              <a:ea typeface="Calibri"/>
              <a:cs typeface="Calibri"/>
              <a:sym typeface="Calibri"/>
            </a:endParaRPr>
          </a:p>
          <a:p>
            <a:pPr marL="215900" marR="0" lvl="0" indent="-241300" algn="l" rtl="0">
              <a:lnSpc>
                <a:spcPct val="100000"/>
              </a:lnSpc>
              <a:spcBef>
                <a:spcPts val="0"/>
              </a:spcBef>
              <a:spcAft>
                <a:spcPts val="0"/>
              </a:spcAft>
              <a:buClr>
                <a:srgbClr val="000000"/>
              </a:buClr>
              <a:buSzPts val="1400"/>
              <a:buFont typeface="Calibri"/>
              <a:buChar char="•"/>
            </a:pPr>
            <a:r>
              <a:rPr lang="en" i="0" u="none" strike="noStrike" cap="none" dirty="0">
                <a:solidFill>
                  <a:srgbClr val="000000"/>
                </a:solidFill>
                <a:latin typeface="Calibri"/>
                <a:ea typeface="Calibri"/>
                <a:cs typeface="Calibri"/>
                <a:sym typeface="Calibri"/>
              </a:rPr>
              <a:t>allows parallel processing</a:t>
            </a:r>
            <a:endParaRPr dirty="0">
              <a:latin typeface="Calibri"/>
              <a:ea typeface="Calibri"/>
              <a:cs typeface="Calibri"/>
              <a:sym typeface="Calibri"/>
            </a:endParaRPr>
          </a:p>
          <a:p>
            <a:pPr marL="215900" marR="0" lvl="0" indent="-241300" algn="l" rtl="0">
              <a:lnSpc>
                <a:spcPct val="100000"/>
              </a:lnSpc>
              <a:spcBef>
                <a:spcPts val="0"/>
              </a:spcBef>
              <a:spcAft>
                <a:spcPts val="0"/>
              </a:spcAft>
              <a:buClr>
                <a:srgbClr val="000000"/>
              </a:buClr>
              <a:buSzPts val="1400"/>
              <a:buFont typeface="Calibri"/>
              <a:buChar char="•"/>
            </a:pPr>
            <a:r>
              <a:rPr lang="en" i="0" u="none" strike="noStrike" cap="none" dirty="0">
                <a:solidFill>
                  <a:srgbClr val="000000"/>
                </a:solidFill>
                <a:latin typeface="Calibri"/>
                <a:ea typeface="Calibri"/>
                <a:cs typeface="Calibri"/>
                <a:sym typeface="Calibri"/>
              </a:rPr>
              <a:t>multi-head Attention.</a:t>
            </a:r>
            <a:endParaRPr dirty="0">
              <a:latin typeface="Calibri"/>
              <a:ea typeface="Calibri"/>
              <a:cs typeface="Calibri"/>
              <a:sym typeface="Calibri"/>
            </a:endParaRPr>
          </a:p>
          <a:p>
            <a:pPr marL="215900" marR="0" lvl="0" indent="-241300" algn="l" rtl="0">
              <a:lnSpc>
                <a:spcPct val="100000"/>
              </a:lnSpc>
              <a:spcBef>
                <a:spcPts val="0"/>
              </a:spcBef>
              <a:spcAft>
                <a:spcPts val="0"/>
              </a:spcAft>
              <a:buClr>
                <a:srgbClr val="000000"/>
              </a:buClr>
              <a:buSzPts val="1400"/>
              <a:buFont typeface="Calibri"/>
              <a:buChar char="•"/>
            </a:pPr>
            <a:r>
              <a:rPr lang="en" i="0" u="none" strike="noStrike" cap="none" dirty="0">
                <a:solidFill>
                  <a:srgbClr val="000000"/>
                </a:solidFill>
                <a:latin typeface="Calibri"/>
                <a:ea typeface="Calibri"/>
                <a:cs typeface="Calibri"/>
                <a:sym typeface="Calibri"/>
              </a:rPr>
              <a:t>encoder: self-attention + Feed-Forward Network</a:t>
            </a:r>
            <a:endParaRPr dirty="0">
              <a:latin typeface="Calibri"/>
              <a:ea typeface="Calibri"/>
              <a:cs typeface="Calibri"/>
              <a:sym typeface="Calibri"/>
            </a:endParaRPr>
          </a:p>
          <a:p>
            <a:pPr marL="215900" marR="0" lvl="0" indent="-241300" algn="l" rtl="0">
              <a:lnSpc>
                <a:spcPct val="100000"/>
              </a:lnSpc>
              <a:spcBef>
                <a:spcPts val="0"/>
              </a:spcBef>
              <a:spcAft>
                <a:spcPts val="0"/>
              </a:spcAft>
              <a:buClr>
                <a:srgbClr val="000000"/>
              </a:buClr>
              <a:buSzPts val="1400"/>
              <a:buFont typeface="Calibri"/>
              <a:buChar char="•"/>
            </a:pPr>
            <a:r>
              <a:rPr lang="en" i="0" u="none" strike="noStrike" cap="none" dirty="0">
                <a:solidFill>
                  <a:srgbClr val="000000"/>
                </a:solidFill>
                <a:latin typeface="Calibri"/>
                <a:ea typeface="Calibri"/>
                <a:cs typeface="Calibri"/>
                <a:sym typeface="Calibri"/>
              </a:rPr>
              <a:t>decoder: self-attention, attention over encodings, and a feed-forward Network</a:t>
            </a:r>
            <a:endParaRPr dirty="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p:nvPr/>
        </p:nvSpPr>
        <p:spPr>
          <a:xfrm>
            <a:off x="0" y="0"/>
            <a:ext cx="6876675" cy="427018"/>
          </a:xfrm>
          <a:prstGeom prst="rect">
            <a:avLst/>
          </a:prstGeom>
          <a:noFill/>
          <a:ln>
            <a:noFill/>
          </a:ln>
        </p:spPr>
        <p:txBody>
          <a:bodyPr spcFirstLastPara="1" wrap="square" lIns="68569" tIns="68569" rIns="68569" bIns="68569" anchor="t" anchorCtr="0">
            <a:spAutoFit/>
          </a:bodyPr>
          <a:lstStyle/>
          <a:p>
            <a:r>
              <a:rPr lang="en-US" sz="1875" b="1">
                <a:solidFill>
                  <a:srgbClr val="343541"/>
                </a:solidFill>
                <a:latin typeface="Calibri"/>
                <a:ea typeface="Calibri"/>
                <a:cs typeface="Calibri"/>
                <a:sym typeface="Calibri"/>
              </a:rPr>
              <a:t>Transformer - sizes of the matrices?</a:t>
            </a:r>
            <a:endParaRPr sz="1875" b="1">
              <a:latin typeface="Calibri"/>
              <a:ea typeface="Calibri"/>
              <a:cs typeface="Calibri"/>
              <a:sym typeface="Calibri"/>
            </a:endParaRPr>
          </a:p>
        </p:txBody>
      </p:sp>
      <p:sp>
        <p:nvSpPr>
          <p:cNvPr id="212" name="Google Shape;212;p33"/>
          <p:cNvSpPr txBox="1"/>
          <p:nvPr/>
        </p:nvSpPr>
        <p:spPr>
          <a:xfrm>
            <a:off x="135338" y="638907"/>
            <a:ext cx="4185450" cy="3370131"/>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69" tIns="68569" rIns="68569" bIns="68569" anchor="t" anchorCtr="0">
            <a:spAutoFit/>
          </a:bodyPr>
          <a:lstStyle/>
          <a:p>
            <a:r>
              <a:rPr lang="en-US" sz="1050">
                <a:solidFill>
                  <a:schemeClr val="dk1"/>
                </a:solidFill>
                <a:latin typeface="Calibri"/>
                <a:ea typeface="Calibri"/>
                <a:cs typeface="Calibri"/>
                <a:sym typeface="Calibri"/>
              </a:rPr>
              <a:t>The </a:t>
            </a:r>
            <a:r>
              <a:rPr lang="en-US" sz="1050" b="1">
                <a:solidFill>
                  <a:srgbClr val="FF0000"/>
                </a:solidFill>
                <a:latin typeface="Calibri"/>
                <a:ea typeface="Calibri"/>
                <a:cs typeface="Calibri"/>
                <a:sym typeface="Calibri"/>
              </a:rPr>
              <a:t>input sequence length N </a:t>
            </a:r>
            <a:r>
              <a:rPr lang="en-US" sz="1050">
                <a:solidFill>
                  <a:schemeClr val="dk1"/>
                </a:solidFill>
                <a:latin typeface="Calibri"/>
                <a:ea typeface="Calibri"/>
                <a:cs typeface="Calibri"/>
                <a:sym typeface="Calibri"/>
              </a:rPr>
              <a:t>and the </a:t>
            </a:r>
            <a:r>
              <a:rPr lang="en-US" sz="1050" b="1">
                <a:solidFill>
                  <a:srgbClr val="3C78D8"/>
                </a:solidFill>
                <a:latin typeface="Calibri"/>
                <a:ea typeface="Calibri"/>
                <a:cs typeface="Calibri"/>
                <a:sym typeface="Calibri"/>
              </a:rPr>
              <a:t>hidden size H</a:t>
            </a:r>
            <a:r>
              <a:rPr lang="en-US" sz="1050">
                <a:solidFill>
                  <a:schemeClr val="dk1"/>
                </a:solidFill>
                <a:latin typeface="Calibri"/>
                <a:ea typeface="Calibri"/>
                <a:cs typeface="Calibri"/>
                <a:sym typeface="Calibri"/>
              </a:rPr>
              <a:t> are two important hyperparameters. For example, the standard size N=64, hidden vector size H=512</a:t>
            </a:r>
            <a:endParaRPr sz="1050">
              <a:solidFill>
                <a:schemeClr val="dk1"/>
              </a:solidFill>
              <a:latin typeface="Calibri"/>
              <a:ea typeface="Calibri"/>
              <a:cs typeface="Calibri"/>
              <a:sym typeface="Calibri"/>
            </a:endParaRPr>
          </a:p>
          <a:p>
            <a:endParaRPr sz="1050">
              <a:latin typeface="Calibri"/>
              <a:ea typeface="Calibri"/>
              <a:cs typeface="Calibri"/>
              <a:sym typeface="Calibri"/>
            </a:endParaRPr>
          </a:p>
          <a:p>
            <a:r>
              <a:rPr lang="en-US" sz="1050">
                <a:solidFill>
                  <a:schemeClr val="dk1"/>
                </a:solidFill>
                <a:latin typeface="Calibri"/>
                <a:ea typeface="Calibri"/>
                <a:cs typeface="Calibri"/>
                <a:sym typeface="Calibri"/>
              </a:rPr>
              <a:t>In the original Transformer model, the sizes of the </a:t>
            </a:r>
            <a:r>
              <a:rPr lang="en-US" sz="1050" b="1">
                <a:solidFill>
                  <a:srgbClr val="FF0000"/>
                </a:solidFill>
                <a:latin typeface="Calibri"/>
                <a:ea typeface="Calibri"/>
                <a:cs typeface="Calibri"/>
                <a:sym typeface="Calibri"/>
              </a:rPr>
              <a:t>query, key, and value matrices </a:t>
            </a:r>
            <a:r>
              <a:rPr lang="en-US" sz="1050">
                <a:solidFill>
                  <a:schemeClr val="dk1"/>
                </a:solidFill>
                <a:latin typeface="Calibri"/>
                <a:ea typeface="Calibri"/>
                <a:cs typeface="Calibri"/>
                <a:sym typeface="Calibri"/>
              </a:rPr>
              <a:t>are the  same: NxH.</a:t>
            </a:r>
            <a:endParaRPr sz="1050">
              <a:solidFill>
                <a:schemeClr val="dk1"/>
              </a:solidFill>
              <a:latin typeface="Calibri"/>
              <a:ea typeface="Calibri"/>
              <a:cs typeface="Calibri"/>
              <a:sym typeface="Calibri"/>
            </a:endParaRPr>
          </a:p>
          <a:p>
            <a:endParaRPr sz="1050">
              <a:latin typeface="Calibri"/>
              <a:ea typeface="Calibri"/>
              <a:cs typeface="Calibri"/>
              <a:sym typeface="Calibri"/>
            </a:endParaRPr>
          </a:p>
          <a:p>
            <a:r>
              <a:rPr lang="en-US" sz="1050">
                <a:latin typeface="Calibri"/>
                <a:ea typeface="Calibri"/>
                <a:cs typeface="Calibri"/>
                <a:sym typeface="Calibri"/>
              </a:rPr>
              <a:t>The size of the "</a:t>
            </a:r>
            <a:r>
              <a:rPr lang="en-US" sz="1050" b="1">
                <a:solidFill>
                  <a:srgbClr val="FF0000"/>
                </a:solidFill>
                <a:latin typeface="Calibri"/>
                <a:ea typeface="Calibri"/>
                <a:cs typeface="Calibri"/>
                <a:sym typeface="Calibri"/>
              </a:rPr>
              <a:t>Attention Matrix</a:t>
            </a:r>
            <a:r>
              <a:rPr lang="en-US" sz="1050">
                <a:latin typeface="Calibri"/>
                <a:ea typeface="Calibri"/>
                <a:cs typeface="Calibri"/>
                <a:sym typeface="Calibri"/>
              </a:rPr>
              <a:t>" is NxN</a:t>
            </a:r>
            <a:endParaRPr sz="1050">
              <a:latin typeface="Calibri"/>
              <a:ea typeface="Calibri"/>
              <a:cs typeface="Calibri"/>
              <a:sym typeface="Calibri"/>
            </a:endParaRPr>
          </a:p>
          <a:p>
            <a:endParaRPr sz="1050">
              <a:latin typeface="Calibri"/>
              <a:ea typeface="Calibri"/>
              <a:cs typeface="Calibri"/>
              <a:sym typeface="Calibri"/>
            </a:endParaRPr>
          </a:p>
          <a:p>
            <a:r>
              <a:rPr lang="en-US" sz="1050">
                <a:latin typeface="Calibri"/>
                <a:ea typeface="Calibri"/>
                <a:cs typeface="Calibri"/>
                <a:sym typeface="Calibri"/>
              </a:rPr>
              <a:t>If the input sentence is short - it can be </a:t>
            </a:r>
            <a:r>
              <a:rPr lang="en-US" sz="1050" b="1">
                <a:solidFill>
                  <a:srgbClr val="FF0000"/>
                </a:solidFill>
                <a:latin typeface="Calibri"/>
                <a:ea typeface="Calibri"/>
                <a:cs typeface="Calibri"/>
                <a:sym typeface="Calibri"/>
              </a:rPr>
              <a:t>padded to standard length N</a:t>
            </a:r>
            <a:r>
              <a:rPr lang="en-US" sz="1050">
                <a:latin typeface="Calibri"/>
                <a:ea typeface="Calibri"/>
                <a:cs typeface="Calibri"/>
                <a:sym typeface="Calibri"/>
              </a:rPr>
              <a:t>.</a:t>
            </a:r>
            <a:endParaRPr sz="1050">
              <a:latin typeface="Calibri"/>
              <a:ea typeface="Calibri"/>
              <a:cs typeface="Calibri"/>
              <a:sym typeface="Calibri"/>
            </a:endParaRPr>
          </a:p>
          <a:p>
            <a:endParaRPr sz="1050">
              <a:latin typeface="Calibri"/>
              <a:ea typeface="Calibri"/>
              <a:cs typeface="Calibri"/>
              <a:sym typeface="Calibri"/>
            </a:endParaRPr>
          </a:p>
          <a:p>
            <a:r>
              <a:rPr lang="en-US" sz="1050">
                <a:latin typeface="Calibri"/>
                <a:ea typeface="Calibri"/>
                <a:cs typeface="Calibri"/>
                <a:sym typeface="Calibri"/>
              </a:rPr>
              <a:t>If the input sentence is </a:t>
            </a:r>
            <a:r>
              <a:rPr lang="en-US" sz="1050" b="1">
                <a:solidFill>
                  <a:srgbClr val="FF0000"/>
                </a:solidFill>
                <a:latin typeface="Calibri"/>
                <a:ea typeface="Calibri"/>
                <a:cs typeface="Calibri"/>
                <a:sym typeface="Calibri"/>
              </a:rPr>
              <a:t>longer than N</a:t>
            </a:r>
            <a:r>
              <a:rPr lang="en-US" sz="1050">
                <a:latin typeface="Calibri"/>
                <a:ea typeface="Calibri"/>
                <a:cs typeface="Calibri"/>
                <a:sym typeface="Calibri"/>
              </a:rPr>
              <a:t>, the algorithm needs to use one of methods to fit into N.</a:t>
            </a:r>
            <a:endParaRPr sz="1050">
              <a:latin typeface="Calibri"/>
              <a:ea typeface="Calibri"/>
              <a:cs typeface="Calibri"/>
              <a:sym typeface="Calibri"/>
            </a:endParaRPr>
          </a:p>
          <a:p>
            <a:pPr marL="342900" indent="-238125">
              <a:buSzPts val="1400"/>
              <a:buFont typeface="Calibri"/>
              <a:buChar char="●"/>
            </a:pPr>
            <a:r>
              <a:rPr lang="en-US" sz="1050">
                <a:latin typeface="Calibri"/>
                <a:ea typeface="Calibri"/>
                <a:cs typeface="Calibri"/>
                <a:sym typeface="Calibri"/>
              </a:rPr>
              <a:t>Truncate the input sentence at the beginning or at the end</a:t>
            </a:r>
            <a:endParaRPr sz="1050">
              <a:latin typeface="Calibri"/>
              <a:ea typeface="Calibri"/>
              <a:cs typeface="Calibri"/>
              <a:sym typeface="Calibri"/>
            </a:endParaRPr>
          </a:p>
          <a:p>
            <a:pPr marL="342900" indent="-238125">
              <a:buSzPts val="1400"/>
              <a:buFont typeface="Calibri"/>
              <a:buChar char="●"/>
            </a:pPr>
            <a:r>
              <a:rPr lang="en-US" sz="1050">
                <a:latin typeface="Calibri"/>
                <a:ea typeface="Calibri"/>
                <a:cs typeface="Calibri"/>
                <a:sym typeface="Calibri"/>
              </a:rPr>
              <a:t>Sliding Window - the input sentence is divided into smaller segments or windows, and the model processes each segment separately. </a:t>
            </a:r>
            <a:endParaRPr sz="1050">
              <a:latin typeface="Calibri"/>
              <a:ea typeface="Calibri"/>
              <a:cs typeface="Calibri"/>
              <a:sym typeface="Calibri"/>
            </a:endParaRPr>
          </a:p>
          <a:p>
            <a:pPr marL="342900" indent="-238125">
              <a:buSzPts val="1400"/>
              <a:buFont typeface="Calibri"/>
              <a:buChar char="●"/>
            </a:pPr>
            <a:r>
              <a:rPr lang="en-US" sz="1050">
                <a:latin typeface="Calibri"/>
                <a:ea typeface="Calibri"/>
                <a:cs typeface="Calibri"/>
                <a:sym typeface="Calibri"/>
              </a:rPr>
              <a:t>Chunking - split into smaller chunks or sub-sentences. Each chunk can be processed independently, and the outputs can be combined or aggregated to obtain the final representation.</a:t>
            </a:r>
            <a:endParaRPr sz="1050">
              <a:latin typeface="Calibri"/>
              <a:ea typeface="Calibri"/>
              <a:cs typeface="Calibri"/>
              <a:sym typeface="Calibri"/>
            </a:endParaRPr>
          </a:p>
        </p:txBody>
      </p:sp>
      <p:sp>
        <p:nvSpPr>
          <p:cNvPr id="213" name="Google Shape;213;p33"/>
          <p:cNvSpPr txBox="1"/>
          <p:nvPr/>
        </p:nvSpPr>
        <p:spPr>
          <a:xfrm>
            <a:off x="4456631" y="638906"/>
            <a:ext cx="4447800" cy="1592721"/>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69" tIns="68569" rIns="68569" bIns="68569" anchor="t" anchorCtr="0">
            <a:spAutoFit/>
          </a:bodyPr>
          <a:lstStyle/>
          <a:p>
            <a:r>
              <a:rPr lang="en-US" sz="1050" dirty="0">
                <a:solidFill>
                  <a:srgbClr val="202124"/>
                </a:solidFill>
                <a:latin typeface="Calibri"/>
                <a:ea typeface="Calibri"/>
                <a:cs typeface="Calibri"/>
                <a:sym typeface="Calibri"/>
              </a:rPr>
              <a:t>The GPT 3.5 model restricts user questions to </a:t>
            </a:r>
            <a:r>
              <a:rPr lang="en-US" sz="1050" dirty="0">
                <a:solidFill>
                  <a:srgbClr val="040C28"/>
                </a:solidFill>
                <a:latin typeface="Calibri"/>
                <a:ea typeface="Calibri"/>
                <a:cs typeface="Calibri"/>
                <a:sym typeface="Calibri"/>
              </a:rPr>
              <a:t>4,097 tokens (~ 3,000 words). </a:t>
            </a:r>
          </a:p>
          <a:p>
            <a:r>
              <a:rPr lang="en-US" sz="1050" dirty="0">
                <a:solidFill>
                  <a:srgbClr val="040C28"/>
                </a:solidFill>
                <a:latin typeface="Calibri"/>
                <a:ea typeface="Calibri"/>
                <a:cs typeface="Calibri"/>
                <a:sym typeface="Calibri"/>
              </a:rPr>
              <a:t>The hidden vector size is 12,288.</a:t>
            </a:r>
            <a:endParaRPr sz="1050" dirty="0">
              <a:solidFill>
                <a:srgbClr val="040C28"/>
              </a:solidFill>
              <a:latin typeface="Calibri"/>
              <a:ea typeface="Calibri"/>
              <a:cs typeface="Calibri"/>
              <a:sym typeface="Calibri"/>
            </a:endParaRPr>
          </a:p>
          <a:p>
            <a:endParaRPr sz="1050" dirty="0">
              <a:solidFill>
                <a:srgbClr val="040C28"/>
              </a:solidFill>
              <a:latin typeface="Calibri"/>
              <a:ea typeface="Calibri"/>
              <a:cs typeface="Calibri"/>
              <a:sym typeface="Calibri"/>
            </a:endParaRPr>
          </a:p>
          <a:p>
            <a:pPr>
              <a:buClr>
                <a:schemeClr val="dk1"/>
              </a:buClr>
              <a:buSzPts val="1100"/>
            </a:pPr>
            <a:r>
              <a:rPr lang="en-US" sz="900" b="1" dirty="0">
                <a:solidFill>
                  <a:srgbClr val="3C78D8"/>
                </a:solidFill>
                <a:latin typeface="Roboto Mono"/>
                <a:ea typeface="Roboto Mono"/>
                <a:cs typeface="Roboto Mono"/>
                <a:sym typeface="Roboto Mono"/>
              </a:rPr>
              <a:t>Number of layers:                   96</a:t>
            </a:r>
            <a:endParaRPr sz="900" b="1" dirty="0">
              <a:solidFill>
                <a:srgbClr val="3C78D8"/>
              </a:solidFill>
              <a:latin typeface="Roboto Mono"/>
              <a:ea typeface="Roboto Mono"/>
              <a:cs typeface="Roboto Mono"/>
              <a:sym typeface="Roboto Mono"/>
            </a:endParaRPr>
          </a:p>
          <a:p>
            <a:pPr>
              <a:buClr>
                <a:schemeClr val="dk1"/>
              </a:buClr>
              <a:buSzPts val="1100"/>
            </a:pPr>
            <a:r>
              <a:rPr lang="en-US" sz="900" b="1" dirty="0">
                <a:solidFill>
                  <a:srgbClr val="3C78D8"/>
                </a:solidFill>
                <a:latin typeface="Roboto Mono"/>
                <a:ea typeface="Roboto Mono"/>
                <a:cs typeface="Roboto Mono"/>
                <a:sym typeface="Roboto Mono"/>
              </a:rPr>
              <a:t>Number of attention heads:          96</a:t>
            </a:r>
            <a:endParaRPr sz="900" b="1" dirty="0">
              <a:solidFill>
                <a:srgbClr val="3C78D8"/>
              </a:solidFill>
              <a:latin typeface="Roboto Mono"/>
              <a:ea typeface="Roboto Mono"/>
              <a:cs typeface="Roboto Mono"/>
              <a:sym typeface="Roboto Mono"/>
            </a:endParaRPr>
          </a:p>
          <a:p>
            <a:endParaRPr sz="900" b="1" dirty="0">
              <a:solidFill>
                <a:srgbClr val="3C78D8"/>
              </a:solidFill>
              <a:latin typeface="Roboto Mono"/>
              <a:ea typeface="Roboto Mono"/>
              <a:cs typeface="Roboto Mono"/>
              <a:sym typeface="Roboto Mono"/>
            </a:endParaRPr>
          </a:p>
          <a:p>
            <a:pPr>
              <a:buClr>
                <a:schemeClr val="dk1"/>
              </a:buClr>
              <a:buSzPts val="1100"/>
            </a:pPr>
            <a:r>
              <a:rPr lang="en-US" sz="900" b="1" dirty="0">
                <a:solidFill>
                  <a:srgbClr val="3C78D8"/>
                </a:solidFill>
                <a:latin typeface="Roboto Mono"/>
                <a:ea typeface="Roboto Mono"/>
                <a:cs typeface="Roboto Mono"/>
                <a:sym typeface="Roboto Mono"/>
              </a:rPr>
              <a:t>Dimensions of its hidden layers: 12288</a:t>
            </a:r>
            <a:endParaRPr sz="900" b="1" dirty="0">
              <a:solidFill>
                <a:srgbClr val="3C78D8"/>
              </a:solidFill>
              <a:latin typeface="Roboto Mono"/>
              <a:ea typeface="Roboto Mono"/>
              <a:cs typeface="Roboto Mono"/>
              <a:sym typeface="Roboto Mono"/>
            </a:endParaRPr>
          </a:p>
          <a:p>
            <a:pPr>
              <a:buClr>
                <a:schemeClr val="dk1"/>
              </a:buClr>
              <a:buSzPts val="1100"/>
            </a:pPr>
            <a:r>
              <a:rPr lang="en-US" sz="900" b="1" dirty="0">
                <a:solidFill>
                  <a:srgbClr val="3C78D8"/>
                </a:solidFill>
                <a:latin typeface="Roboto Mono"/>
                <a:ea typeface="Roboto Mono"/>
                <a:cs typeface="Roboto Mono"/>
                <a:sym typeface="Roboto Mono"/>
              </a:rPr>
              <a:t>Sequence length:                  2048</a:t>
            </a:r>
            <a:endParaRPr sz="900" b="1" dirty="0">
              <a:solidFill>
                <a:srgbClr val="3C78D8"/>
              </a:solidFill>
              <a:latin typeface="Roboto Mono"/>
              <a:ea typeface="Roboto Mono"/>
              <a:cs typeface="Roboto Mono"/>
              <a:sym typeface="Roboto Mono"/>
            </a:endParaRPr>
          </a:p>
          <a:p>
            <a:endParaRPr sz="900" b="1" dirty="0">
              <a:solidFill>
                <a:srgbClr val="3C78D8"/>
              </a:solidFill>
              <a:latin typeface="Roboto Mono"/>
              <a:ea typeface="Roboto Mono"/>
              <a:cs typeface="Roboto Mono"/>
              <a:sym typeface="Roboto Mono"/>
            </a:endParaRPr>
          </a:p>
          <a:p>
            <a:r>
              <a:rPr lang="en-US" sz="900" b="1" dirty="0">
                <a:solidFill>
                  <a:srgbClr val="3C78D8"/>
                </a:solidFill>
                <a:latin typeface="Roboto Mono"/>
                <a:ea typeface="Roboto Mono"/>
                <a:cs typeface="Roboto Mono"/>
                <a:sym typeface="Roboto Mono"/>
              </a:rPr>
              <a:t>Number of parameters:             175B</a:t>
            </a:r>
            <a:endParaRPr sz="900" b="1" dirty="0">
              <a:solidFill>
                <a:srgbClr val="3C78D8"/>
              </a:solidFill>
              <a:latin typeface="Roboto Mono"/>
              <a:ea typeface="Roboto Mono"/>
              <a:cs typeface="Roboto Mono"/>
              <a:sym typeface="Roboto Mono"/>
            </a:endParaRPr>
          </a:p>
        </p:txBody>
      </p:sp>
      <p:sp>
        <p:nvSpPr>
          <p:cNvPr id="214" name="Google Shape;214;p33"/>
          <p:cNvSpPr txBox="1"/>
          <p:nvPr/>
        </p:nvSpPr>
        <p:spPr>
          <a:xfrm>
            <a:off x="4456631" y="2569051"/>
            <a:ext cx="4447800" cy="1431139"/>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69" tIns="68569" rIns="68569" bIns="68569" anchor="t" anchorCtr="0">
            <a:spAutoFit/>
          </a:bodyPr>
          <a:lstStyle/>
          <a:p>
            <a:r>
              <a:rPr lang="en-US" sz="1050">
                <a:solidFill>
                  <a:srgbClr val="202124"/>
                </a:solidFill>
                <a:latin typeface="Calibri"/>
                <a:ea typeface="Calibri"/>
                <a:cs typeface="Calibri"/>
                <a:sym typeface="Calibri"/>
              </a:rPr>
              <a:t>The ChatGPT 4.0 can process up to 25,000 words of text from the user (depending on the model):</a:t>
            </a:r>
            <a:endParaRPr sz="1050">
              <a:solidFill>
                <a:srgbClr val="202124"/>
              </a:solidFill>
              <a:latin typeface="Calibri"/>
              <a:ea typeface="Calibri"/>
              <a:cs typeface="Calibri"/>
              <a:sym typeface="Calibri"/>
            </a:endParaRPr>
          </a:p>
          <a:p>
            <a:endParaRPr sz="900" b="1">
              <a:solidFill>
                <a:srgbClr val="3C78D8"/>
              </a:solidFill>
              <a:latin typeface="Roboto Mono"/>
              <a:ea typeface="Roboto Mono"/>
              <a:cs typeface="Roboto Mono"/>
              <a:sym typeface="Roboto Mono"/>
            </a:endParaRPr>
          </a:p>
          <a:p>
            <a:r>
              <a:rPr lang="en-US" sz="900" b="1">
                <a:solidFill>
                  <a:srgbClr val="3C78D8"/>
                </a:solidFill>
                <a:latin typeface="Roboto Mono"/>
                <a:ea typeface="Roboto Mono"/>
                <a:cs typeface="Roboto Mono"/>
                <a:sym typeface="Roboto Mono"/>
              </a:rPr>
              <a:t>Model                      Max Tokens</a:t>
            </a:r>
            <a:endParaRPr sz="900" b="1">
              <a:solidFill>
                <a:srgbClr val="3C78D8"/>
              </a:solidFill>
              <a:latin typeface="Roboto Mono"/>
              <a:ea typeface="Roboto Mono"/>
              <a:cs typeface="Roboto Mono"/>
              <a:sym typeface="Roboto Mono"/>
            </a:endParaRPr>
          </a:p>
          <a:p>
            <a:endParaRPr sz="900" b="1">
              <a:solidFill>
                <a:srgbClr val="3C78D8"/>
              </a:solidFill>
              <a:latin typeface="Roboto Mono"/>
              <a:ea typeface="Roboto Mono"/>
              <a:cs typeface="Roboto Mono"/>
              <a:sym typeface="Roboto Mono"/>
            </a:endParaRPr>
          </a:p>
          <a:p>
            <a:r>
              <a:rPr lang="en-US" sz="900" b="1">
                <a:solidFill>
                  <a:srgbClr val="3C78D8"/>
                </a:solidFill>
                <a:latin typeface="Roboto Mono"/>
                <a:ea typeface="Roboto Mono"/>
                <a:cs typeface="Roboto Mono"/>
                <a:sym typeface="Roboto Mono"/>
              </a:rPr>
              <a:t>Ada, Babbage, Curie           2048</a:t>
            </a:r>
            <a:endParaRPr sz="900" b="1">
              <a:solidFill>
                <a:srgbClr val="3C78D8"/>
              </a:solidFill>
              <a:latin typeface="Roboto Mono"/>
              <a:ea typeface="Roboto Mono"/>
              <a:cs typeface="Roboto Mono"/>
              <a:sym typeface="Roboto Mono"/>
            </a:endParaRPr>
          </a:p>
          <a:p>
            <a:r>
              <a:rPr lang="en-US" sz="900" b="1">
                <a:solidFill>
                  <a:srgbClr val="3C78D8"/>
                </a:solidFill>
                <a:latin typeface="Roboto Mono"/>
                <a:ea typeface="Roboto Mono"/>
                <a:cs typeface="Roboto Mono"/>
                <a:sym typeface="Roboto Mono"/>
              </a:rPr>
              <a:t>DaVinci, ChatGPT              4096</a:t>
            </a:r>
            <a:endParaRPr sz="900" b="1">
              <a:solidFill>
                <a:srgbClr val="3C78D8"/>
              </a:solidFill>
              <a:latin typeface="Roboto Mono"/>
              <a:ea typeface="Roboto Mono"/>
              <a:cs typeface="Roboto Mono"/>
              <a:sym typeface="Roboto Mono"/>
            </a:endParaRPr>
          </a:p>
          <a:p>
            <a:r>
              <a:rPr lang="en-US" sz="900" b="1">
                <a:solidFill>
                  <a:srgbClr val="3C78D8"/>
                </a:solidFill>
                <a:latin typeface="Roboto Mono"/>
                <a:ea typeface="Roboto Mono"/>
                <a:cs typeface="Roboto Mono"/>
                <a:sym typeface="Roboto Mono"/>
              </a:rPr>
              <a:t>GPT-4 8k context              8192</a:t>
            </a:r>
            <a:endParaRPr sz="900" b="1">
              <a:solidFill>
                <a:srgbClr val="3C78D8"/>
              </a:solidFill>
              <a:latin typeface="Roboto Mono"/>
              <a:ea typeface="Roboto Mono"/>
              <a:cs typeface="Roboto Mono"/>
              <a:sym typeface="Roboto Mono"/>
            </a:endParaRPr>
          </a:p>
          <a:p>
            <a:r>
              <a:rPr lang="en-US" sz="900" b="1">
                <a:solidFill>
                  <a:srgbClr val="3C78D8"/>
                </a:solidFill>
                <a:latin typeface="Roboto Mono"/>
                <a:ea typeface="Roboto Mono"/>
                <a:cs typeface="Roboto Mono"/>
                <a:sym typeface="Roboto Mono"/>
              </a:rPr>
              <a:t>GPT-4 32k context            32768</a:t>
            </a:r>
            <a:endParaRPr sz="900" b="1">
              <a:solidFill>
                <a:srgbClr val="3C78D8"/>
              </a:solidFill>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2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648625"/>
            <a:ext cx="1878125" cy="1878125"/>
          </a:xfrm>
          <a:prstGeom prst="rect">
            <a:avLst/>
          </a:prstGeom>
          <a:noFill/>
          <a:ln>
            <a:noFill/>
          </a:ln>
        </p:spPr>
      </p:pic>
      <p:sp>
        <p:nvSpPr>
          <p:cNvPr id="188" name="Google Shape;188;p28"/>
          <p:cNvSpPr txBox="1"/>
          <p:nvPr/>
        </p:nvSpPr>
        <p:spPr>
          <a:xfrm>
            <a:off x="370725" y="2572725"/>
            <a:ext cx="13416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chemeClr val="dk1"/>
                </a:solidFill>
                <a:latin typeface="Calibri"/>
                <a:ea typeface="Calibri"/>
                <a:cs typeface="Calibri"/>
                <a:sym typeface="Calibri"/>
              </a:rPr>
              <a:t>Ian Goodfellow</a:t>
            </a:r>
            <a:endParaRPr b="1">
              <a:solidFill>
                <a:schemeClr val="dk1"/>
              </a:solidFill>
              <a:latin typeface="Calibri"/>
              <a:ea typeface="Calibri"/>
              <a:cs typeface="Calibri"/>
              <a:sym typeface="Calibri"/>
            </a:endParaRPr>
          </a:p>
        </p:txBody>
      </p:sp>
      <p:sp>
        <p:nvSpPr>
          <p:cNvPr id="189" name="Google Shape;189;p28"/>
          <p:cNvSpPr txBox="1"/>
          <p:nvPr/>
        </p:nvSpPr>
        <p:spPr>
          <a:xfrm>
            <a:off x="0" y="0"/>
            <a:ext cx="1444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GANs</a:t>
            </a:r>
            <a:endParaRPr sz="2500" b="1">
              <a:latin typeface="Calibri"/>
              <a:ea typeface="Calibri"/>
              <a:cs typeface="Calibri"/>
              <a:sym typeface="Calibri"/>
            </a:endParaRPr>
          </a:p>
        </p:txBody>
      </p:sp>
      <p:sp>
        <p:nvSpPr>
          <p:cNvPr id="190" name="Google Shape;190;p28"/>
          <p:cNvSpPr txBox="1"/>
          <p:nvPr/>
        </p:nvSpPr>
        <p:spPr>
          <a:xfrm>
            <a:off x="3407550" y="2568125"/>
            <a:ext cx="5124900" cy="2382600"/>
          </a:xfrm>
          <a:prstGeom prst="rect">
            <a:avLst/>
          </a:prstGeom>
          <a:solidFill>
            <a:srgbClr val="D0E0E3"/>
          </a:solid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Font typeface="Calibri"/>
              <a:buChar char="●"/>
            </a:pPr>
            <a:r>
              <a:rPr lang="en">
                <a:solidFill>
                  <a:schemeClr val="dk1"/>
                </a:solidFill>
                <a:latin typeface="Calibri"/>
                <a:ea typeface="Calibri"/>
                <a:cs typeface="Calibri"/>
                <a:sym typeface="Calibri"/>
              </a:rPr>
              <a:t>Both </a:t>
            </a:r>
            <a:r>
              <a:rPr lang="en" b="1">
                <a:solidFill>
                  <a:srgbClr val="FF0000"/>
                </a:solidFill>
                <a:latin typeface="Calibri"/>
                <a:ea typeface="Calibri"/>
                <a:cs typeface="Calibri"/>
                <a:sym typeface="Calibri"/>
              </a:rPr>
              <a:t>Detective</a:t>
            </a:r>
            <a:r>
              <a:rPr lang="en">
                <a:solidFill>
                  <a:schemeClr val="dk1"/>
                </a:solidFill>
                <a:latin typeface="Calibri"/>
                <a:ea typeface="Calibri"/>
                <a:cs typeface="Calibri"/>
                <a:sym typeface="Calibri"/>
              </a:rPr>
              <a:t> and </a:t>
            </a:r>
            <a:r>
              <a:rPr lang="en" b="1">
                <a:solidFill>
                  <a:srgbClr val="FF0000"/>
                </a:solidFill>
                <a:latin typeface="Calibri"/>
                <a:ea typeface="Calibri"/>
                <a:cs typeface="Calibri"/>
                <a:sym typeface="Calibri"/>
              </a:rPr>
              <a:t>Criminal</a:t>
            </a:r>
            <a:r>
              <a:rPr lang="en">
                <a:solidFill>
                  <a:schemeClr val="dk1"/>
                </a:solidFill>
                <a:latin typeface="Calibri"/>
                <a:ea typeface="Calibri"/>
                <a:cs typeface="Calibri"/>
                <a:sym typeface="Calibri"/>
              </a:rPr>
              <a:t> receive the same set of images</a:t>
            </a:r>
            <a:br>
              <a:rPr lang="en">
                <a:solidFill>
                  <a:schemeClr val="dk1"/>
                </a:solidFill>
                <a:latin typeface="Calibri"/>
                <a:ea typeface="Calibri"/>
                <a:cs typeface="Calibri"/>
                <a:sym typeface="Calibri"/>
              </a:rPr>
            </a:br>
            <a:r>
              <a:rPr lang="en">
                <a:solidFill>
                  <a:schemeClr val="dk1"/>
                </a:solidFill>
                <a:latin typeface="Calibri"/>
                <a:ea typeface="Calibri"/>
                <a:cs typeface="Calibri"/>
                <a:sym typeface="Calibri"/>
              </a:rPr>
              <a:t>(for example, pictures of cats and dogs). </a:t>
            </a:r>
            <a:endParaRPr>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 b="1">
                <a:solidFill>
                  <a:srgbClr val="FF0000"/>
                </a:solidFill>
                <a:latin typeface="Calibri"/>
                <a:ea typeface="Calibri"/>
                <a:cs typeface="Calibri"/>
                <a:sym typeface="Calibri"/>
              </a:rPr>
              <a:t>Criminal</a:t>
            </a:r>
            <a:r>
              <a:rPr lang="en">
                <a:solidFill>
                  <a:schemeClr val="dk1"/>
                </a:solidFill>
                <a:latin typeface="Calibri"/>
                <a:ea typeface="Calibri"/>
                <a:cs typeface="Calibri"/>
                <a:sym typeface="Calibri"/>
              </a:rPr>
              <a:t> randomly generates “fake” images</a:t>
            </a:r>
            <a:br>
              <a:rPr lang="en">
                <a:solidFill>
                  <a:schemeClr val="dk1"/>
                </a:solidFill>
                <a:latin typeface="Calibri"/>
                <a:ea typeface="Calibri"/>
                <a:cs typeface="Calibri"/>
                <a:sym typeface="Calibri"/>
              </a:rPr>
            </a:br>
            <a:r>
              <a:rPr lang="en">
                <a:solidFill>
                  <a:schemeClr val="dk1"/>
                </a:solidFill>
                <a:latin typeface="Calibri"/>
                <a:ea typeface="Calibri"/>
                <a:cs typeface="Calibri"/>
                <a:sym typeface="Calibri"/>
              </a:rPr>
              <a:t>(cat with 6 legs and two tails, etc.).</a:t>
            </a:r>
            <a:endParaRPr>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 b="1">
                <a:solidFill>
                  <a:srgbClr val="FF0000"/>
                </a:solidFill>
                <a:latin typeface="Calibri"/>
                <a:ea typeface="Calibri"/>
                <a:cs typeface="Calibri"/>
                <a:sym typeface="Calibri"/>
              </a:rPr>
              <a:t>Detective</a:t>
            </a:r>
            <a:r>
              <a:rPr lang="en">
                <a:solidFill>
                  <a:schemeClr val="dk1"/>
                </a:solidFill>
                <a:latin typeface="Calibri"/>
                <a:ea typeface="Calibri"/>
                <a:cs typeface="Calibri"/>
                <a:sym typeface="Calibri"/>
              </a:rPr>
              <a:t> learns to discriminate real images from fakes</a:t>
            </a:r>
            <a:br>
              <a:rPr lang="en">
                <a:solidFill>
                  <a:schemeClr val="dk1"/>
                </a:solidFill>
                <a:latin typeface="Calibri"/>
                <a:ea typeface="Calibri"/>
                <a:cs typeface="Calibri"/>
                <a:sym typeface="Calibri"/>
              </a:rPr>
            </a:br>
            <a:r>
              <a:rPr lang="en">
                <a:solidFill>
                  <a:schemeClr val="dk1"/>
                </a:solidFill>
                <a:latin typeface="Calibri"/>
                <a:ea typeface="Calibri"/>
                <a:cs typeface="Calibri"/>
                <a:sym typeface="Calibri"/>
              </a:rPr>
              <a:t>and becomes better and better.</a:t>
            </a:r>
            <a:endParaRPr>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 b="1">
                <a:solidFill>
                  <a:srgbClr val="FF0000"/>
                </a:solidFill>
                <a:latin typeface="Calibri"/>
                <a:ea typeface="Calibri"/>
                <a:cs typeface="Calibri"/>
                <a:sym typeface="Calibri"/>
              </a:rPr>
              <a:t>Criminal</a:t>
            </a:r>
            <a:r>
              <a:rPr lang="en">
                <a:solidFill>
                  <a:schemeClr val="dk1"/>
                </a:solidFill>
                <a:latin typeface="Calibri"/>
                <a:ea typeface="Calibri"/>
                <a:cs typeface="Calibri"/>
                <a:sym typeface="Calibri"/>
              </a:rPr>
              <a:t> learns to make better and better fakes.</a:t>
            </a:r>
            <a:endParaRPr>
              <a:solidFill>
                <a:schemeClr val="dk1"/>
              </a:solidFill>
              <a:latin typeface="Calibri"/>
              <a:ea typeface="Calibri"/>
              <a:cs typeface="Calibri"/>
              <a:sym typeface="Calibri"/>
            </a:endParaRPr>
          </a:p>
          <a:p>
            <a:pPr marL="457200" lvl="0" indent="0" algn="l" rtl="0">
              <a:lnSpc>
                <a:spcPct val="115000"/>
              </a:lnSpc>
              <a:spcBef>
                <a:spcPts val="0"/>
              </a:spcBef>
              <a:spcAft>
                <a:spcPts val="0"/>
              </a:spcAft>
              <a:buNone/>
            </a:pPr>
            <a:endParaRPr>
              <a:solidFill>
                <a:schemeClr val="dk1"/>
              </a:solidFill>
              <a:latin typeface="Calibri"/>
              <a:ea typeface="Calibri"/>
              <a:cs typeface="Calibri"/>
              <a:sym typeface="Calibri"/>
            </a:endParaRPr>
          </a:p>
          <a:p>
            <a:pPr marL="457200" lvl="0" indent="-317500" algn="l" rtl="0">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Adversarial relationship helps both become better very fast.</a:t>
            </a:r>
            <a:endParaRPr>
              <a:solidFill>
                <a:schemeClr val="dk1"/>
              </a:solidFill>
              <a:latin typeface="Calibri"/>
              <a:ea typeface="Calibri"/>
              <a:cs typeface="Calibri"/>
              <a:sym typeface="Calibri"/>
            </a:endParaRPr>
          </a:p>
        </p:txBody>
      </p:sp>
      <p:sp>
        <p:nvSpPr>
          <p:cNvPr id="191" name="Google Shape;191;p28"/>
          <p:cNvSpPr txBox="1"/>
          <p:nvPr/>
        </p:nvSpPr>
        <p:spPr>
          <a:xfrm>
            <a:off x="3622460" y="990600"/>
            <a:ext cx="48816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a:solidFill>
                  <a:srgbClr val="6AA84F"/>
                </a:solidFill>
                <a:latin typeface="Calibri"/>
                <a:ea typeface="Calibri"/>
                <a:cs typeface="Calibri"/>
                <a:sym typeface="Calibri"/>
              </a:rPr>
              <a:t>Generative Adversarial Networks (GANs) (2014)</a:t>
            </a:r>
            <a:endParaRPr sz="1800" b="1">
              <a:solidFill>
                <a:srgbClr val="6AA84F"/>
              </a:solidFill>
              <a:latin typeface="Calibri"/>
              <a:ea typeface="Calibri"/>
              <a:cs typeface="Calibri"/>
              <a:sym typeface="Calibri"/>
            </a:endParaRPr>
          </a:p>
        </p:txBody>
      </p:sp>
      <p:sp>
        <p:nvSpPr>
          <p:cNvPr id="192" name="Google Shape;192;p28"/>
          <p:cNvSpPr txBox="1"/>
          <p:nvPr/>
        </p:nvSpPr>
        <p:spPr>
          <a:xfrm>
            <a:off x="3717737" y="1668013"/>
            <a:ext cx="1878000" cy="64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dirty="0">
                <a:solidFill>
                  <a:schemeClr val="dk1"/>
                </a:solidFill>
                <a:latin typeface="Calibri"/>
                <a:ea typeface="Calibri"/>
                <a:cs typeface="Calibri"/>
                <a:sym typeface="Calibri"/>
              </a:rPr>
              <a:t>Police </a:t>
            </a:r>
            <a:r>
              <a:rPr lang="en" b="1" dirty="0">
                <a:solidFill>
                  <a:srgbClr val="FF0000"/>
                </a:solidFill>
                <a:latin typeface="Calibri"/>
                <a:ea typeface="Calibri"/>
                <a:cs typeface="Calibri"/>
                <a:sym typeface="Calibri"/>
              </a:rPr>
              <a:t>Detective</a:t>
            </a:r>
            <a:endParaRPr b="1" dirty="0">
              <a:solidFill>
                <a:srgbClr val="FF0000"/>
              </a:solidFill>
              <a:latin typeface="Calibri"/>
              <a:ea typeface="Calibri"/>
              <a:cs typeface="Calibri"/>
              <a:sym typeface="Calibri"/>
            </a:endParaRPr>
          </a:p>
          <a:p>
            <a:pPr marL="0" lvl="0" indent="0" algn="l" rtl="0">
              <a:lnSpc>
                <a:spcPct val="115000"/>
              </a:lnSpc>
              <a:spcBef>
                <a:spcPts val="0"/>
              </a:spcBef>
              <a:spcAft>
                <a:spcPts val="0"/>
              </a:spcAft>
              <a:buNone/>
            </a:pPr>
            <a:r>
              <a:rPr lang="en" b="1" dirty="0">
                <a:solidFill>
                  <a:schemeClr val="dk1"/>
                </a:solidFill>
                <a:latin typeface="Calibri"/>
                <a:ea typeface="Calibri"/>
                <a:cs typeface="Calibri"/>
                <a:sym typeface="Calibri"/>
              </a:rPr>
              <a:t>(recognizes images)</a:t>
            </a:r>
            <a:endParaRPr b="1" dirty="0">
              <a:solidFill>
                <a:schemeClr val="dk1"/>
              </a:solidFill>
              <a:latin typeface="Calibri"/>
              <a:ea typeface="Calibri"/>
              <a:cs typeface="Calibri"/>
              <a:sym typeface="Calibri"/>
            </a:endParaRPr>
          </a:p>
        </p:txBody>
      </p:sp>
      <p:sp>
        <p:nvSpPr>
          <p:cNvPr id="193" name="Google Shape;193;p28"/>
          <p:cNvSpPr txBox="1"/>
          <p:nvPr/>
        </p:nvSpPr>
        <p:spPr>
          <a:xfrm>
            <a:off x="6142037" y="1668025"/>
            <a:ext cx="2060400" cy="64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dirty="0">
                <a:solidFill>
                  <a:schemeClr val="dk1"/>
                </a:solidFill>
                <a:latin typeface="Calibri"/>
                <a:ea typeface="Calibri"/>
                <a:cs typeface="Calibri"/>
                <a:sym typeface="Calibri"/>
              </a:rPr>
              <a:t>Artistic </a:t>
            </a:r>
            <a:r>
              <a:rPr lang="en" b="1" dirty="0">
                <a:solidFill>
                  <a:srgbClr val="FF0000"/>
                </a:solidFill>
                <a:latin typeface="Calibri"/>
                <a:ea typeface="Calibri"/>
                <a:cs typeface="Calibri"/>
                <a:sym typeface="Calibri"/>
              </a:rPr>
              <a:t>Criminal</a:t>
            </a:r>
            <a:endParaRPr b="1" dirty="0">
              <a:solidFill>
                <a:srgbClr val="FF0000"/>
              </a:solidFill>
              <a:latin typeface="Calibri"/>
              <a:ea typeface="Calibri"/>
              <a:cs typeface="Calibri"/>
              <a:sym typeface="Calibri"/>
            </a:endParaRPr>
          </a:p>
          <a:p>
            <a:pPr marL="0" lvl="0" indent="0" algn="l" rtl="0">
              <a:lnSpc>
                <a:spcPct val="115000"/>
              </a:lnSpc>
              <a:spcBef>
                <a:spcPts val="0"/>
              </a:spcBef>
              <a:spcAft>
                <a:spcPts val="0"/>
              </a:spcAft>
              <a:buNone/>
            </a:pPr>
            <a:r>
              <a:rPr lang="en" b="1" dirty="0">
                <a:solidFill>
                  <a:schemeClr val="dk1"/>
                </a:solidFill>
                <a:latin typeface="Calibri"/>
                <a:ea typeface="Calibri"/>
                <a:cs typeface="Calibri"/>
                <a:sym typeface="Calibri"/>
              </a:rPr>
              <a:t>(generates fake images)</a:t>
            </a:r>
            <a:endParaRPr b="1" dirty="0">
              <a:solidFill>
                <a:schemeClr val="dk1"/>
              </a:solidFill>
              <a:latin typeface="Calibri"/>
              <a:ea typeface="Calibri"/>
              <a:cs typeface="Calibri"/>
              <a:sym typeface="Calibri"/>
            </a:endParaRPr>
          </a:p>
        </p:txBody>
      </p:sp>
      <p:sp>
        <p:nvSpPr>
          <p:cNvPr id="194" name="Google Shape;194;p28"/>
          <p:cNvSpPr txBox="1"/>
          <p:nvPr/>
        </p:nvSpPr>
        <p:spPr>
          <a:xfrm>
            <a:off x="152400" y="3171288"/>
            <a:ext cx="30000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latin typeface="Calibri"/>
                <a:ea typeface="Calibri"/>
                <a:cs typeface="Calibri"/>
                <a:sym typeface="Calibri"/>
              </a:rPr>
              <a:t>Thesis (2014): </a:t>
            </a:r>
            <a:r>
              <a:rPr lang="en" sz="1000" u="sng" dirty="0">
                <a:solidFill>
                  <a:schemeClr val="hlink"/>
                </a:solidFill>
                <a:latin typeface="Calibri"/>
                <a:ea typeface="Calibri"/>
                <a:cs typeface="Calibri"/>
                <a:sym typeface="Calibri"/>
                <a:hlinkClick r:id="rId4"/>
              </a:rPr>
              <a:t>https://papyrus.bib.umontreal.ca/xmlui/bitstream/handle/1866/11674/Goodfellow_Ian_2014_these.pdf</a:t>
            </a:r>
            <a:r>
              <a:rPr lang="en" sz="1000" dirty="0">
                <a:latin typeface="Calibri"/>
                <a:ea typeface="Calibri"/>
                <a:cs typeface="Calibri"/>
                <a:sym typeface="Calibri"/>
              </a:rPr>
              <a:t> </a:t>
            </a:r>
            <a:endParaRPr sz="1000" dirty="0">
              <a:latin typeface="Calibri"/>
              <a:ea typeface="Calibri"/>
              <a:cs typeface="Calibri"/>
              <a:sym typeface="Calibri"/>
            </a:endParaRPr>
          </a:p>
          <a:p>
            <a:pPr marL="0" lvl="0" indent="0" algn="l" rtl="0">
              <a:spcBef>
                <a:spcPts val="0"/>
              </a:spcBef>
              <a:spcAft>
                <a:spcPts val="0"/>
              </a:spcAft>
              <a:buNone/>
            </a:pPr>
            <a:endParaRPr sz="1000" dirty="0">
              <a:latin typeface="Calibri"/>
              <a:ea typeface="Calibri"/>
              <a:cs typeface="Calibri"/>
              <a:sym typeface="Calibri"/>
            </a:endParaRPr>
          </a:p>
          <a:p>
            <a:pPr marL="0" lvl="0" indent="0" algn="l" rtl="0">
              <a:spcBef>
                <a:spcPts val="0"/>
              </a:spcBef>
              <a:spcAft>
                <a:spcPts val="0"/>
              </a:spcAft>
              <a:buNone/>
            </a:pPr>
            <a:r>
              <a:rPr lang="en" sz="1000" dirty="0">
                <a:latin typeface="Calibri"/>
                <a:ea typeface="Calibri"/>
                <a:cs typeface="Calibri"/>
                <a:sym typeface="Calibri"/>
              </a:rPr>
              <a:t>Generative Adversarial Nets, 2014 (8 authors) </a:t>
            </a:r>
            <a:endParaRPr sz="1000" dirty="0">
              <a:latin typeface="Calibri"/>
              <a:ea typeface="Calibri"/>
              <a:cs typeface="Calibri"/>
              <a:sym typeface="Calibri"/>
            </a:endParaRPr>
          </a:p>
          <a:p>
            <a:pPr marL="0" lvl="0" indent="0" algn="l" rtl="0">
              <a:spcBef>
                <a:spcPts val="0"/>
              </a:spcBef>
              <a:spcAft>
                <a:spcPts val="0"/>
              </a:spcAft>
              <a:buNone/>
            </a:pPr>
            <a:r>
              <a:rPr lang="en" sz="1000" u="sng" dirty="0">
                <a:solidFill>
                  <a:schemeClr val="hlink"/>
                </a:solidFill>
                <a:latin typeface="Calibri"/>
                <a:ea typeface="Calibri"/>
                <a:cs typeface="Calibri"/>
                <a:sym typeface="Calibri"/>
                <a:hlinkClick r:id="rId5"/>
              </a:rPr>
              <a:t>https://papers.nips.cc/paper_files/paper/2014/file/5ca3e9b122f61f8f06494c97b1afccf3-Paper.pdf</a:t>
            </a:r>
            <a:r>
              <a:rPr lang="en" sz="1000" dirty="0">
                <a:latin typeface="Calibri"/>
                <a:ea typeface="Calibri"/>
                <a:cs typeface="Calibri"/>
                <a:sym typeface="Calibri"/>
              </a:rPr>
              <a:t> </a:t>
            </a:r>
            <a:endParaRPr sz="1000" dirty="0">
              <a:latin typeface="Calibri"/>
              <a:ea typeface="Calibri"/>
              <a:cs typeface="Calibri"/>
              <a:sym typeface="Calibri"/>
            </a:endParaRPr>
          </a:p>
          <a:p>
            <a:pPr marL="0" lvl="0" indent="0" algn="l" rtl="0">
              <a:spcBef>
                <a:spcPts val="0"/>
              </a:spcBef>
              <a:spcAft>
                <a:spcPts val="0"/>
              </a:spcAft>
              <a:buNone/>
            </a:pPr>
            <a:endParaRPr sz="1000" dirty="0">
              <a:latin typeface="Calibri"/>
              <a:ea typeface="Calibri"/>
              <a:cs typeface="Calibri"/>
              <a:sym typeface="Calibri"/>
            </a:endParaRPr>
          </a:p>
          <a:p>
            <a:pPr marL="0" lvl="0" indent="0" algn="l" rtl="0">
              <a:spcBef>
                <a:spcPts val="0"/>
              </a:spcBef>
              <a:spcAft>
                <a:spcPts val="0"/>
              </a:spcAft>
              <a:buNone/>
            </a:pPr>
            <a:r>
              <a:rPr lang="en" sz="1000" dirty="0">
                <a:latin typeface="Calibri"/>
                <a:ea typeface="Calibri"/>
                <a:cs typeface="Calibri"/>
                <a:sym typeface="Calibri"/>
              </a:rPr>
              <a:t>Unreal Person:</a:t>
            </a:r>
            <a:endParaRPr sz="1000" dirty="0">
              <a:latin typeface="Calibri"/>
              <a:ea typeface="Calibri"/>
              <a:cs typeface="Calibri"/>
              <a:sym typeface="Calibri"/>
            </a:endParaRPr>
          </a:p>
          <a:p>
            <a:pPr marL="0" lvl="0" indent="0" algn="l" rtl="0">
              <a:spcBef>
                <a:spcPts val="0"/>
              </a:spcBef>
              <a:spcAft>
                <a:spcPts val="0"/>
              </a:spcAft>
              <a:buNone/>
            </a:pPr>
            <a:r>
              <a:rPr lang="en" sz="1000" u="sng" dirty="0">
                <a:solidFill>
                  <a:schemeClr val="hlink"/>
                </a:solidFill>
                <a:latin typeface="Calibri"/>
                <a:ea typeface="Calibri"/>
                <a:cs typeface="Calibri"/>
                <a:sym typeface="Calibri"/>
                <a:hlinkClick r:id="rId6"/>
              </a:rPr>
              <a:t>https://www.unrealperson.com</a:t>
            </a:r>
            <a:r>
              <a:rPr lang="en" sz="1000" dirty="0">
                <a:latin typeface="Calibri"/>
                <a:ea typeface="Calibri"/>
                <a:cs typeface="Calibri"/>
                <a:sym typeface="Calibri"/>
              </a:rPr>
              <a:t> </a:t>
            </a:r>
            <a:endParaRPr sz="1000" dirty="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9"/>
          <p:cNvSpPr txBox="1"/>
          <p:nvPr/>
        </p:nvSpPr>
        <p:spPr>
          <a:xfrm>
            <a:off x="248006" y="696431"/>
            <a:ext cx="3843900" cy="166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68575" rIns="68575" bIns="68575" anchor="t" anchorCtr="0">
            <a:spAutoFit/>
          </a:bodyPr>
          <a:lstStyle/>
          <a:p>
            <a:pPr marL="342900" lvl="0" indent="-234950" algn="l" rtl="0">
              <a:spcBef>
                <a:spcPts val="0"/>
              </a:spcBef>
              <a:spcAft>
                <a:spcPts val="0"/>
              </a:spcAft>
              <a:buSzPts val="1100"/>
              <a:buFont typeface="Calibri"/>
              <a:buChar char="●"/>
            </a:pPr>
            <a:r>
              <a:rPr lang="en" sz="1100">
                <a:solidFill>
                  <a:schemeClr val="dk1"/>
                </a:solidFill>
                <a:latin typeface="Calibri"/>
                <a:ea typeface="Calibri"/>
                <a:cs typeface="Calibri"/>
                <a:sym typeface="Calibri"/>
              </a:rPr>
              <a:t>BigGAN (Google, 2018) - used by </a:t>
            </a:r>
            <a:r>
              <a:rPr lang="en" sz="1100" b="1">
                <a:solidFill>
                  <a:srgbClr val="0000FF"/>
                </a:solidFill>
              </a:rPr>
              <a:t>DALL-E 2</a:t>
            </a:r>
            <a:endParaRPr sz="1100">
              <a:solidFill>
                <a:schemeClr val="dk1"/>
              </a:solidFill>
              <a:latin typeface="Calibri"/>
              <a:ea typeface="Calibri"/>
              <a:cs typeface="Calibri"/>
              <a:sym typeface="Calibri"/>
            </a:endParaRPr>
          </a:p>
          <a:p>
            <a:pPr marL="342900" lvl="0" indent="-23495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base for the model is the Self-Attention GAN, or SAGAN for short, described by Han Zhang, et al. in the 2018 paper tilted “Self-Attention Generative Adversarial Networks.”</a:t>
            </a:r>
            <a:endParaRPr sz="1100">
              <a:solidFill>
                <a:schemeClr val="dk1"/>
              </a:solidFill>
              <a:latin typeface="Calibri"/>
              <a:ea typeface="Calibri"/>
              <a:cs typeface="Calibri"/>
              <a:sym typeface="Calibri"/>
            </a:endParaRPr>
          </a:p>
          <a:p>
            <a:pPr marL="342900" lvl="0" indent="-23495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Can generate larger and higher-quality images, such as 256×256 and 512×512 images</a:t>
            </a:r>
            <a:endParaRPr sz="1100">
              <a:solidFill>
                <a:schemeClr val="dk1"/>
              </a:solidFill>
              <a:latin typeface="Calibri"/>
              <a:ea typeface="Calibri"/>
              <a:cs typeface="Calibri"/>
              <a:sym typeface="Calibri"/>
            </a:endParaRPr>
          </a:p>
          <a:p>
            <a:pPr marL="342900" lvl="0" indent="-234950" algn="l" rtl="0">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https://machinelearningmastery.com/a-gentle-introduction-to-the-biggan/</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
        <p:nvSpPr>
          <p:cNvPr id="201" name="Google Shape;201;p29"/>
          <p:cNvSpPr txBox="1"/>
          <p:nvPr/>
        </p:nvSpPr>
        <p:spPr>
          <a:xfrm>
            <a:off x="324206" y="188606"/>
            <a:ext cx="13578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b="1">
                <a:latin typeface="Calibri"/>
                <a:ea typeface="Calibri"/>
                <a:cs typeface="Calibri"/>
                <a:sym typeface="Calibri"/>
              </a:rPr>
              <a:t>BigGAN</a:t>
            </a:r>
            <a:endParaRPr sz="2100" b="1">
              <a:latin typeface="Calibri"/>
              <a:ea typeface="Calibri"/>
              <a:cs typeface="Calibri"/>
              <a:sym typeface="Calibri"/>
            </a:endParaRPr>
          </a:p>
        </p:txBody>
      </p:sp>
      <p:sp>
        <p:nvSpPr>
          <p:cNvPr id="202" name="Google Shape;202;p29"/>
          <p:cNvSpPr txBox="1"/>
          <p:nvPr/>
        </p:nvSpPr>
        <p:spPr>
          <a:xfrm>
            <a:off x="4768125" y="188606"/>
            <a:ext cx="13578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b="1">
                <a:latin typeface="Calibri"/>
                <a:ea typeface="Calibri"/>
                <a:cs typeface="Calibri"/>
                <a:sym typeface="Calibri"/>
              </a:rPr>
              <a:t>GigaGAN</a:t>
            </a:r>
            <a:endParaRPr sz="2100" b="1">
              <a:latin typeface="Calibri"/>
              <a:ea typeface="Calibri"/>
              <a:cs typeface="Calibri"/>
              <a:sym typeface="Calibri"/>
            </a:endParaRPr>
          </a:p>
        </p:txBody>
      </p:sp>
      <p:sp>
        <p:nvSpPr>
          <p:cNvPr id="203" name="Google Shape;203;p29"/>
          <p:cNvSpPr txBox="1"/>
          <p:nvPr/>
        </p:nvSpPr>
        <p:spPr>
          <a:xfrm>
            <a:off x="4168106" y="696425"/>
            <a:ext cx="4776569" cy="2339092"/>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68575" rIns="68575" bIns="68575" anchor="t" anchorCtr="0">
            <a:spAutoFit/>
          </a:bodyPr>
          <a:lstStyle/>
          <a:p>
            <a:pPr marL="342900" lvl="0" indent="-234950" algn="l" rtl="0">
              <a:spcBef>
                <a:spcPts val="0"/>
              </a:spcBef>
              <a:spcAft>
                <a:spcPts val="0"/>
              </a:spcAft>
              <a:buSzPts val="1100"/>
              <a:buFont typeface="Calibri"/>
              <a:buChar char="●"/>
            </a:pPr>
            <a:r>
              <a:rPr lang="en" sz="1100" dirty="0" err="1">
                <a:latin typeface="Calibri"/>
                <a:ea typeface="Calibri"/>
                <a:cs typeface="Calibri"/>
                <a:sym typeface="Calibri"/>
              </a:rPr>
              <a:t>GigaGAN</a:t>
            </a:r>
            <a:r>
              <a:rPr lang="en" sz="1100" dirty="0">
                <a:latin typeface="Calibri"/>
                <a:ea typeface="Calibri"/>
                <a:cs typeface="Calibri"/>
                <a:sym typeface="Calibri"/>
              </a:rPr>
              <a:t> (2022) is a large-scale generative adversarial network (GAN) that was developed by researchers at </a:t>
            </a:r>
            <a:r>
              <a:rPr lang="en" sz="1100" b="1" dirty="0">
                <a:solidFill>
                  <a:srgbClr val="0000FF"/>
                </a:solidFill>
                <a:latin typeface="Calibri"/>
                <a:ea typeface="Calibri"/>
                <a:cs typeface="Calibri"/>
                <a:sym typeface="Calibri"/>
              </a:rPr>
              <a:t>POSTECH, CMU, and Adobe</a:t>
            </a:r>
            <a:endParaRPr sz="1100" b="1" dirty="0">
              <a:solidFill>
                <a:srgbClr val="0000FF"/>
              </a:solidFill>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dirty="0">
                <a:latin typeface="Calibri"/>
                <a:ea typeface="Calibri"/>
                <a:cs typeface="Calibri"/>
                <a:sym typeface="Calibri"/>
              </a:rPr>
              <a:t>It can generate high-quality images at a much faster rate than previous GANs</a:t>
            </a:r>
            <a:endParaRPr sz="1100" dirty="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dirty="0" err="1">
                <a:latin typeface="Calibri"/>
                <a:ea typeface="Calibri"/>
                <a:cs typeface="Calibri"/>
                <a:sym typeface="Calibri"/>
              </a:rPr>
              <a:t>GigaGAN</a:t>
            </a:r>
            <a:r>
              <a:rPr lang="en" sz="1100" dirty="0">
                <a:latin typeface="Calibri"/>
                <a:ea typeface="Calibri"/>
                <a:cs typeface="Calibri"/>
                <a:sym typeface="Calibri"/>
              </a:rPr>
              <a:t> is built on top of the </a:t>
            </a:r>
            <a:r>
              <a:rPr lang="en" sz="1100" dirty="0" err="1">
                <a:latin typeface="Calibri"/>
                <a:ea typeface="Calibri"/>
                <a:cs typeface="Calibri"/>
                <a:sym typeface="Calibri"/>
              </a:rPr>
              <a:t>StyleGAN</a:t>
            </a:r>
            <a:r>
              <a:rPr lang="en" sz="1100" dirty="0">
                <a:latin typeface="Calibri"/>
                <a:ea typeface="Calibri"/>
                <a:cs typeface="Calibri"/>
                <a:sym typeface="Calibri"/>
              </a:rPr>
              <a:t> architecture (NVIDIA) by using a larger and more diverse training dataset, a more powerful discriminator, a new more effective and more efficient training algorithm</a:t>
            </a:r>
            <a:endParaRPr sz="1100" dirty="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dirty="0">
                <a:latin typeface="Calibri"/>
                <a:ea typeface="Calibri"/>
                <a:cs typeface="Calibri"/>
                <a:sym typeface="Calibri"/>
              </a:rPr>
              <a:t>1+ </a:t>
            </a:r>
            <a:r>
              <a:rPr lang="en" sz="1100" dirty="0" err="1">
                <a:latin typeface="Calibri"/>
                <a:ea typeface="Calibri"/>
                <a:cs typeface="Calibri"/>
                <a:sym typeface="Calibri"/>
              </a:rPr>
              <a:t>Bln</a:t>
            </a:r>
            <a:r>
              <a:rPr lang="en" sz="1100" dirty="0">
                <a:latin typeface="Calibri"/>
                <a:ea typeface="Calibri"/>
                <a:cs typeface="Calibri"/>
                <a:sym typeface="Calibri"/>
              </a:rPr>
              <a:t> parameters</a:t>
            </a:r>
            <a:endParaRPr sz="1100" dirty="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dirty="0">
                <a:latin typeface="Calibri"/>
                <a:ea typeface="Calibri"/>
                <a:cs typeface="Calibri"/>
                <a:sym typeface="Calibri"/>
              </a:rPr>
              <a:t>Can generate high-quality images very fast: 512x512 </a:t>
            </a:r>
            <a:r>
              <a:rPr lang="en" sz="1100" dirty="0" err="1">
                <a:latin typeface="Calibri"/>
                <a:ea typeface="Calibri"/>
                <a:cs typeface="Calibri"/>
                <a:sym typeface="Calibri"/>
              </a:rPr>
              <a:t>px</a:t>
            </a:r>
            <a:r>
              <a:rPr lang="en" sz="1100" dirty="0">
                <a:latin typeface="Calibri"/>
                <a:ea typeface="Calibri"/>
                <a:cs typeface="Calibri"/>
                <a:sym typeface="Calibri"/>
              </a:rPr>
              <a:t> output generated in 0.13 sec, which is orders of magnitude faster than previous generations</a:t>
            </a:r>
            <a:endParaRPr sz="1100" dirty="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dirty="0">
                <a:latin typeface="Calibri"/>
                <a:ea typeface="Calibri"/>
                <a:cs typeface="Calibri"/>
                <a:sym typeface="Calibri"/>
              </a:rPr>
              <a:t>Can synthesize high-resolution images (16-megapixels in 3.66 sec)</a:t>
            </a:r>
            <a:endParaRPr sz="1100" dirty="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dirty="0">
                <a:latin typeface="Calibri"/>
                <a:ea typeface="Calibri"/>
                <a:cs typeface="Calibri"/>
                <a:sym typeface="Calibri"/>
              </a:rPr>
              <a:t>Supports various latent space editing applications such as latent interpolation, style mixing, and vector arithmetic operations</a:t>
            </a:r>
            <a:endParaRPr sz="1100" dirty="0">
              <a:latin typeface="Calibri"/>
              <a:ea typeface="Calibri"/>
              <a:cs typeface="Calibri"/>
              <a:sym typeface="Calibri"/>
            </a:endParaRPr>
          </a:p>
        </p:txBody>
      </p:sp>
      <p:sp>
        <p:nvSpPr>
          <p:cNvPr id="204" name="Google Shape;204;p29"/>
          <p:cNvSpPr txBox="1"/>
          <p:nvPr/>
        </p:nvSpPr>
        <p:spPr>
          <a:xfrm>
            <a:off x="324206" y="2859356"/>
            <a:ext cx="1608900" cy="149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68575" rIns="68575" bIns="68575" anchor="t" anchorCtr="0">
            <a:spAutoFit/>
          </a:bodyPr>
          <a:lstStyle/>
          <a:p>
            <a:pPr marL="0" lvl="0" indent="0" algn="l" rtl="0">
              <a:spcBef>
                <a:spcPts val="0"/>
              </a:spcBef>
              <a:spcAft>
                <a:spcPts val="0"/>
              </a:spcAft>
              <a:buNone/>
            </a:pPr>
            <a:r>
              <a:rPr lang="en" sz="1100">
                <a:latin typeface="Calibri"/>
                <a:ea typeface="Calibri"/>
                <a:cs typeface="Calibri"/>
                <a:sym typeface="Calibri"/>
              </a:rPr>
              <a:t>Popular GANs</a:t>
            </a:r>
            <a:endParaRPr sz="1100">
              <a:latin typeface="Calibri"/>
              <a:ea typeface="Calibri"/>
              <a:cs typeface="Calibri"/>
              <a:sym typeface="Calibri"/>
            </a:endParaRPr>
          </a:p>
          <a:p>
            <a:pPr marL="0" lvl="0" indent="0" algn="l" rtl="0">
              <a:spcBef>
                <a:spcPts val="0"/>
              </a:spcBef>
              <a:spcAft>
                <a:spcPts val="0"/>
              </a:spcAft>
              <a:buNone/>
            </a:pPr>
            <a:endParaRPr sz="110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a:latin typeface="Calibri"/>
                <a:ea typeface="Calibri"/>
                <a:cs typeface="Calibri"/>
                <a:sym typeface="Calibri"/>
              </a:rPr>
              <a:t>CycleGAN</a:t>
            </a:r>
            <a:endParaRPr sz="110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a:latin typeface="Calibri"/>
                <a:ea typeface="Calibri"/>
                <a:cs typeface="Calibri"/>
                <a:sym typeface="Calibri"/>
              </a:rPr>
              <a:t>StyleGAN</a:t>
            </a:r>
            <a:endParaRPr sz="110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a:latin typeface="Calibri"/>
                <a:ea typeface="Calibri"/>
                <a:cs typeface="Calibri"/>
                <a:sym typeface="Calibri"/>
              </a:rPr>
              <a:t>pixelRNN</a:t>
            </a:r>
            <a:endParaRPr sz="110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a:latin typeface="Calibri"/>
                <a:ea typeface="Calibri"/>
                <a:cs typeface="Calibri"/>
                <a:sym typeface="Calibri"/>
              </a:rPr>
              <a:t>text-2-image</a:t>
            </a:r>
            <a:endParaRPr sz="110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a:latin typeface="Calibri"/>
                <a:ea typeface="Calibri"/>
                <a:cs typeface="Calibri"/>
                <a:sym typeface="Calibri"/>
              </a:rPr>
              <a:t>DiscoGAN</a:t>
            </a:r>
            <a:endParaRPr sz="110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a:latin typeface="Calibri"/>
                <a:ea typeface="Calibri"/>
                <a:cs typeface="Calibri"/>
                <a:sym typeface="Calibri"/>
              </a:rPr>
              <a:t>lsGAN</a:t>
            </a:r>
            <a:endParaRPr sz="11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0"/>
          <p:cNvSpPr txBox="1"/>
          <p:nvPr/>
        </p:nvSpPr>
        <p:spPr>
          <a:xfrm>
            <a:off x="170850" y="729000"/>
            <a:ext cx="5459400" cy="126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400">
                <a:solidFill>
                  <a:srgbClr val="0F0F0F"/>
                </a:solidFill>
                <a:latin typeface="Calibri"/>
                <a:ea typeface="Calibri"/>
                <a:cs typeface="Calibri"/>
                <a:sym typeface="Calibri"/>
              </a:rPr>
              <a:t>Mohammad Emad Mostaque is the founder (2019) and CEO </a:t>
            </a:r>
            <a:endParaRPr sz="1400">
              <a:solidFill>
                <a:srgbClr val="0F0F0F"/>
              </a:solidFill>
              <a:latin typeface="Calibri"/>
              <a:ea typeface="Calibri"/>
              <a:cs typeface="Calibri"/>
              <a:sym typeface="Calibri"/>
            </a:endParaRPr>
          </a:p>
          <a:p>
            <a:pPr marL="0" lvl="0" indent="0" algn="l" rtl="0">
              <a:spcBef>
                <a:spcPts val="0"/>
              </a:spcBef>
              <a:spcAft>
                <a:spcPts val="0"/>
              </a:spcAft>
              <a:buNone/>
            </a:pPr>
            <a:r>
              <a:rPr lang="en" sz="1400">
                <a:solidFill>
                  <a:srgbClr val="0F0F0F"/>
                </a:solidFill>
                <a:latin typeface="Calibri"/>
                <a:ea typeface="Calibri"/>
                <a:cs typeface="Calibri"/>
                <a:sym typeface="Calibri"/>
              </a:rPr>
              <a:t>of Stability AI, (London, England, UK, ~170 employees), </a:t>
            </a:r>
            <a:endParaRPr sz="1400">
              <a:solidFill>
                <a:srgbClr val="0F0F0F"/>
              </a:solidFill>
              <a:latin typeface="Calibri"/>
              <a:ea typeface="Calibri"/>
              <a:cs typeface="Calibri"/>
              <a:sym typeface="Calibri"/>
            </a:endParaRPr>
          </a:p>
          <a:p>
            <a:pPr marL="0" lvl="0" indent="0" algn="l" rtl="0">
              <a:spcBef>
                <a:spcPts val="0"/>
              </a:spcBef>
              <a:spcAft>
                <a:spcPts val="0"/>
              </a:spcAft>
              <a:buNone/>
            </a:pPr>
            <a:r>
              <a:rPr lang="en" sz="1400">
                <a:solidFill>
                  <a:srgbClr val="0F0F0F"/>
                </a:solidFill>
                <a:latin typeface="Calibri"/>
                <a:ea typeface="Calibri"/>
                <a:cs typeface="Calibri"/>
                <a:sym typeface="Calibri"/>
              </a:rPr>
              <a:t>the company that developed </a:t>
            </a:r>
            <a:r>
              <a:rPr lang="en" sz="1400" b="1">
                <a:solidFill>
                  <a:srgbClr val="FF0000"/>
                </a:solidFill>
                <a:latin typeface="Calibri"/>
                <a:ea typeface="Calibri"/>
                <a:cs typeface="Calibri"/>
                <a:sym typeface="Calibri"/>
              </a:rPr>
              <a:t>Stable Diffusion</a:t>
            </a:r>
            <a:endParaRPr sz="1400" b="1">
              <a:solidFill>
                <a:srgbClr val="FF0000"/>
              </a:solidFill>
              <a:latin typeface="Calibri"/>
              <a:ea typeface="Calibri"/>
              <a:cs typeface="Calibri"/>
              <a:sym typeface="Calibri"/>
            </a:endParaRPr>
          </a:p>
          <a:p>
            <a:pPr marL="0" lvl="0" indent="0" algn="l" rtl="0">
              <a:spcBef>
                <a:spcPts val="0"/>
              </a:spcBef>
              <a:spcAft>
                <a:spcPts val="0"/>
              </a:spcAft>
              <a:buNone/>
            </a:pPr>
            <a:r>
              <a:rPr lang="en" sz="1400">
                <a:solidFill>
                  <a:srgbClr val="0F0F0F"/>
                </a:solidFill>
                <a:latin typeface="Calibri"/>
                <a:ea typeface="Calibri"/>
                <a:cs typeface="Calibri"/>
                <a:sym typeface="Calibri"/>
              </a:rPr>
              <a:t>(Original authors: Runway, CompVis, and Stability AI)</a:t>
            </a:r>
            <a:endParaRPr sz="1400">
              <a:solidFill>
                <a:srgbClr val="0F0F0F"/>
              </a:solidFill>
              <a:latin typeface="Calibri"/>
              <a:ea typeface="Calibri"/>
              <a:cs typeface="Calibri"/>
              <a:sym typeface="Calibri"/>
            </a:endParaRPr>
          </a:p>
          <a:p>
            <a:pPr marL="0" lvl="0" indent="0" algn="l" rtl="0">
              <a:spcBef>
                <a:spcPts val="0"/>
              </a:spcBef>
              <a:spcAft>
                <a:spcPts val="0"/>
              </a:spcAft>
              <a:buNone/>
            </a:pPr>
            <a:r>
              <a:rPr lang="en" sz="1400">
                <a:latin typeface="Calibri"/>
                <a:ea typeface="Calibri"/>
                <a:cs typeface="Calibri"/>
                <a:sym typeface="Calibri"/>
              </a:rPr>
              <a:t>Good short video: </a:t>
            </a:r>
            <a:r>
              <a:rPr lang="en" sz="1200">
                <a:latin typeface="Calibri"/>
                <a:ea typeface="Calibri"/>
                <a:cs typeface="Calibri"/>
                <a:sym typeface="Calibri"/>
              </a:rPr>
              <a:t> </a:t>
            </a:r>
            <a:r>
              <a:rPr lang="en" sz="1200" u="sng">
                <a:solidFill>
                  <a:schemeClr val="hlink"/>
                </a:solidFill>
                <a:latin typeface="Calibri"/>
                <a:ea typeface="Calibri"/>
                <a:cs typeface="Calibri"/>
                <a:sym typeface="Calibri"/>
                <a:hlinkClick r:id="rId3"/>
              </a:rPr>
              <a:t>https://www.youtube.com/watch?v=WgIlAB3cS6U</a:t>
            </a:r>
            <a:r>
              <a:rPr lang="en" sz="1200">
                <a:latin typeface="Calibri"/>
                <a:ea typeface="Calibri"/>
                <a:cs typeface="Calibri"/>
                <a:sym typeface="Calibri"/>
              </a:rPr>
              <a:t> </a:t>
            </a:r>
            <a:endParaRPr sz="1200">
              <a:latin typeface="Calibri"/>
              <a:ea typeface="Calibri"/>
              <a:cs typeface="Calibri"/>
              <a:sym typeface="Calibri"/>
            </a:endParaRPr>
          </a:p>
        </p:txBody>
      </p:sp>
      <p:pic>
        <p:nvPicPr>
          <p:cNvPr id="210" name="Google Shape;210;p30"/>
          <p:cNvPicPr preferRelativeResize="0"/>
          <p:nvPr/>
        </p:nvPicPr>
        <p:blipFill>
          <a:blip r:embed="rId4">
            <a:alphaModFix/>
          </a:blip>
          <a:stretch>
            <a:fillRect/>
          </a:stretch>
        </p:blipFill>
        <p:spPr>
          <a:xfrm>
            <a:off x="6400800" y="586800"/>
            <a:ext cx="2619375" cy="1743075"/>
          </a:xfrm>
          <a:prstGeom prst="rect">
            <a:avLst/>
          </a:prstGeom>
          <a:noFill/>
          <a:ln>
            <a:noFill/>
          </a:ln>
        </p:spPr>
      </p:pic>
      <p:sp>
        <p:nvSpPr>
          <p:cNvPr id="211" name="Google Shape;211;p30"/>
          <p:cNvSpPr txBox="1"/>
          <p:nvPr/>
        </p:nvSpPr>
        <p:spPr>
          <a:xfrm>
            <a:off x="7050300" y="2293200"/>
            <a:ext cx="153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00">
                <a:latin typeface="Calibri"/>
                <a:ea typeface="Calibri"/>
                <a:cs typeface="Calibri"/>
                <a:sym typeface="Calibri"/>
              </a:rPr>
              <a:t>Emad Mostaque</a:t>
            </a:r>
            <a:endParaRPr sz="1400">
              <a:latin typeface="Calibri"/>
              <a:ea typeface="Calibri"/>
              <a:cs typeface="Calibri"/>
              <a:sym typeface="Calibri"/>
            </a:endParaRPr>
          </a:p>
        </p:txBody>
      </p:sp>
      <p:pic>
        <p:nvPicPr>
          <p:cNvPr id="212" name="Google Shape;212;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390075" y="56700"/>
            <a:ext cx="2699550" cy="524025"/>
          </a:xfrm>
          <a:prstGeom prst="rect">
            <a:avLst/>
          </a:prstGeom>
          <a:noFill/>
          <a:ln>
            <a:noFill/>
          </a:ln>
        </p:spPr>
      </p:pic>
      <p:sp>
        <p:nvSpPr>
          <p:cNvPr id="213" name="Google Shape;213;p30"/>
          <p:cNvSpPr txBox="1"/>
          <p:nvPr/>
        </p:nvSpPr>
        <p:spPr>
          <a:xfrm>
            <a:off x="-40500" y="-40500"/>
            <a:ext cx="5843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Stable Diffusion - Emad Mostaque</a:t>
            </a:r>
            <a:endParaRPr sz="2500" b="1">
              <a:latin typeface="Calibri"/>
              <a:ea typeface="Calibri"/>
              <a:cs typeface="Calibri"/>
              <a:sym typeface="Calibri"/>
            </a:endParaRPr>
          </a:p>
        </p:txBody>
      </p:sp>
      <p:sp>
        <p:nvSpPr>
          <p:cNvPr id="214" name="Google Shape;214;p30"/>
          <p:cNvSpPr txBox="1"/>
          <p:nvPr/>
        </p:nvSpPr>
        <p:spPr>
          <a:xfrm>
            <a:off x="170850" y="2191200"/>
            <a:ext cx="5459400" cy="267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400" b="1">
                <a:solidFill>
                  <a:srgbClr val="FF0000"/>
                </a:solidFill>
                <a:latin typeface="Calibri"/>
                <a:ea typeface="Calibri"/>
                <a:cs typeface="Calibri"/>
                <a:sym typeface="Calibri"/>
              </a:rPr>
              <a:t>Stable Diffusion</a:t>
            </a:r>
            <a:r>
              <a:rPr lang="en" sz="1400">
                <a:latin typeface="Calibri"/>
                <a:ea typeface="Calibri"/>
                <a:cs typeface="Calibri"/>
                <a:sym typeface="Calibri"/>
              </a:rPr>
              <a:t> is a deep learning, </a:t>
            </a:r>
            <a:r>
              <a:rPr lang="en" sz="1400" b="1">
                <a:solidFill>
                  <a:srgbClr val="FF0000"/>
                </a:solidFill>
                <a:latin typeface="Calibri"/>
                <a:ea typeface="Calibri"/>
                <a:cs typeface="Calibri"/>
                <a:sym typeface="Calibri"/>
              </a:rPr>
              <a:t>text-to-image</a:t>
            </a:r>
            <a:r>
              <a:rPr lang="en" sz="1400">
                <a:latin typeface="Calibri"/>
                <a:ea typeface="Calibri"/>
                <a:cs typeface="Calibri"/>
                <a:sym typeface="Calibri"/>
              </a:rPr>
              <a:t> model released in 2022. It is primarily used to generate detailed images conditioned on text descriptions, though it can also be applied to other tasks such as inpainting, outpainting, and generating image-to-image translations guided by a text prompt.</a:t>
            </a:r>
            <a:endParaRPr sz="1400">
              <a:latin typeface="Calibri"/>
              <a:ea typeface="Calibri"/>
              <a:cs typeface="Calibri"/>
              <a:sym typeface="Calibri"/>
            </a:endParaRPr>
          </a:p>
          <a:p>
            <a:pPr marL="0" lvl="0" indent="0" algn="l" rtl="0">
              <a:spcBef>
                <a:spcPts val="0"/>
              </a:spcBef>
              <a:spcAft>
                <a:spcPts val="0"/>
              </a:spcAft>
              <a:buNone/>
            </a:pPr>
            <a:endParaRPr sz="1400">
              <a:latin typeface="Calibri"/>
              <a:ea typeface="Calibri"/>
              <a:cs typeface="Calibri"/>
              <a:sym typeface="Calibri"/>
            </a:endParaRPr>
          </a:p>
          <a:p>
            <a:pPr marL="0" lvl="0" indent="0" algn="l" rtl="0">
              <a:spcBef>
                <a:spcPts val="0"/>
              </a:spcBef>
              <a:spcAft>
                <a:spcPts val="0"/>
              </a:spcAft>
              <a:buNone/>
            </a:pPr>
            <a:r>
              <a:rPr lang="en" sz="1400">
                <a:latin typeface="Calibri"/>
                <a:ea typeface="Calibri"/>
                <a:cs typeface="Calibri"/>
                <a:sym typeface="Calibri"/>
              </a:rPr>
              <a:t>It was developed by the start-up Stability AI in collaboration with a number of academic researchers and non-profit organizations.</a:t>
            </a:r>
            <a:endParaRPr sz="1400">
              <a:latin typeface="Calibri"/>
              <a:ea typeface="Calibri"/>
              <a:cs typeface="Calibri"/>
              <a:sym typeface="Calibri"/>
            </a:endParaRPr>
          </a:p>
          <a:p>
            <a:pPr marL="0" lvl="0" indent="0" algn="l" rtl="0">
              <a:spcBef>
                <a:spcPts val="0"/>
              </a:spcBef>
              <a:spcAft>
                <a:spcPts val="0"/>
              </a:spcAft>
              <a:buNone/>
            </a:pPr>
            <a:r>
              <a:rPr lang="en" sz="1400">
                <a:latin typeface="Calibri"/>
                <a:ea typeface="Calibri"/>
                <a:cs typeface="Calibri"/>
                <a:sym typeface="Calibri"/>
              </a:rPr>
              <a:t>It is open source.</a:t>
            </a:r>
            <a:endParaRPr sz="14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6"/>
              </a:rPr>
              <a:t>https://en.wikipedia.org/wiki/Stable_Diffusion</a:t>
            </a:r>
            <a:r>
              <a:rPr lang="en" sz="1200">
                <a:latin typeface="Calibri"/>
                <a:ea typeface="Calibri"/>
                <a:cs typeface="Calibri"/>
                <a:sym typeface="Calibri"/>
              </a:rPr>
              <a:t> </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7"/>
              </a:rPr>
              <a:t>https://github.com/Stability-AI/stablediffusion</a:t>
            </a:r>
            <a:r>
              <a:rPr lang="en" sz="1200">
                <a:latin typeface="Calibri"/>
                <a:ea typeface="Calibri"/>
                <a:cs typeface="Calibri"/>
                <a:sym typeface="Calibri"/>
              </a:rPr>
              <a:t> </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8"/>
              </a:rPr>
              <a:t>https://replicate.com/stability-ai/stable-diffusion/examples</a:t>
            </a:r>
            <a:r>
              <a:rPr lang="en" sz="1200">
                <a:latin typeface="Calibri"/>
                <a:ea typeface="Calibri"/>
                <a:cs typeface="Calibri"/>
                <a:sym typeface="Calibri"/>
              </a:rPr>
              <a:t>  </a:t>
            </a:r>
            <a:endParaRPr sz="1200">
              <a:latin typeface="Calibri"/>
              <a:ea typeface="Calibri"/>
              <a:cs typeface="Calibri"/>
              <a:sym typeface="Calibri"/>
            </a:endParaRPr>
          </a:p>
        </p:txBody>
      </p:sp>
      <p:pic>
        <p:nvPicPr>
          <p:cNvPr id="215" name="Google Shape;215;p30"/>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998775" y="3154950"/>
            <a:ext cx="3021399" cy="1510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4"/>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169" name="Google Shape;169;p2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170" name="Google Shape;170;p24"/>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171" name="Google Shape;171;p24"/>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172" name="Google Shape;172;p24"/>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173" name="Google Shape;173;p24"/>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1"/>
          <p:cNvSpPr txBox="1"/>
          <p:nvPr/>
        </p:nvSpPr>
        <p:spPr>
          <a:xfrm>
            <a:off x="-51619" y="-50794"/>
            <a:ext cx="3007200" cy="4311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 sz="1900" b="1">
                <a:latin typeface="Calibri"/>
                <a:ea typeface="Calibri"/>
                <a:cs typeface="Calibri"/>
                <a:sym typeface="Calibri"/>
              </a:rPr>
              <a:t>How Stable Diffusion Works</a:t>
            </a:r>
            <a:endParaRPr sz="1900" b="1">
              <a:latin typeface="Calibri"/>
              <a:ea typeface="Calibri"/>
              <a:cs typeface="Calibri"/>
              <a:sym typeface="Calibri"/>
            </a:endParaRPr>
          </a:p>
        </p:txBody>
      </p:sp>
      <p:pic>
        <p:nvPicPr>
          <p:cNvPr id="222" name="Google Shape;222;p3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0" y="376256"/>
            <a:ext cx="3667968" cy="1145344"/>
          </a:xfrm>
          <a:prstGeom prst="rect">
            <a:avLst/>
          </a:prstGeom>
          <a:noFill/>
          <a:ln>
            <a:noFill/>
          </a:ln>
        </p:spPr>
      </p:pic>
      <p:pic>
        <p:nvPicPr>
          <p:cNvPr id="223" name="Google Shape;223;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36650" y="1874391"/>
            <a:ext cx="3470945" cy="1721914"/>
          </a:xfrm>
          <a:prstGeom prst="rect">
            <a:avLst/>
          </a:prstGeom>
          <a:noFill/>
          <a:ln>
            <a:noFill/>
          </a:ln>
        </p:spPr>
      </p:pic>
      <p:sp>
        <p:nvSpPr>
          <p:cNvPr id="224" name="Google Shape;224;p31"/>
          <p:cNvSpPr txBox="1"/>
          <p:nvPr/>
        </p:nvSpPr>
        <p:spPr>
          <a:xfrm>
            <a:off x="3809700" y="87395"/>
            <a:ext cx="5255400" cy="512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68575" rIns="68575" bIns="68575" anchor="t" anchorCtr="0">
            <a:spAutoFit/>
          </a:bodyPr>
          <a:lstStyle/>
          <a:p>
            <a:pPr marL="0" lvl="0" indent="0" algn="l" rtl="0">
              <a:spcBef>
                <a:spcPts val="0"/>
              </a:spcBef>
              <a:spcAft>
                <a:spcPts val="0"/>
              </a:spcAft>
              <a:buNone/>
            </a:pPr>
            <a:r>
              <a:rPr lang="en" sz="1100" dirty="0">
                <a:latin typeface="Calibri"/>
                <a:ea typeface="Calibri"/>
                <a:cs typeface="Calibri"/>
                <a:sym typeface="Calibri"/>
              </a:rPr>
              <a:t>Stable Diffusion creates images from text descriptions. </a:t>
            </a:r>
            <a:endParaRPr sz="1100" dirty="0">
              <a:latin typeface="Calibri"/>
              <a:ea typeface="Calibri"/>
              <a:cs typeface="Calibri"/>
              <a:sym typeface="Calibri"/>
            </a:endParaRPr>
          </a:p>
          <a:p>
            <a:pPr marL="0" lvl="0" indent="0" algn="l" rtl="0">
              <a:spcBef>
                <a:spcPts val="0"/>
              </a:spcBef>
              <a:spcAft>
                <a:spcPts val="0"/>
              </a:spcAft>
              <a:buNone/>
            </a:pPr>
            <a:r>
              <a:rPr lang="en" sz="1100" dirty="0">
                <a:solidFill>
                  <a:schemeClr val="dk1"/>
                </a:solidFill>
                <a:latin typeface="Calibri"/>
                <a:ea typeface="Calibri"/>
                <a:cs typeface="Calibri"/>
                <a:sym typeface="Calibri"/>
              </a:rPr>
              <a:t>Stable Diffusion can generate high-quality images that are indistinguishable from real photos - while using less than 1 </a:t>
            </a:r>
            <a:r>
              <a:rPr lang="en" sz="1100" dirty="0" err="1">
                <a:solidFill>
                  <a:schemeClr val="dk1"/>
                </a:solidFill>
                <a:latin typeface="Calibri"/>
                <a:ea typeface="Calibri"/>
                <a:cs typeface="Calibri"/>
                <a:sym typeface="Calibri"/>
              </a:rPr>
              <a:t>Bln</a:t>
            </a:r>
            <a:r>
              <a:rPr lang="en" sz="1100" dirty="0">
                <a:solidFill>
                  <a:schemeClr val="dk1"/>
                </a:solidFill>
                <a:latin typeface="Calibri"/>
                <a:ea typeface="Calibri"/>
                <a:cs typeface="Calibri"/>
                <a:sym typeface="Calibri"/>
              </a:rPr>
              <a:t> parameters</a:t>
            </a:r>
            <a:endParaRPr sz="1100" dirty="0">
              <a:solidFill>
                <a:schemeClr val="dk1"/>
              </a:solidFill>
              <a:latin typeface="Calibri"/>
              <a:ea typeface="Calibri"/>
              <a:cs typeface="Calibri"/>
              <a:sym typeface="Calibri"/>
            </a:endParaRPr>
          </a:p>
          <a:p>
            <a:pPr marL="342900" lvl="0" indent="-222250" algn="l" rtl="0">
              <a:spcBef>
                <a:spcPts val="0"/>
              </a:spcBef>
              <a:spcAft>
                <a:spcPts val="0"/>
              </a:spcAft>
              <a:buClr>
                <a:schemeClr val="dk1"/>
              </a:buClr>
              <a:buSzPts val="900"/>
              <a:buFont typeface="Calibri"/>
              <a:buChar char="●"/>
            </a:pPr>
            <a:r>
              <a:rPr lang="en" sz="900" u="sng" dirty="0">
                <a:solidFill>
                  <a:schemeClr val="hlink"/>
                </a:solidFill>
                <a:latin typeface="Calibri"/>
                <a:ea typeface="Calibri"/>
                <a:cs typeface="Calibri"/>
                <a:sym typeface="Calibri"/>
                <a:hlinkClick r:id="rId5"/>
              </a:rPr>
              <a:t>https://towardsdatascience.com/stable-diffusion-best-open-source-version-of-dall-e-2-ebcdf1cb64bc</a:t>
            </a:r>
            <a:r>
              <a:rPr lang="en" sz="900" dirty="0">
                <a:solidFill>
                  <a:schemeClr val="dk1"/>
                </a:solidFill>
                <a:latin typeface="Calibri"/>
                <a:ea typeface="Calibri"/>
                <a:cs typeface="Calibri"/>
                <a:sym typeface="Calibri"/>
              </a:rPr>
              <a:t> </a:t>
            </a:r>
            <a:endParaRPr sz="900" dirty="0">
              <a:solidFill>
                <a:schemeClr val="dk1"/>
              </a:solidFill>
              <a:latin typeface="Calibri"/>
              <a:ea typeface="Calibri"/>
              <a:cs typeface="Calibri"/>
              <a:sym typeface="Calibri"/>
            </a:endParaRPr>
          </a:p>
          <a:p>
            <a:pPr marL="342900" lvl="0" indent="-222250" algn="l" rtl="0">
              <a:spcBef>
                <a:spcPts val="0"/>
              </a:spcBef>
              <a:spcAft>
                <a:spcPts val="0"/>
              </a:spcAft>
              <a:buClr>
                <a:schemeClr val="dk1"/>
              </a:buClr>
              <a:buSzPts val="900"/>
              <a:buFont typeface="Calibri"/>
              <a:buChar char="●"/>
            </a:pPr>
            <a:r>
              <a:rPr lang="en" sz="900" u="sng" dirty="0">
                <a:solidFill>
                  <a:schemeClr val="hlink"/>
                </a:solidFill>
                <a:latin typeface="Calibri"/>
                <a:ea typeface="Calibri"/>
                <a:cs typeface="Calibri"/>
                <a:sym typeface="Calibri"/>
                <a:hlinkClick r:id="rId6"/>
              </a:rPr>
              <a:t>https://jalammar.github.io/illustrated-stable-diffusion/</a:t>
            </a:r>
            <a:r>
              <a:rPr lang="en" sz="900" dirty="0">
                <a:solidFill>
                  <a:schemeClr val="dk1"/>
                </a:solidFill>
                <a:latin typeface="Calibri"/>
                <a:ea typeface="Calibri"/>
                <a:cs typeface="Calibri"/>
                <a:sym typeface="Calibri"/>
              </a:rPr>
              <a:t> </a:t>
            </a:r>
            <a:endParaRPr sz="900" dirty="0">
              <a:solidFill>
                <a:schemeClr val="dk1"/>
              </a:solidFill>
              <a:latin typeface="Calibri"/>
              <a:ea typeface="Calibri"/>
              <a:cs typeface="Calibri"/>
              <a:sym typeface="Calibri"/>
            </a:endParaRPr>
          </a:p>
          <a:p>
            <a:pPr marL="342900" lvl="0" indent="-222250" algn="l" rtl="0">
              <a:spcBef>
                <a:spcPts val="0"/>
              </a:spcBef>
              <a:spcAft>
                <a:spcPts val="0"/>
              </a:spcAft>
              <a:buClr>
                <a:schemeClr val="dk1"/>
              </a:buClr>
              <a:buSzPts val="900"/>
              <a:buFont typeface="Calibri"/>
              <a:buChar char="●"/>
            </a:pPr>
            <a:r>
              <a:rPr lang="en" sz="900" u="sng" dirty="0">
                <a:solidFill>
                  <a:schemeClr val="hlink"/>
                </a:solidFill>
                <a:latin typeface="Calibri"/>
                <a:ea typeface="Calibri"/>
                <a:cs typeface="Calibri"/>
                <a:sym typeface="Calibri"/>
                <a:hlinkClick r:id="rId7"/>
              </a:rPr>
              <a:t>https://www.youtube.com/watch?v=J87hffSMB60</a:t>
            </a:r>
            <a:r>
              <a:rPr lang="en" sz="900" u="sng" dirty="0">
                <a:solidFill>
                  <a:schemeClr val="hlink"/>
                </a:solidFill>
                <a:latin typeface="Calibri"/>
                <a:ea typeface="Calibri"/>
                <a:cs typeface="Calibri"/>
                <a:sym typeface="Calibri"/>
              </a:rPr>
              <a:t> </a:t>
            </a:r>
            <a:endParaRPr sz="1100" dirty="0">
              <a:latin typeface="Calibri"/>
              <a:ea typeface="Calibri"/>
              <a:cs typeface="Calibri"/>
              <a:sym typeface="Calibri"/>
            </a:endParaRPr>
          </a:p>
          <a:p>
            <a:pPr marL="0" lvl="0" indent="0" algn="l" rtl="0">
              <a:spcBef>
                <a:spcPts val="0"/>
              </a:spcBef>
              <a:spcAft>
                <a:spcPts val="0"/>
              </a:spcAft>
              <a:buNone/>
            </a:pPr>
            <a:endParaRPr sz="1100" dirty="0">
              <a:latin typeface="Calibri"/>
              <a:ea typeface="Calibri"/>
              <a:cs typeface="Calibri"/>
              <a:sym typeface="Calibri"/>
            </a:endParaRPr>
          </a:p>
          <a:p>
            <a:pPr marL="0" lvl="0" indent="0" algn="l" rtl="0">
              <a:spcBef>
                <a:spcPts val="0"/>
              </a:spcBef>
              <a:spcAft>
                <a:spcPts val="0"/>
              </a:spcAft>
              <a:buNone/>
            </a:pPr>
            <a:r>
              <a:rPr lang="en" sz="1100" dirty="0">
                <a:latin typeface="Calibri"/>
                <a:ea typeface="Calibri"/>
                <a:cs typeface="Calibri"/>
                <a:sym typeface="Calibri"/>
              </a:rPr>
              <a:t>When we train the Stable Diffusion model, </a:t>
            </a:r>
            <a:endParaRPr sz="1100" dirty="0">
              <a:latin typeface="Calibri"/>
              <a:ea typeface="Calibri"/>
              <a:cs typeface="Calibri"/>
              <a:sym typeface="Calibri"/>
            </a:endParaRPr>
          </a:p>
          <a:p>
            <a:pPr marL="0" lvl="0" indent="0" algn="l" rtl="0">
              <a:spcBef>
                <a:spcPts val="0"/>
              </a:spcBef>
              <a:spcAft>
                <a:spcPts val="0"/>
              </a:spcAft>
              <a:buNone/>
            </a:pPr>
            <a:r>
              <a:rPr lang="en" sz="1100" dirty="0">
                <a:latin typeface="Calibri"/>
                <a:ea typeface="Calibri"/>
                <a:cs typeface="Calibri"/>
                <a:sym typeface="Calibri"/>
              </a:rPr>
              <a:t>we give it pairs of (text, image). </a:t>
            </a:r>
            <a:endParaRPr sz="1100" dirty="0">
              <a:solidFill>
                <a:schemeClr val="dk1"/>
              </a:solidFill>
              <a:latin typeface="Calibri"/>
              <a:ea typeface="Calibri"/>
              <a:cs typeface="Calibri"/>
              <a:sym typeface="Calibri"/>
            </a:endParaRPr>
          </a:p>
          <a:p>
            <a:pPr marL="342900" lvl="0" indent="-234950" algn="l" rtl="0">
              <a:spcBef>
                <a:spcPts val="0"/>
              </a:spcBef>
              <a:spcAft>
                <a:spcPts val="0"/>
              </a:spcAft>
              <a:buClr>
                <a:schemeClr val="dk1"/>
              </a:buClr>
              <a:buSzPts val="1100"/>
              <a:buFont typeface="Calibri"/>
              <a:buChar char="●"/>
            </a:pPr>
            <a:r>
              <a:rPr lang="en" sz="1100" dirty="0">
                <a:solidFill>
                  <a:schemeClr val="dk1"/>
                </a:solidFill>
                <a:latin typeface="Calibri"/>
                <a:ea typeface="Calibri"/>
                <a:cs typeface="Calibri"/>
                <a:sym typeface="Calibri"/>
              </a:rPr>
              <a:t>We train the </a:t>
            </a:r>
            <a:r>
              <a:rPr lang="en" sz="1100" b="1" dirty="0">
                <a:solidFill>
                  <a:srgbClr val="FF0000"/>
                </a:solidFill>
                <a:latin typeface="Calibri"/>
                <a:ea typeface="Calibri"/>
                <a:cs typeface="Calibri"/>
                <a:sym typeface="Calibri"/>
              </a:rPr>
              <a:t>text encoder </a:t>
            </a:r>
            <a:r>
              <a:rPr lang="en" sz="1100" dirty="0">
                <a:solidFill>
                  <a:schemeClr val="dk1"/>
                </a:solidFill>
                <a:latin typeface="Calibri"/>
                <a:ea typeface="Calibri"/>
                <a:cs typeface="Calibri"/>
                <a:sym typeface="Calibri"/>
              </a:rPr>
              <a:t>and</a:t>
            </a:r>
            <a:r>
              <a:rPr lang="en" sz="1100" b="1" dirty="0">
                <a:solidFill>
                  <a:srgbClr val="FF0000"/>
                </a:solidFill>
                <a:latin typeface="Calibri"/>
                <a:ea typeface="Calibri"/>
                <a:cs typeface="Calibri"/>
                <a:sym typeface="Calibri"/>
              </a:rPr>
              <a:t> </a:t>
            </a:r>
            <a:r>
              <a:rPr lang="en" sz="1100" dirty="0">
                <a:solidFill>
                  <a:schemeClr val="dk1"/>
                </a:solidFill>
                <a:latin typeface="Calibri"/>
                <a:ea typeface="Calibri"/>
                <a:cs typeface="Calibri"/>
                <a:sym typeface="Calibri"/>
              </a:rPr>
              <a:t> </a:t>
            </a:r>
            <a:r>
              <a:rPr lang="en" sz="1100" b="1" dirty="0">
                <a:solidFill>
                  <a:srgbClr val="FF0000"/>
                </a:solidFill>
                <a:latin typeface="Calibri"/>
                <a:ea typeface="Calibri"/>
                <a:cs typeface="Calibri"/>
                <a:sym typeface="Calibri"/>
              </a:rPr>
              <a:t>image encoder</a:t>
            </a:r>
            <a:r>
              <a:rPr lang="en" sz="1100" dirty="0">
                <a:solidFill>
                  <a:schemeClr val="dk1"/>
                </a:solidFill>
                <a:latin typeface="Calibri"/>
                <a:ea typeface="Calibri"/>
                <a:cs typeface="Calibri"/>
                <a:sym typeface="Calibri"/>
              </a:rPr>
              <a:t> neural networks </a:t>
            </a:r>
            <a:br>
              <a:rPr lang="en" sz="1100" dirty="0">
                <a:solidFill>
                  <a:schemeClr val="dk1"/>
                </a:solidFill>
                <a:latin typeface="Calibri"/>
                <a:ea typeface="Calibri"/>
                <a:cs typeface="Calibri"/>
                <a:sym typeface="Calibri"/>
              </a:rPr>
            </a:br>
            <a:r>
              <a:rPr lang="en" sz="1100" dirty="0">
                <a:solidFill>
                  <a:schemeClr val="dk1"/>
                </a:solidFill>
                <a:latin typeface="Calibri"/>
                <a:ea typeface="Calibri"/>
                <a:cs typeface="Calibri"/>
                <a:sym typeface="Calibri"/>
              </a:rPr>
              <a:t>to encode the text and image into </a:t>
            </a:r>
            <a:r>
              <a:rPr lang="en" sz="1100" b="1" dirty="0">
                <a:solidFill>
                  <a:srgbClr val="0000FF"/>
                </a:solidFill>
                <a:latin typeface="Calibri"/>
                <a:ea typeface="Calibri"/>
                <a:cs typeface="Calibri"/>
                <a:sym typeface="Calibri"/>
              </a:rPr>
              <a:t>latent vectors</a:t>
            </a:r>
            <a:r>
              <a:rPr lang="en" sz="1100" dirty="0">
                <a:solidFill>
                  <a:schemeClr val="dk1"/>
                </a:solidFill>
                <a:latin typeface="Calibri"/>
                <a:ea typeface="Calibri"/>
                <a:cs typeface="Calibri"/>
                <a:sym typeface="Calibri"/>
              </a:rPr>
              <a:t>, </a:t>
            </a:r>
            <a:br>
              <a:rPr lang="en" sz="1100" dirty="0">
                <a:solidFill>
                  <a:schemeClr val="dk1"/>
                </a:solidFill>
                <a:latin typeface="Calibri"/>
                <a:ea typeface="Calibri"/>
                <a:cs typeface="Calibri"/>
                <a:sym typeface="Calibri"/>
              </a:rPr>
            </a:br>
            <a:r>
              <a:rPr lang="en" sz="1100" dirty="0">
                <a:solidFill>
                  <a:schemeClr val="dk1"/>
                </a:solidFill>
                <a:latin typeface="Calibri"/>
                <a:ea typeface="Calibri"/>
                <a:cs typeface="Calibri"/>
                <a:sym typeface="Calibri"/>
              </a:rPr>
              <a:t>and we use contrastive learning to minimize the distance between these vectors. </a:t>
            </a:r>
            <a:br>
              <a:rPr lang="en" sz="1100" dirty="0">
                <a:solidFill>
                  <a:schemeClr val="dk1"/>
                </a:solidFill>
                <a:latin typeface="Calibri"/>
                <a:ea typeface="Calibri"/>
                <a:cs typeface="Calibri"/>
                <a:sym typeface="Calibri"/>
              </a:rPr>
            </a:br>
            <a:r>
              <a:rPr lang="en" sz="1100" dirty="0">
                <a:solidFill>
                  <a:schemeClr val="dk1"/>
                </a:solidFill>
                <a:latin typeface="Calibri"/>
                <a:ea typeface="Calibri"/>
                <a:cs typeface="Calibri"/>
                <a:sym typeface="Calibri"/>
              </a:rPr>
              <a:t>This means that the </a:t>
            </a:r>
            <a:r>
              <a:rPr lang="en" sz="1100" b="1" dirty="0">
                <a:solidFill>
                  <a:srgbClr val="6AA84F"/>
                </a:solidFill>
                <a:latin typeface="Calibri"/>
                <a:ea typeface="Calibri"/>
                <a:cs typeface="Calibri"/>
                <a:sym typeface="Calibri"/>
              </a:rPr>
              <a:t>model learns to associate text and image</a:t>
            </a:r>
            <a:r>
              <a:rPr lang="en" sz="1100" dirty="0">
                <a:solidFill>
                  <a:schemeClr val="dk1"/>
                </a:solidFill>
                <a:latin typeface="Calibri"/>
                <a:ea typeface="Calibri"/>
                <a:cs typeface="Calibri"/>
                <a:sym typeface="Calibri"/>
              </a:rPr>
              <a:t>, because they being encoded into the same </a:t>
            </a:r>
            <a:r>
              <a:rPr lang="en" sz="1100" b="1" dirty="0">
                <a:solidFill>
                  <a:srgbClr val="0000FF"/>
                </a:solidFill>
                <a:latin typeface="Calibri"/>
                <a:ea typeface="Calibri"/>
                <a:cs typeface="Calibri"/>
                <a:sym typeface="Calibri"/>
              </a:rPr>
              <a:t>latent vector.</a:t>
            </a:r>
            <a:endParaRPr sz="1100" b="1" dirty="0">
              <a:solidFill>
                <a:srgbClr val="0000FF"/>
              </a:solidFill>
              <a:latin typeface="Calibri"/>
              <a:ea typeface="Calibri"/>
              <a:cs typeface="Calibri"/>
              <a:sym typeface="Calibri"/>
            </a:endParaRPr>
          </a:p>
          <a:p>
            <a:pPr marL="342900" lvl="0" indent="-234950" algn="l" rtl="0">
              <a:spcBef>
                <a:spcPts val="0"/>
              </a:spcBef>
              <a:spcAft>
                <a:spcPts val="0"/>
              </a:spcAft>
              <a:buClr>
                <a:schemeClr val="dk1"/>
              </a:buClr>
              <a:buSzPts val="1100"/>
              <a:buFont typeface="Calibri"/>
              <a:buChar char="●"/>
            </a:pPr>
            <a:r>
              <a:rPr lang="en" sz="1100" dirty="0">
                <a:solidFill>
                  <a:schemeClr val="dk1"/>
                </a:solidFill>
                <a:latin typeface="Calibri"/>
                <a:ea typeface="Calibri"/>
                <a:cs typeface="Calibri"/>
                <a:sym typeface="Calibri"/>
              </a:rPr>
              <a:t>The vector is a 2D tensor (typically with 77 rows and 768 columns)</a:t>
            </a:r>
            <a:endParaRPr sz="1100" dirty="0">
              <a:solidFill>
                <a:schemeClr val="dk1"/>
              </a:solidFill>
              <a:latin typeface="Calibri"/>
              <a:ea typeface="Calibri"/>
              <a:cs typeface="Calibri"/>
              <a:sym typeface="Calibri"/>
            </a:endParaRPr>
          </a:p>
          <a:p>
            <a:pPr marL="342900" lvl="0" indent="-234950" algn="l" rtl="0">
              <a:spcBef>
                <a:spcPts val="0"/>
              </a:spcBef>
              <a:spcAft>
                <a:spcPts val="0"/>
              </a:spcAft>
              <a:buClr>
                <a:schemeClr val="dk1"/>
              </a:buClr>
              <a:buSzPts val="1100"/>
              <a:buFont typeface="Calibri"/>
              <a:buChar char="●"/>
            </a:pPr>
            <a:r>
              <a:rPr lang="en" sz="1100" dirty="0">
                <a:solidFill>
                  <a:schemeClr val="dk1"/>
                </a:solidFill>
                <a:latin typeface="Calibri"/>
                <a:ea typeface="Calibri"/>
                <a:cs typeface="Calibri"/>
                <a:sym typeface="Calibri"/>
              </a:rPr>
              <a:t>We also train the </a:t>
            </a:r>
            <a:r>
              <a:rPr lang="en" sz="1100" b="1" dirty="0">
                <a:solidFill>
                  <a:srgbClr val="FF0000"/>
                </a:solidFill>
                <a:latin typeface="Calibri"/>
                <a:ea typeface="Calibri"/>
                <a:cs typeface="Calibri"/>
                <a:sym typeface="Calibri"/>
              </a:rPr>
              <a:t>decoder to generate images from </a:t>
            </a:r>
            <a:r>
              <a:rPr lang="en" sz="1100" b="1" dirty="0">
                <a:solidFill>
                  <a:srgbClr val="0000FF"/>
                </a:solidFill>
                <a:latin typeface="Calibri"/>
                <a:ea typeface="Calibri"/>
                <a:cs typeface="Calibri"/>
                <a:sym typeface="Calibri"/>
              </a:rPr>
              <a:t>latent vectors</a:t>
            </a:r>
            <a:r>
              <a:rPr lang="en" sz="1100" dirty="0">
                <a:solidFill>
                  <a:schemeClr val="dk1"/>
                </a:solidFill>
                <a:latin typeface="Calibri"/>
                <a:ea typeface="Calibri"/>
                <a:cs typeface="Calibri"/>
                <a:sym typeface="Calibri"/>
              </a:rPr>
              <a:t> - using </a:t>
            </a:r>
            <a:r>
              <a:rPr lang="en" sz="1100" b="1" dirty="0">
                <a:solidFill>
                  <a:srgbClr val="6AA84F"/>
                </a:solidFill>
                <a:latin typeface="Calibri"/>
                <a:ea typeface="Calibri"/>
                <a:cs typeface="Calibri"/>
                <a:sym typeface="Calibri"/>
              </a:rPr>
              <a:t>VAE (Variational Auto-Encoder)</a:t>
            </a:r>
            <a:r>
              <a:rPr lang="en" sz="1100" dirty="0">
                <a:solidFill>
                  <a:schemeClr val="dk1"/>
                </a:solidFill>
                <a:latin typeface="Calibri"/>
                <a:ea typeface="Calibri"/>
                <a:cs typeface="Calibri"/>
                <a:sym typeface="Calibri"/>
              </a:rPr>
              <a:t> architecture.</a:t>
            </a:r>
            <a:endParaRPr sz="1100" dirty="0">
              <a:solidFill>
                <a:schemeClr val="dk1"/>
              </a:solidFill>
              <a:latin typeface="Calibri"/>
              <a:ea typeface="Calibri"/>
              <a:cs typeface="Calibri"/>
              <a:sym typeface="Calibri"/>
            </a:endParaRPr>
          </a:p>
          <a:p>
            <a:pPr marL="0" lvl="0" indent="0" algn="l" rtl="0">
              <a:spcBef>
                <a:spcPts val="0"/>
              </a:spcBef>
              <a:spcAft>
                <a:spcPts val="0"/>
              </a:spcAft>
              <a:buNone/>
            </a:pPr>
            <a:endParaRPr sz="1100" dirty="0">
              <a:solidFill>
                <a:schemeClr val="dk1"/>
              </a:solidFill>
              <a:latin typeface="Calibri"/>
              <a:ea typeface="Calibri"/>
              <a:cs typeface="Calibri"/>
              <a:sym typeface="Calibri"/>
            </a:endParaRPr>
          </a:p>
          <a:p>
            <a:pPr marL="0" lvl="0" indent="0" algn="l" rtl="0">
              <a:spcBef>
                <a:spcPts val="0"/>
              </a:spcBef>
              <a:spcAft>
                <a:spcPts val="0"/>
              </a:spcAft>
              <a:buNone/>
            </a:pPr>
            <a:r>
              <a:rPr lang="en" sz="1100" dirty="0">
                <a:solidFill>
                  <a:schemeClr val="dk1"/>
                </a:solidFill>
                <a:latin typeface="Calibri"/>
                <a:ea typeface="Calibri"/>
                <a:cs typeface="Calibri"/>
                <a:sym typeface="Calibri"/>
              </a:rPr>
              <a:t>So overall it is a supervised learning using VAE (Variational </a:t>
            </a:r>
            <a:r>
              <a:rPr lang="en" sz="1100" dirty="0" err="1">
                <a:solidFill>
                  <a:schemeClr val="dk1"/>
                </a:solidFill>
                <a:latin typeface="Calibri"/>
                <a:ea typeface="Calibri"/>
                <a:cs typeface="Calibri"/>
                <a:sym typeface="Calibri"/>
              </a:rPr>
              <a:t>AutoEncoder</a:t>
            </a:r>
            <a:r>
              <a:rPr lang="en" sz="1100" dirty="0">
                <a:solidFill>
                  <a:schemeClr val="dk1"/>
                </a:solidFill>
                <a:latin typeface="Calibri"/>
                <a:ea typeface="Calibri"/>
                <a:cs typeface="Calibri"/>
                <a:sym typeface="Calibri"/>
              </a:rPr>
              <a:t>) architecture.</a:t>
            </a:r>
            <a:endParaRPr sz="1100" dirty="0">
              <a:solidFill>
                <a:schemeClr val="dk1"/>
              </a:solidFill>
              <a:latin typeface="Calibri"/>
              <a:ea typeface="Calibri"/>
              <a:cs typeface="Calibri"/>
              <a:sym typeface="Calibri"/>
            </a:endParaRPr>
          </a:p>
          <a:p>
            <a:pPr marL="0" lvl="0" indent="0" algn="l" rtl="0">
              <a:spcBef>
                <a:spcPts val="0"/>
              </a:spcBef>
              <a:spcAft>
                <a:spcPts val="0"/>
              </a:spcAft>
              <a:buNone/>
            </a:pPr>
            <a:endParaRPr sz="1100" dirty="0">
              <a:latin typeface="Calibri"/>
              <a:ea typeface="Calibri"/>
              <a:cs typeface="Calibri"/>
              <a:sym typeface="Calibri"/>
            </a:endParaRPr>
          </a:p>
          <a:p>
            <a:pPr marL="0" lvl="0" indent="0" algn="l" rtl="0">
              <a:spcBef>
                <a:spcPts val="0"/>
              </a:spcBef>
              <a:spcAft>
                <a:spcPts val="0"/>
              </a:spcAft>
              <a:buNone/>
            </a:pPr>
            <a:r>
              <a:rPr lang="en" sz="1100" dirty="0">
                <a:latin typeface="Calibri"/>
                <a:ea typeface="Calibri"/>
                <a:cs typeface="Calibri"/>
                <a:sym typeface="Calibri"/>
              </a:rPr>
              <a:t>When we use the trained model, we </a:t>
            </a:r>
            <a:endParaRPr sz="1100" dirty="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dirty="0">
                <a:latin typeface="Calibri"/>
                <a:ea typeface="Calibri"/>
                <a:cs typeface="Calibri"/>
                <a:sym typeface="Calibri"/>
              </a:rPr>
              <a:t>encode the text into </a:t>
            </a:r>
            <a:r>
              <a:rPr lang="en" sz="1100" b="1" dirty="0">
                <a:solidFill>
                  <a:srgbClr val="0000FF"/>
                </a:solidFill>
                <a:latin typeface="Calibri"/>
                <a:ea typeface="Calibri"/>
                <a:cs typeface="Calibri"/>
                <a:sym typeface="Calibri"/>
              </a:rPr>
              <a:t>latent vector</a:t>
            </a:r>
            <a:endParaRPr sz="1100" dirty="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dirty="0">
                <a:latin typeface="Calibri"/>
                <a:ea typeface="Calibri"/>
                <a:cs typeface="Calibri"/>
                <a:sym typeface="Calibri"/>
              </a:rPr>
              <a:t>use this </a:t>
            </a:r>
            <a:r>
              <a:rPr lang="en" sz="1100" b="1" dirty="0">
                <a:solidFill>
                  <a:srgbClr val="0000FF"/>
                </a:solidFill>
                <a:latin typeface="Calibri"/>
                <a:ea typeface="Calibri"/>
                <a:cs typeface="Calibri"/>
                <a:sym typeface="Calibri"/>
              </a:rPr>
              <a:t>vector</a:t>
            </a:r>
            <a:r>
              <a:rPr lang="en" sz="1100" dirty="0">
                <a:latin typeface="Calibri"/>
                <a:ea typeface="Calibri"/>
                <a:cs typeface="Calibri"/>
                <a:sym typeface="Calibri"/>
              </a:rPr>
              <a:t> to condition the </a:t>
            </a:r>
            <a:r>
              <a:rPr lang="en" sz="1100" b="1" dirty="0">
                <a:solidFill>
                  <a:srgbClr val="FF0000"/>
                </a:solidFill>
                <a:latin typeface="Calibri"/>
                <a:ea typeface="Calibri"/>
                <a:cs typeface="Calibri"/>
                <a:sym typeface="Calibri"/>
              </a:rPr>
              <a:t>latent-to-latent diffusion process</a:t>
            </a:r>
            <a:r>
              <a:rPr lang="en" sz="1100" dirty="0">
                <a:latin typeface="Calibri"/>
                <a:ea typeface="Calibri"/>
                <a:cs typeface="Calibri"/>
                <a:sym typeface="Calibri"/>
              </a:rPr>
              <a:t> to add noise (to avoid overfitting to training data)</a:t>
            </a:r>
            <a:endParaRPr sz="1100" dirty="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dirty="0">
                <a:latin typeface="Calibri"/>
                <a:ea typeface="Calibri"/>
                <a:cs typeface="Calibri"/>
                <a:sym typeface="Calibri"/>
              </a:rPr>
              <a:t>use denoiser part of VAE to remove noise from </a:t>
            </a:r>
            <a:r>
              <a:rPr lang="en" sz="1100" b="1" dirty="0">
                <a:solidFill>
                  <a:srgbClr val="0000FF"/>
                </a:solidFill>
                <a:latin typeface="Calibri"/>
                <a:ea typeface="Calibri"/>
                <a:cs typeface="Calibri"/>
                <a:sym typeface="Calibri"/>
              </a:rPr>
              <a:t>latent vector</a:t>
            </a:r>
            <a:endParaRPr sz="1100" dirty="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dirty="0">
                <a:latin typeface="Calibri"/>
                <a:ea typeface="Calibri"/>
                <a:cs typeface="Calibri"/>
                <a:sym typeface="Calibri"/>
              </a:rPr>
              <a:t>compare the output </a:t>
            </a:r>
            <a:r>
              <a:rPr lang="en" sz="1100" b="1" dirty="0">
                <a:solidFill>
                  <a:srgbClr val="0000FF"/>
                </a:solidFill>
                <a:latin typeface="Calibri"/>
                <a:ea typeface="Calibri"/>
                <a:cs typeface="Calibri"/>
                <a:sym typeface="Calibri"/>
              </a:rPr>
              <a:t>latent vector</a:t>
            </a:r>
            <a:r>
              <a:rPr lang="en" sz="1100" dirty="0">
                <a:latin typeface="Calibri"/>
                <a:ea typeface="Calibri"/>
                <a:cs typeface="Calibri"/>
                <a:sym typeface="Calibri"/>
              </a:rPr>
              <a:t> to the </a:t>
            </a:r>
            <a:r>
              <a:rPr lang="en" sz="1100" b="1" dirty="0">
                <a:solidFill>
                  <a:srgbClr val="0000FF"/>
                </a:solidFill>
                <a:latin typeface="Calibri"/>
                <a:ea typeface="Calibri"/>
                <a:cs typeface="Calibri"/>
                <a:sym typeface="Calibri"/>
              </a:rPr>
              <a:t>latent vector</a:t>
            </a:r>
            <a:r>
              <a:rPr lang="en" sz="1100" dirty="0">
                <a:latin typeface="Calibri"/>
                <a:ea typeface="Calibri"/>
                <a:cs typeface="Calibri"/>
                <a:sym typeface="Calibri"/>
              </a:rPr>
              <a:t> from text</a:t>
            </a:r>
            <a:endParaRPr sz="1100" dirty="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dirty="0">
                <a:solidFill>
                  <a:schemeClr val="dk1"/>
                </a:solidFill>
                <a:latin typeface="Calibri"/>
                <a:ea typeface="Calibri"/>
                <a:cs typeface="Calibri"/>
                <a:sym typeface="Calibri"/>
              </a:rPr>
              <a:t>iteratively repeat the process until we get good fit and the sufficiently low level of noise in the output </a:t>
            </a:r>
            <a:r>
              <a:rPr lang="en" sz="1100" b="1" dirty="0">
                <a:solidFill>
                  <a:srgbClr val="0000FF"/>
                </a:solidFill>
                <a:latin typeface="Calibri"/>
                <a:ea typeface="Calibri"/>
                <a:cs typeface="Calibri"/>
                <a:sym typeface="Calibri"/>
              </a:rPr>
              <a:t>latent vector</a:t>
            </a:r>
            <a:endParaRPr sz="1100" dirty="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dirty="0">
                <a:latin typeface="Calibri"/>
                <a:ea typeface="Calibri"/>
                <a:cs typeface="Calibri"/>
                <a:sym typeface="Calibri"/>
              </a:rPr>
              <a:t>decode the output </a:t>
            </a:r>
            <a:r>
              <a:rPr lang="en" sz="1100" b="1" dirty="0">
                <a:solidFill>
                  <a:srgbClr val="0000FF"/>
                </a:solidFill>
                <a:latin typeface="Calibri"/>
                <a:ea typeface="Calibri"/>
                <a:cs typeface="Calibri"/>
                <a:sym typeface="Calibri"/>
              </a:rPr>
              <a:t>latent vector</a:t>
            </a:r>
            <a:r>
              <a:rPr lang="en" sz="1100" dirty="0">
                <a:latin typeface="Calibri"/>
                <a:ea typeface="Calibri"/>
                <a:cs typeface="Calibri"/>
                <a:sym typeface="Calibri"/>
              </a:rPr>
              <a:t> into image</a:t>
            </a:r>
            <a:endParaRPr sz="1100" dirty="0">
              <a:latin typeface="Calibri"/>
              <a:ea typeface="Calibri"/>
              <a:cs typeface="Calibri"/>
              <a:sym typeface="Calibri"/>
            </a:endParaRPr>
          </a:p>
          <a:p>
            <a:pPr marL="342900" lvl="0" indent="-234950" algn="l" rtl="0">
              <a:spcBef>
                <a:spcPts val="0"/>
              </a:spcBef>
              <a:spcAft>
                <a:spcPts val="0"/>
              </a:spcAft>
              <a:buSzPts val="1100"/>
              <a:buFont typeface="Calibri"/>
              <a:buChar char="●"/>
            </a:pPr>
            <a:r>
              <a:rPr lang="en" sz="1100" dirty="0">
                <a:latin typeface="Calibri"/>
                <a:ea typeface="Calibri"/>
                <a:cs typeface="Calibri"/>
                <a:sym typeface="Calibri"/>
              </a:rPr>
              <a:t>repeat until the image is satisfactory</a:t>
            </a:r>
            <a:endParaRPr sz="900" dirty="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txBox="1"/>
          <p:nvPr/>
        </p:nvSpPr>
        <p:spPr>
          <a:xfrm>
            <a:off x="115575" y="569400"/>
            <a:ext cx="52017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rPr>
              <a:t>OpenAI </a:t>
            </a:r>
            <a:r>
              <a:rPr lang="en" sz="1300" b="1"/>
              <a:t>DALL-E and DALL-E 2</a:t>
            </a:r>
            <a:endParaRPr sz="1300" b="1">
              <a:solidFill>
                <a:schemeClr val="dk1"/>
              </a:solidFill>
            </a:endParaRPr>
          </a:p>
          <a:p>
            <a:pPr marL="0" lvl="0" indent="0" algn="l" rtl="0">
              <a:spcBef>
                <a:spcPts val="0"/>
              </a:spcBef>
              <a:spcAft>
                <a:spcPts val="0"/>
              </a:spcAft>
              <a:buNone/>
            </a:pPr>
            <a:r>
              <a:rPr lang="en" sz="1300">
                <a:solidFill>
                  <a:schemeClr val="dk1"/>
                </a:solidFill>
              </a:rPr>
              <a:t> - </a:t>
            </a:r>
            <a:r>
              <a:rPr lang="en" sz="1300" u="sng">
                <a:solidFill>
                  <a:schemeClr val="hlink"/>
                </a:solidFill>
                <a:hlinkClick r:id="rId3"/>
              </a:rPr>
              <a:t>https://openai.com/product/dall-e-2</a:t>
            </a:r>
            <a:r>
              <a:rPr lang="en" sz="1300"/>
              <a:t> </a:t>
            </a:r>
            <a:endParaRPr sz="1300"/>
          </a:p>
          <a:p>
            <a:pPr marL="0" lvl="0" indent="0" algn="l" rtl="0">
              <a:spcBef>
                <a:spcPts val="0"/>
              </a:spcBef>
              <a:spcAft>
                <a:spcPts val="0"/>
              </a:spcAft>
              <a:buNone/>
            </a:pPr>
            <a:r>
              <a:rPr lang="en" sz="1300"/>
              <a:t> - </a:t>
            </a:r>
            <a:r>
              <a:rPr lang="en" sz="1300" u="sng">
                <a:solidFill>
                  <a:schemeClr val="hlink"/>
                </a:solidFill>
                <a:hlinkClick r:id="rId4"/>
              </a:rPr>
              <a:t>https://en.wikipedia.org/wiki/DALL-E</a:t>
            </a:r>
            <a:r>
              <a:rPr lang="en" sz="1300"/>
              <a:t> </a:t>
            </a:r>
            <a:endParaRPr sz="1300"/>
          </a:p>
          <a:p>
            <a:pPr marL="457200" lvl="0" indent="-311150" algn="l" rtl="0">
              <a:spcBef>
                <a:spcPts val="0"/>
              </a:spcBef>
              <a:spcAft>
                <a:spcPts val="0"/>
              </a:spcAft>
              <a:buSzPts val="1300"/>
              <a:buChar char="●"/>
            </a:pPr>
            <a:r>
              <a:rPr lang="en" sz="1300"/>
              <a:t>2021 - DALL-E, </a:t>
            </a:r>
            <a:r>
              <a:rPr lang="en" sz="1300">
                <a:solidFill>
                  <a:schemeClr val="dk1"/>
                </a:solidFill>
              </a:rPr>
              <a:t>multimodal GPT-3 with </a:t>
            </a:r>
            <a:r>
              <a:rPr lang="en" sz="1300"/>
              <a:t>12B parameters</a:t>
            </a:r>
            <a:endParaRPr sz="1300"/>
          </a:p>
          <a:p>
            <a:pPr marL="457200" lvl="0" indent="-311150" algn="l" rtl="0">
              <a:spcBef>
                <a:spcPts val="0"/>
              </a:spcBef>
              <a:spcAft>
                <a:spcPts val="0"/>
              </a:spcAft>
              <a:buSzPts val="1300"/>
              <a:buChar char="●"/>
            </a:pPr>
            <a:r>
              <a:rPr lang="en" sz="1300"/>
              <a:t>2022 - DALL-E-2, 3.5B parameters</a:t>
            </a:r>
            <a:endParaRPr sz="1300"/>
          </a:p>
        </p:txBody>
      </p:sp>
      <p:sp>
        <p:nvSpPr>
          <p:cNvPr id="230" name="Google Shape;230;p32"/>
          <p:cNvSpPr txBox="1"/>
          <p:nvPr/>
        </p:nvSpPr>
        <p:spPr>
          <a:xfrm>
            <a:off x="0" y="0"/>
            <a:ext cx="4916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t>Generating Images from Text</a:t>
            </a:r>
            <a:endParaRPr sz="2500"/>
          </a:p>
        </p:txBody>
      </p:sp>
      <p:sp>
        <p:nvSpPr>
          <p:cNvPr id="231" name="Google Shape;231;p32"/>
          <p:cNvSpPr txBox="1"/>
          <p:nvPr/>
        </p:nvSpPr>
        <p:spPr>
          <a:xfrm>
            <a:off x="115575" y="1904825"/>
            <a:ext cx="5201700" cy="7851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t>Midjourney</a:t>
            </a:r>
            <a:r>
              <a:rPr lang="en" sz="1300"/>
              <a:t> - independent research lab, </a:t>
            </a:r>
            <a:r>
              <a:rPr lang="en" sz="1300">
                <a:solidFill>
                  <a:schemeClr val="dk1"/>
                </a:solidFill>
              </a:rPr>
              <a:t>creates images from text, similar to OpenAI's DALL-E and Stable Diffusion</a:t>
            </a:r>
            <a:endParaRPr sz="1300"/>
          </a:p>
          <a:p>
            <a:pPr marL="0" lvl="0" indent="0" algn="l" rtl="0">
              <a:spcBef>
                <a:spcPts val="0"/>
              </a:spcBef>
              <a:spcAft>
                <a:spcPts val="0"/>
              </a:spcAft>
              <a:buNone/>
            </a:pPr>
            <a:r>
              <a:rPr lang="en" sz="1300"/>
              <a:t> - </a:t>
            </a:r>
            <a:r>
              <a:rPr lang="en" sz="1300" u="sng">
                <a:solidFill>
                  <a:schemeClr val="hlink"/>
                </a:solidFill>
                <a:hlinkClick r:id="rId5"/>
              </a:rPr>
              <a:t>https://midjourney.com</a:t>
            </a:r>
            <a:r>
              <a:rPr lang="en" sz="1300"/>
              <a:t> </a:t>
            </a:r>
            <a:endParaRPr sz="1300"/>
          </a:p>
        </p:txBody>
      </p:sp>
      <p:sp>
        <p:nvSpPr>
          <p:cNvPr id="232" name="Google Shape;232;p32"/>
          <p:cNvSpPr txBox="1"/>
          <p:nvPr/>
        </p:nvSpPr>
        <p:spPr>
          <a:xfrm>
            <a:off x="115575" y="2806560"/>
            <a:ext cx="52017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t>Stable Diffusion</a:t>
            </a:r>
            <a:r>
              <a:rPr lang="en" sz="1300"/>
              <a:t> text to image model</a:t>
            </a:r>
            <a:endParaRPr sz="1300"/>
          </a:p>
          <a:p>
            <a:pPr marL="0" lvl="0" indent="0" algn="l" rtl="0">
              <a:spcBef>
                <a:spcPts val="0"/>
              </a:spcBef>
              <a:spcAft>
                <a:spcPts val="0"/>
              </a:spcAft>
              <a:buNone/>
            </a:pPr>
            <a:r>
              <a:rPr lang="en" sz="1300"/>
              <a:t> - </a:t>
            </a:r>
            <a:r>
              <a:rPr lang="en" sz="1300" u="sng">
                <a:solidFill>
                  <a:schemeClr val="hlink"/>
                </a:solidFill>
                <a:hlinkClick r:id="rId6"/>
              </a:rPr>
              <a:t>https://stablediffusionweb.com</a:t>
            </a:r>
            <a:r>
              <a:rPr lang="en" sz="1300"/>
              <a:t> </a:t>
            </a:r>
            <a:endParaRPr sz="1300"/>
          </a:p>
        </p:txBody>
      </p:sp>
      <p:sp>
        <p:nvSpPr>
          <p:cNvPr id="233" name="Google Shape;233;p32"/>
          <p:cNvSpPr txBox="1"/>
          <p:nvPr/>
        </p:nvSpPr>
        <p:spPr>
          <a:xfrm>
            <a:off x="115575" y="3480250"/>
            <a:ext cx="6126900" cy="11853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t>GigaGAN</a:t>
            </a:r>
            <a:r>
              <a:rPr lang="en" sz="1300"/>
              <a:t> - 1B parameter model.</a:t>
            </a:r>
            <a:endParaRPr sz="1300"/>
          </a:p>
          <a:p>
            <a:pPr marL="457200" lvl="0" indent="-311150" algn="l" rtl="0">
              <a:spcBef>
                <a:spcPts val="0"/>
              </a:spcBef>
              <a:spcAft>
                <a:spcPts val="0"/>
              </a:spcAft>
              <a:buSzPts val="1300"/>
              <a:buChar char="●"/>
            </a:pPr>
            <a:r>
              <a:rPr lang="en" sz="1300"/>
              <a:t>very fast (only 0.13 seconds to synthesize a 512px image</a:t>
            </a:r>
            <a:endParaRPr sz="1300"/>
          </a:p>
          <a:p>
            <a:pPr marL="457200" lvl="0" indent="-311150" algn="l" rtl="0">
              <a:spcBef>
                <a:spcPts val="0"/>
              </a:spcBef>
              <a:spcAft>
                <a:spcPts val="0"/>
              </a:spcAft>
              <a:buSzPts val="1300"/>
              <a:buChar char="●"/>
            </a:pPr>
            <a:r>
              <a:rPr lang="en" sz="1300"/>
              <a:t>can synthesize high-resolution images (16-megapixel pixels in 3.66 sec)</a:t>
            </a:r>
            <a:endParaRPr sz="1300"/>
          </a:p>
          <a:p>
            <a:pPr marL="457200" lvl="0" indent="-311150" algn="l" rtl="0">
              <a:spcBef>
                <a:spcPts val="0"/>
              </a:spcBef>
              <a:spcAft>
                <a:spcPts val="0"/>
              </a:spcAft>
              <a:buSzPts val="1300"/>
              <a:buChar char="●"/>
            </a:pPr>
            <a:r>
              <a:rPr lang="en" sz="1300"/>
              <a:t>supports latent interpolation, style mixing, and vector arithmetic operations</a:t>
            </a:r>
            <a:endParaRPr sz="1300"/>
          </a:p>
          <a:p>
            <a:pPr marL="0" lvl="0" indent="0" algn="l" rtl="0">
              <a:spcBef>
                <a:spcPts val="0"/>
              </a:spcBef>
              <a:spcAft>
                <a:spcPts val="0"/>
              </a:spcAft>
              <a:buNone/>
            </a:pPr>
            <a:r>
              <a:rPr lang="en" sz="1300"/>
              <a:t> - </a:t>
            </a:r>
            <a:r>
              <a:rPr lang="en" sz="1300" u="sng">
                <a:solidFill>
                  <a:schemeClr val="hlink"/>
                </a:solidFill>
                <a:hlinkClick r:id="rId7"/>
              </a:rPr>
              <a:t>https://mingukkang.github.io/GigaGAN/</a:t>
            </a:r>
            <a:r>
              <a:rPr lang="en" sz="1300"/>
              <a:t> </a:t>
            </a:r>
            <a:endParaRPr sz="1300"/>
          </a:p>
        </p:txBody>
      </p:sp>
      <p:pic>
        <p:nvPicPr>
          <p:cNvPr id="234" name="Google Shape;234;p3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481912" y="95375"/>
            <a:ext cx="2581501" cy="2577276"/>
          </a:xfrm>
          <a:prstGeom prst="rect">
            <a:avLst/>
          </a:prstGeom>
          <a:noFill/>
          <a:ln>
            <a:noFill/>
          </a:ln>
        </p:spPr>
      </p:pic>
      <p:pic>
        <p:nvPicPr>
          <p:cNvPr id="235" name="Google Shape;235;p32"/>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481900" y="2806550"/>
            <a:ext cx="2581526" cy="226124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3"/>
          <p:cNvSpPr txBox="1"/>
          <p:nvPr/>
        </p:nvSpPr>
        <p:spPr>
          <a:xfrm>
            <a:off x="1065000" y="493525"/>
            <a:ext cx="65268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solidFill>
                  <a:srgbClr val="3C78D8"/>
                </a:solidFill>
                <a:latin typeface="Calibri"/>
                <a:ea typeface="Calibri"/>
                <a:cs typeface="Calibri"/>
                <a:sym typeface="Calibri"/>
              </a:rPr>
              <a:t>Systems with a Brain in the Middle.</a:t>
            </a:r>
            <a:endParaRPr sz="2500" b="1">
              <a:solidFill>
                <a:srgbClr val="3C78D8"/>
              </a:solidFill>
              <a:latin typeface="Calibri"/>
              <a:ea typeface="Calibri"/>
              <a:cs typeface="Calibri"/>
              <a:sym typeface="Calibri"/>
            </a:endParaRPr>
          </a:p>
          <a:p>
            <a:pPr marL="0" lvl="0" indent="0" algn="ctr" rtl="0">
              <a:spcBef>
                <a:spcPts val="0"/>
              </a:spcBef>
              <a:spcAft>
                <a:spcPts val="0"/>
              </a:spcAft>
              <a:buNone/>
            </a:pPr>
            <a:r>
              <a:rPr lang="en" sz="2500" b="1">
                <a:solidFill>
                  <a:srgbClr val="3C78D8"/>
                </a:solidFill>
                <a:latin typeface="Calibri"/>
                <a:ea typeface="Calibri"/>
                <a:cs typeface="Calibri"/>
                <a:sym typeface="Calibri"/>
              </a:rPr>
              <a:t>From Hardwired Rules to Generic Systems</a:t>
            </a:r>
            <a:endParaRPr sz="2500" b="1">
              <a:solidFill>
                <a:srgbClr val="3C78D8"/>
              </a:solidFill>
              <a:latin typeface="Calibri"/>
              <a:ea typeface="Calibri"/>
              <a:cs typeface="Calibri"/>
              <a:sym typeface="Calibri"/>
            </a:endParaRPr>
          </a:p>
        </p:txBody>
      </p:sp>
      <p:sp>
        <p:nvSpPr>
          <p:cNvPr id="241" name="Google Shape;241;p33"/>
          <p:cNvSpPr txBox="1"/>
          <p:nvPr/>
        </p:nvSpPr>
        <p:spPr>
          <a:xfrm>
            <a:off x="202625" y="3957725"/>
            <a:ext cx="2664900" cy="118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1419"/>
                </a:solidFill>
                <a:highlight>
                  <a:srgbClr val="FFFFFF"/>
                </a:highlight>
                <a:latin typeface="Calibri"/>
                <a:ea typeface="Calibri"/>
                <a:cs typeface="Calibri"/>
                <a:sym typeface="Calibri"/>
              </a:rPr>
              <a:t>"Foundation models have condensed human understanding of the entire world, showing us the path toward achieving AGI," says Baidu CEO Robin Li</a:t>
            </a:r>
            <a:endParaRPr sz="1300">
              <a:latin typeface="Calibri"/>
              <a:ea typeface="Calibri"/>
              <a:cs typeface="Calibri"/>
              <a:sym typeface="Calibri"/>
            </a:endParaRPr>
          </a:p>
        </p:txBody>
      </p:sp>
      <p:pic>
        <p:nvPicPr>
          <p:cNvPr id="242" name="Google Shape;242;p3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550" y="2263150"/>
            <a:ext cx="1549800" cy="1694575"/>
          </a:xfrm>
          <a:prstGeom prst="rect">
            <a:avLst/>
          </a:prstGeom>
          <a:noFill/>
          <a:ln>
            <a:noFill/>
          </a:ln>
        </p:spPr>
      </p:pic>
      <p:pic>
        <p:nvPicPr>
          <p:cNvPr id="243" name="Google Shape;243;p3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120409" y="3074275"/>
            <a:ext cx="887100" cy="688815"/>
          </a:xfrm>
          <a:prstGeom prst="rect">
            <a:avLst/>
          </a:prstGeom>
          <a:noFill/>
          <a:ln>
            <a:noFill/>
          </a:ln>
        </p:spPr>
      </p:pic>
      <p:sp>
        <p:nvSpPr>
          <p:cNvPr id="244" name="Google Shape;244;p33"/>
          <p:cNvSpPr/>
          <p:nvPr/>
        </p:nvSpPr>
        <p:spPr>
          <a:xfrm>
            <a:off x="4960008" y="3236875"/>
            <a:ext cx="887100" cy="309600"/>
          </a:xfrm>
          <a:prstGeom prst="rightArrow">
            <a:avLst>
              <a:gd name="adj1" fmla="val 50000"/>
              <a:gd name="adj2" fmla="val 50000"/>
            </a:avLst>
          </a:prstGeom>
          <a:solidFill>
            <a:srgbClr val="F4CCCC"/>
          </a:solidFill>
          <a:ln w="9525"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3"/>
          <p:cNvSpPr/>
          <p:nvPr/>
        </p:nvSpPr>
        <p:spPr>
          <a:xfrm>
            <a:off x="7280808" y="3263888"/>
            <a:ext cx="887100" cy="309600"/>
          </a:xfrm>
          <a:prstGeom prst="rightArrow">
            <a:avLst>
              <a:gd name="adj1" fmla="val 50000"/>
              <a:gd name="adj2" fmla="val 50000"/>
            </a:avLst>
          </a:prstGeom>
          <a:solidFill>
            <a:srgbClr val="F4CCCC"/>
          </a:solidFill>
          <a:ln w="9525"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txBox="1"/>
          <p:nvPr/>
        </p:nvSpPr>
        <p:spPr>
          <a:xfrm>
            <a:off x="5022100" y="3191575"/>
            <a:ext cx="82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Input</a:t>
            </a:r>
            <a:endParaRPr>
              <a:latin typeface="Calibri"/>
              <a:ea typeface="Calibri"/>
              <a:cs typeface="Calibri"/>
              <a:sym typeface="Calibri"/>
            </a:endParaRPr>
          </a:p>
        </p:txBody>
      </p:sp>
      <p:sp>
        <p:nvSpPr>
          <p:cNvPr id="247" name="Google Shape;247;p33"/>
          <p:cNvSpPr txBox="1"/>
          <p:nvPr/>
        </p:nvSpPr>
        <p:spPr>
          <a:xfrm>
            <a:off x="7311850" y="3218588"/>
            <a:ext cx="82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Output</a:t>
            </a:r>
            <a:endParaRPr>
              <a:latin typeface="Calibri"/>
              <a:ea typeface="Calibri"/>
              <a:cs typeface="Calibri"/>
              <a:sym typeface="Calibri"/>
            </a:endParaRPr>
          </a:p>
        </p:txBody>
      </p:sp>
      <p:sp>
        <p:nvSpPr>
          <p:cNvPr id="248" name="Google Shape;248;p33"/>
          <p:cNvSpPr txBox="1"/>
          <p:nvPr/>
        </p:nvSpPr>
        <p:spPr>
          <a:xfrm>
            <a:off x="5448700" y="3957725"/>
            <a:ext cx="22305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Calibri"/>
                <a:ea typeface="Calibri"/>
                <a:cs typeface="Calibri"/>
                <a:sym typeface="Calibri"/>
              </a:rPr>
              <a:t>In nature we use generic system - human brain</a:t>
            </a:r>
            <a:endParaRPr sz="13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3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56100" y="1304075"/>
            <a:ext cx="2636500" cy="2845750"/>
          </a:xfrm>
          <a:prstGeom prst="rect">
            <a:avLst/>
          </a:prstGeom>
          <a:noFill/>
          <a:ln>
            <a:noFill/>
          </a:ln>
        </p:spPr>
      </p:pic>
      <p:pic>
        <p:nvPicPr>
          <p:cNvPr id="254" name="Google Shape;254;p3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471075" y="2299600"/>
            <a:ext cx="2498326" cy="1850225"/>
          </a:xfrm>
          <a:prstGeom prst="rect">
            <a:avLst/>
          </a:prstGeom>
          <a:noFill/>
          <a:ln>
            <a:noFill/>
          </a:ln>
        </p:spPr>
      </p:pic>
      <p:sp>
        <p:nvSpPr>
          <p:cNvPr id="255" name="Google Shape;255;p34"/>
          <p:cNvSpPr txBox="1"/>
          <p:nvPr/>
        </p:nvSpPr>
        <p:spPr>
          <a:xfrm>
            <a:off x="225399" y="4413125"/>
            <a:ext cx="664800" cy="38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Inputs</a:t>
            </a:r>
            <a:endParaRPr sz="1300">
              <a:latin typeface="Calibri"/>
              <a:ea typeface="Calibri"/>
              <a:cs typeface="Calibri"/>
              <a:sym typeface="Calibri"/>
            </a:endParaRPr>
          </a:p>
        </p:txBody>
      </p:sp>
      <p:sp>
        <p:nvSpPr>
          <p:cNvPr id="256" name="Google Shape;256;p34"/>
          <p:cNvSpPr txBox="1"/>
          <p:nvPr/>
        </p:nvSpPr>
        <p:spPr>
          <a:xfrm>
            <a:off x="2860511" y="4442395"/>
            <a:ext cx="783000" cy="38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Ouputs</a:t>
            </a:r>
            <a:endParaRPr sz="1300">
              <a:latin typeface="Calibri"/>
              <a:ea typeface="Calibri"/>
              <a:cs typeface="Calibri"/>
              <a:sym typeface="Calibri"/>
            </a:endParaRPr>
          </a:p>
        </p:txBody>
      </p:sp>
      <p:sp>
        <p:nvSpPr>
          <p:cNvPr id="257" name="Google Shape;257;p34"/>
          <p:cNvSpPr txBox="1"/>
          <p:nvPr/>
        </p:nvSpPr>
        <p:spPr>
          <a:xfrm>
            <a:off x="1385650" y="4231445"/>
            <a:ext cx="987000" cy="785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Custom Electronics</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Hardware</a:t>
            </a:r>
            <a:endParaRPr sz="1300" b="1">
              <a:solidFill>
                <a:srgbClr val="FF0000"/>
              </a:solidFill>
              <a:latin typeface="Calibri"/>
              <a:ea typeface="Calibri"/>
              <a:cs typeface="Calibri"/>
              <a:sym typeface="Calibri"/>
            </a:endParaRPr>
          </a:p>
        </p:txBody>
      </p:sp>
      <p:sp>
        <p:nvSpPr>
          <p:cNvPr id="258" name="Google Shape;258;p34"/>
          <p:cNvSpPr/>
          <p:nvPr/>
        </p:nvSpPr>
        <p:spPr>
          <a:xfrm>
            <a:off x="963800" y="4495200"/>
            <a:ext cx="328800" cy="232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p:nvPr/>
        </p:nvSpPr>
        <p:spPr>
          <a:xfrm>
            <a:off x="2446180" y="4514075"/>
            <a:ext cx="328800" cy="232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txBox="1"/>
          <p:nvPr/>
        </p:nvSpPr>
        <p:spPr>
          <a:xfrm>
            <a:off x="5844750" y="4374075"/>
            <a:ext cx="664800" cy="38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Inputs</a:t>
            </a:r>
            <a:endParaRPr sz="1300">
              <a:latin typeface="Calibri"/>
              <a:ea typeface="Calibri"/>
              <a:cs typeface="Calibri"/>
              <a:sym typeface="Calibri"/>
            </a:endParaRPr>
          </a:p>
        </p:txBody>
      </p:sp>
      <p:sp>
        <p:nvSpPr>
          <p:cNvPr id="261" name="Google Shape;261;p34"/>
          <p:cNvSpPr txBox="1"/>
          <p:nvPr/>
        </p:nvSpPr>
        <p:spPr>
          <a:xfrm>
            <a:off x="8270250" y="4360775"/>
            <a:ext cx="783000" cy="38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Ouputs</a:t>
            </a:r>
            <a:endParaRPr sz="1300">
              <a:latin typeface="Calibri"/>
              <a:ea typeface="Calibri"/>
              <a:cs typeface="Calibri"/>
              <a:sym typeface="Calibri"/>
            </a:endParaRPr>
          </a:p>
        </p:txBody>
      </p:sp>
      <p:sp>
        <p:nvSpPr>
          <p:cNvPr id="262" name="Google Shape;262;p34"/>
          <p:cNvSpPr txBox="1"/>
          <p:nvPr/>
        </p:nvSpPr>
        <p:spPr>
          <a:xfrm>
            <a:off x="6948250" y="4260725"/>
            <a:ext cx="887100" cy="585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Computer "brain"</a:t>
            </a:r>
            <a:endParaRPr sz="1300" b="1">
              <a:solidFill>
                <a:srgbClr val="FF0000"/>
              </a:solidFill>
              <a:latin typeface="Calibri"/>
              <a:ea typeface="Calibri"/>
              <a:cs typeface="Calibri"/>
              <a:sym typeface="Calibri"/>
            </a:endParaRPr>
          </a:p>
        </p:txBody>
      </p:sp>
      <p:sp>
        <p:nvSpPr>
          <p:cNvPr id="263" name="Google Shape;263;p34"/>
          <p:cNvSpPr/>
          <p:nvPr/>
        </p:nvSpPr>
        <p:spPr>
          <a:xfrm>
            <a:off x="6585417" y="4446400"/>
            <a:ext cx="299100" cy="232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7903247" y="4437125"/>
            <a:ext cx="299100" cy="232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txBox="1"/>
          <p:nvPr/>
        </p:nvSpPr>
        <p:spPr>
          <a:xfrm>
            <a:off x="5211900" y="836350"/>
            <a:ext cx="3757500" cy="139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dk1"/>
                </a:solidFill>
                <a:latin typeface="Calibri"/>
                <a:ea typeface="Calibri"/>
                <a:cs typeface="Calibri"/>
                <a:sym typeface="Calibri"/>
              </a:rPr>
              <a:t>In 1989-1991 I participated in designing a portable myograph. As you see, the device was very small and integrated with a laptop computer. Compare it with a prototype which was the size of a table (b/w photo on the left). </a:t>
            </a:r>
            <a:endParaRPr>
              <a:latin typeface="Calibri"/>
              <a:ea typeface="Calibri"/>
              <a:cs typeface="Calibri"/>
              <a:sym typeface="Calibri"/>
            </a:endParaRPr>
          </a:p>
        </p:txBody>
      </p:sp>
      <p:pic>
        <p:nvPicPr>
          <p:cNvPr id="266" name="Google Shape;266;p3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415124" y="2880300"/>
            <a:ext cx="887100" cy="688815"/>
          </a:xfrm>
          <a:prstGeom prst="rect">
            <a:avLst/>
          </a:prstGeom>
          <a:noFill/>
          <a:ln>
            <a:noFill/>
          </a:ln>
        </p:spPr>
      </p:pic>
      <p:sp>
        <p:nvSpPr>
          <p:cNvPr id="267" name="Google Shape;267;p34"/>
          <p:cNvSpPr txBox="1"/>
          <p:nvPr/>
        </p:nvSpPr>
        <p:spPr>
          <a:xfrm>
            <a:off x="0" y="0"/>
            <a:ext cx="3378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Brain in the Middle</a:t>
            </a:r>
            <a:endParaRPr sz="2500" b="1"/>
          </a:p>
        </p:txBody>
      </p:sp>
      <p:sp>
        <p:nvSpPr>
          <p:cNvPr id="268" name="Google Shape;268;p34"/>
          <p:cNvSpPr/>
          <p:nvPr/>
        </p:nvSpPr>
        <p:spPr>
          <a:xfrm>
            <a:off x="4324800" y="3008425"/>
            <a:ext cx="887100" cy="430200"/>
          </a:xfrm>
          <a:prstGeom prst="rightArrow">
            <a:avLst>
              <a:gd name="adj1" fmla="val 50000"/>
              <a:gd name="adj2" fmla="val 50000"/>
            </a:avLst>
          </a:prstGeom>
          <a:solidFill>
            <a:srgbClr val="F4CCCC"/>
          </a:solidFill>
          <a:ln w="9525"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9" name="Google Shape;269;p3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006400" y="2830975"/>
            <a:ext cx="1115186" cy="785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5"/>
          <p:cNvSpPr/>
          <p:nvPr/>
        </p:nvSpPr>
        <p:spPr>
          <a:xfrm>
            <a:off x="24220" y="601325"/>
            <a:ext cx="4499400" cy="3629100"/>
          </a:xfrm>
          <a:prstGeom prst="ellipse">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5"/>
          <p:cNvSpPr/>
          <p:nvPr/>
        </p:nvSpPr>
        <p:spPr>
          <a:xfrm>
            <a:off x="4851636" y="577400"/>
            <a:ext cx="4253400" cy="3629100"/>
          </a:xfrm>
          <a:prstGeom prst="ellipse">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txBox="1"/>
          <p:nvPr/>
        </p:nvSpPr>
        <p:spPr>
          <a:xfrm>
            <a:off x="1182035" y="1557475"/>
            <a:ext cx="21969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rgbClr val="3C78D8"/>
                </a:solidFill>
                <a:latin typeface="Calibri"/>
                <a:ea typeface="Calibri"/>
                <a:cs typeface="Calibri"/>
                <a:sym typeface="Calibri"/>
              </a:rPr>
              <a:t>Classical ML Models</a:t>
            </a:r>
            <a:endParaRPr sz="1900" b="1">
              <a:solidFill>
                <a:srgbClr val="3C78D8"/>
              </a:solidFill>
              <a:latin typeface="Calibri"/>
              <a:ea typeface="Calibri"/>
              <a:cs typeface="Calibri"/>
              <a:sym typeface="Calibri"/>
            </a:endParaRPr>
          </a:p>
        </p:txBody>
      </p:sp>
      <p:sp>
        <p:nvSpPr>
          <p:cNvPr id="277" name="Google Shape;277;p35"/>
          <p:cNvSpPr txBox="1"/>
          <p:nvPr/>
        </p:nvSpPr>
        <p:spPr>
          <a:xfrm>
            <a:off x="101985" y="2190300"/>
            <a:ext cx="519600" cy="38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Calibri"/>
                <a:ea typeface="Calibri"/>
                <a:cs typeface="Calibri"/>
                <a:sym typeface="Calibri"/>
              </a:rPr>
              <a:t>Data</a:t>
            </a:r>
            <a:endParaRPr sz="1300">
              <a:latin typeface="Calibri"/>
              <a:ea typeface="Calibri"/>
              <a:cs typeface="Calibri"/>
              <a:sym typeface="Calibri"/>
            </a:endParaRPr>
          </a:p>
        </p:txBody>
      </p:sp>
      <p:sp>
        <p:nvSpPr>
          <p:cNvPr id="278" name="Google Shape;278;p35"/>
          <p:cNvSpPr txBox="1"/>
          <p:nvPr/>
        </p:nvSpPr>
        <p:spPr>
          <a:xfrm>
            <a:off x="3062985" y="2190300"/>
            <a:ext cx="1343400" cy="38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Calibri"/>
                <a:ea typeface="Calibri"/>
                <a:cs typeface="Calibri"/>
                <a:sym typeface="Calibri"/>
              </a:rPr>
              <a:t>Action/Decision</a:t>
            </a:r>
            <a:endParaRPr sz="1300">
              <a:latin typeface="Calibri"/>
              <a:ea typeface="Calibri"/>
              <a:cs typeface="Calibri"/>
              <a:sym typeface="Calibri"/>
            </a:endParaRPr>
          </a:p>
        </p:txBody>
      </p:sp>
      <p:sp>
        <p:nvSpPr>
          <p:cNvPr id="279" name="Google Shape;279;p35"/>
          <p:cNvSpPr txBox="1"/>
          <p:nvPr/>
        </p:nvSpPr>
        <p:spPr>
          <a:xfrm>
            <a:off x="1098285" y="2110075"/>
            <a:ext cx="1478700" cy="585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Calibri"/>
                <a:ea typeface="Calibri"/>
                <a:cs typeface="Calibri"/>
                <a:sym typeface="Calibri"/>
              </a:rPr>
              <a:t>Custom function or network</a:t>
            </a:r>
            <a:endParaRPr sz="1300">
              <a:latin typeface="Calibri"/>
              <a:ea typeface="Calibri"/>
              <a:cs typeface="Calibri"/>
              <a:sym typeface="Calibri"/>
            </a:endParaRPr>
          </a:p>
        </p:txBody>
      </p:sp>
      <p:sp>
        <p:nvSpPr>
          <p:cNvPr id="280" name="Google Shape;280;p35"/>
          <p:cNvSpPr/>
          <p:nvPr/>
        </p:nvSpPr>
        <p:spPr>
          <a:xfrm>
            <a:off x="700635" y="2284025"/>
            <a:ext cx="318600" cy="232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a:latin typeface="Calibri"/>
              <a:ea typeface="Calibri"/>
              <a:cs typeface="Calibri"/>
              <a:sym typeface="Calibri"/>
            </a:endParaRPr>
          </a:p>
        </p:txBody>
      </p:sp>
      <p:sp>
        <p:nvSpPr>
          <p:cNvPr id="281" name="Google Shape;281;p35"/>
          <p:cNvSpPr txBox="1"/>
          <p:nvPr/>
        </p:nvSpPr>
        <p:spPr>
          <a:xfrm>
            <a:off x="5298335" y="1557475"/>
            <a:ext cx="33966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rgbClr val="3C78D8"/>
                </a:solidFill>
                <a:latin typeface="Calibri"/>
                <a:ea typeface="Calibri"/>
                <a:cs typeface="Calibri"/>
                <a:sym typeface="Calibri"/>
              </a:rPr>
              <a:t>Modern Foundation Models</a:t>
            </a:r>
            <a:endParaRPr sz="1900" b="1">
              <a:solidFill>
                <a:srgbClr val="3C78D8"/>
              </a:solidFill>
              <a:latin typeface="Calibri"/>
              <a:ea typeface="Calibri"/>
              <a:cs typeface="Calibri"/>
              <a:sym typeface="Calibri"/>
            </a:endParaRPr>
          </a:p>
        </p:txBody>
      </p:sp>
      <p:sp>
        <p:nvSpPr>
          <p:cNvPr id="282" name="Google Shape;282;p35"/>
          <p:cNvSpPr/>
          <p:nvPr/>
        </p:nvSpPr>
        <p:spPr>
          <a:xfrm>
            <a:off x="2665335" y="2284025"/>
            <a:ext cx="318600" cy="232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a:latin typeface="Calibri"/>
              <a:ea typeface="Calibri"/>
              <a:cs typeface="Calibri"/>
              <a:sym typeface="Calibri"/>
            </a:endParaRPr>
          </a:p>
        </p:txBody>
      </p:sp>
      <p:sp>
        <p:nvSpPr>
          <p:cNvPr id="283" name="Google Shape;283;p35"/>
          <p:cNvSpPr txBox="1"/>
          <p:nvPr/>
        </p:nvSpPr>
        <p:spPr>
          <a:xfrm>
            <a:off x="4978785" y="2190300"/>
            <a:ext cx="519600" cy="38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Calibri"/>
                <a:ea typeface="Calibri"/>
                <a:cs typeface="Calibri"/>
                <a:sym typeface="Calibri"/>
              </a:rPr>
              <a:t>Data</a:t>
            </a:r>
            <a:endParaRPr sz="1300">
              <a:latin typeface="Calibri"/>
              <a:ea typeface="Calibri"/>
              <a:cs typeface="Calibri"/>
              <a:sym typeface="Calibri"/>
            </a:endParaRPr>
          </a:p>
        </p:txBody>
      </p:sp>
      <p:sp>
        <p:nvSpPr>
          <p:cNvPr id="284" name="Google Shape;284;p35"/>
          <p:cNvSpPr txBox="1"/>
          <p:nvPr/>
        </p:nvSpPr>
        <p:spPr>
          <a:xfrm>
            <a:off x="7634985" y="2190300"/>
            <a:ext cx="1343400" cy="38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Calibri"/>
                <a:ea typeface="Calibri"/>
                <a:cs typeface="Calibri"/>
                <a:sym typeface="Calibri"/>
              </a:rPr>
              <a:t>Action/Decision</a:t>
            </a:r>
            <a:endParaRPr sz="1300">
              <a:latin typeface="Calibri"/>
              <a:ea typeface="Calibri"/>
              <a:cs typeface="Calibri"/>
              <a:sym typeface="Calibri"/>
            </a:endParaRPr>
          </a:p>
        </p:txBody>
      </p:sp>
      <p:sp>
        <p:nvSpPr>
          <p:cNvPr id="285" name="Google Shape;285;p35"/>
          <p:cNvSpPr txBox="1"/>
          <p:nvPr/>
        </p:nvSpPr>
        <p:spPr>
          <a:xfrm>
            <a:off x="5969673" y="2207675"/>
            <a:ext cx="1188600" cy="38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Calibri"/>
                <a:ea typeface="Calibri"/>
                <a:cs typeface="Calibri"/>
                <a:sym typeface="Calibri"/>
              </a:rPr>
              <a:t>LLM / text</a:t>
            </a:r>
            <a:endParaRPr sz="1300">
              <a:latin typeface="Calibri"/>
              <a:ea typeface="Calibri"/>
              <a:cs typeface="Calibri"/>
              <a:sym typeface="Calibri"/>
            </a:endParaRPr>
          </a:p>
        </p:txBody>
      </p:sp>
      <p:sp>
        <p:nvSpPr>
          <p:cNvPr id="286" name="Google Shape;286;p35"/>
          <p:cNvSpPr/>
          <p:nvPr/>
        </p:nvSpPr>
        <p:spPr>
          <a:xfrm>
            <a:off x="5577435" y="2284025"/>
            <a:ext cx="318600" cy="232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a:latin typeface="Calibri"/>
              <a:ea typeface="Calibri"/>
              <a:cs typeface="Calibri"/>
              <a:sym typeface="Calibri"/>
            </a:endParaRPr>
          </a:p>
        </p:txBody>
      </p:sp>
      <p:sp>
        <p:nvSpPr>
          <p:cNvPr id="287" name="Google Shape;287;p35"/>
          <p:cNvSpPr/>
          <p:nvPr/>
        </p:nvSpPr>
        <p:spPr>
          <a:xfrm>
            <a:off x="7237335" y="2284025"/>
            <a:ext cx="318600" cy="232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a:latin typeface="Calibri"/>
              <a:ea typeface="Calibri"/>
              <a:cs typeface="Calibri"/>
              <a:sym typeface="Calibri"/>
            </a:endParaRPr>
          </a:p>
        </p:txBody>
      </p:sp>
      <p:pic>
        <p:nvPicPr>
          <p:cNvPr id="288" name="Google Shape;288;p3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120434" y="3084475"/>
            <a:ext cx="887100" cy="688815"/>
          </a:xfrm>
          <a:prstGeom prst="rect">
            <a:avLst/>
          </a:prstGeom>
          <a:noFill/>
          <a:ln>
            <a:noFill/>
          </a:ln>
        </p:spPr>
      </p:pic>
      <p:sp>
        <p:nvSpPr>
          <p:cNvPr id="289" name="Google Shape;289;p35"/>
          <p:cNvSpPr/>
          <p:nvPr/>
        </p:nvSpPr>
        <p:spPr>
          <a:xfrm>
            <a:off x="3127690" y="3236875"/>
            <a:ext cx="2719500" cy="309600"/>
          </a:xfrm>
          <a:prstGeom prst="rightArrow">
            <a:avLst>
              <a:gd name="adj1" fmla="val 50000"/>
              <a:gd name="adj2" fmla="val 50000"/>
            </a:avLst>
          </a:prstGeom>
          <a:solidFill>
            <a:srgbClr val="F4CCCC"/>
          </a:solidFill>
          <a:ln w="9525"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txBox="1"/>
          <p:nvPr/>
        </p:nvSpPr>
        <p:spPr>
          <a:xfrm>
            <a:off x="595195" y="4278575"/>
            <a:ext cx="32013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Calibri"/>
                <a:ea typeface="Calibri"/>
                <a:cs typeface="Calibri"/>
                <a:sym typeface="Calibri"/>
              </a:rPr>
              <a:t>The models without language.</a:t>
            </a:r>
            <a:endParaRPr>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They can learn - and act.</a:t>
            </a:r>
            <a:endParaRPr>
              <a:latin typeface="Calibri"/>
              <a:ea typeface="Calibri"/>
              <a:cs typeface="Calibri"/>
              <a:sym typeface="Calibri"/>
            </a:endParaRPr>
          </a:p>
          <a:p>
            <a:pPr marL="0" lvl="0" indent="0" algn="ctr" rtl="0">
              <a:spcBef>
                <a:spcPts val="0"/>
              </a:spcBef>
              <a:spcAft>
                <a:spcPts val="0"/>
              </a:spcAft>
              <a:buNone/>
            </a:pPr>
            <a:r>
              <a:rPr lang="en">
                <a:solidFill>
                  <a:srgbClr val="6AA84F"/>
                </a:solidFill>
                <a:latin typeface="Calibri"/>
                <a:ea typeface="Calibri"/>
                <a:cs typeface="Calibri"/>
                <a:sym typeface="Calibri"/>
              </a:rPr>
              <a:t>Like baby or an animal.</a:t>
            </a:r>
            <a:endParaRPr>
              <a:solidFill>
                <a:srgbClr val="6AA84F"/>
              </a:solidFill>
              <a:latin typeface="Calibri"/>
              <a:ea typeface="Calibri"/>
              <a:cs typeface="Calibri"/>
              <a:sym typeface="Calibri"/>
            </a:endParaRPr>
          </a:p>
        </p:txBody>
      </p:sp>
      <p:sp>
        <p:nvSpPr>
          <p:cNvPr id="291" name="Google Shape;291;p35"/>
          <p:cNvSpPr txBox="1"/>
          <p:nvPr/>
        </p:nvSpPr>
        <p:spPr>
          <a:xfrm>
            <a:off x="5239975" y="4265200"/>
            <a:ext cx="3552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Calibri"/>
                <a:ea typeface="Calibri"/>
                <a:cs typeface="Calibri"/>
                <a:sym typeface="Calibri"/>
              </a:rPr>
              <a:t>The foundation models may use language.</a:t>
            </a:r>
            <a:endParaRPr>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They can handle complex topics/situations.</a:t>
            </a:r>
            <a:endParaRPr>
              <a:latin typeface="Calibri"/>
              <a:ea typeface="Calibri"/>
              <a:cs typeface="Calibri"/>
              <a:sym typeface="Calibri"/>
            </a:endParaRPr>
          </a:p>
          <a:p>
            <a:pPr marL="0" lvl="0" indent="0" algn="ctr" rtl="0">
              <a:spcBef>
                <a:spcPts val="0"/>
              </a:spcBef>
              <a:spcAft>
                <a:spcPts val="0"/>
              </a:spcAft>
              <a:buNone/>
            </a:pPr>
            <a:r>
              <a:rPr lang="en">
                <a:solidFill>
                  <a:srgbClr val="6AA84F"/>
                </a:solidFill>
                <a:latin typeface="Calibri"/>
                <a:ea typeface="Calibri"/>
                <a:cs typeface="Calibri"/>
                <a:sym typeface="Calibri"/>
              </a:rPr>
              <a:t>Like an adult.</a:t>
            </a:r>
            <a:endParaRPr>
              <a:solidFill>
                <a:srgbClr val="6AA84F"/>
              </a:solidFill>
              <a:latin typeface="Calibri"/>
              <a:ea typeface="Calibri"/>
              <a:cs typeface="Calibri"/>
              <a:sym typeface="Calibri"/>
            </a:endParaRPr>
          </a:p>
        </p:txBody>
      </p:sp>
      <p:pic>
        <p:nvPicPr>
          <p:cNvPr id="292" name="Google Shape;292;p3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07050" y="202600"/>
            <a:ext cx="1079400" cy="1279275"/>
          </a:xfrm>
          <a:prstGeom prst="rect">
            <a:avLst/>
          </a:prstGeom>
          <a:noFill/>
          <a:ln>
            <a:noFill/>
          </a:ln>
        </p:spPr>
      </p:pic>
      <p:pic>
        <p:nvPicPr>
          <p:cNvPr id="293" name="Google Shape;293;p35"/>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8118362" y="198816"/>
            <a:ext cx="943362" cy="1202834"/>
          </a:xfrm>
          <a:prstGeom prst="rect">
            <a:avLst/>
          </a:prstGeom>
          <a:noFill/>
          <a:ln>
            <a:noFill/>
          </a:ln>
        </p:spPr>
      </p:pic>
      <p:sp>
        <p:nvSpPr>
          <p:cNvPr id="294" name="Google Shape;294;p35"/>
          <p:cNvSpPr txBox="1"/>
          <p:nvPr/>
        </p:nvSpPr>
        <p:spPr>
          <a:xfrm>
            <a:off x="7280750" y="3027650"/>
            <a:ext cx="15366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1419"/>
                </a:solidFill>
                <a:latin typeface="Calibri"/>
                <a:ea typeface="Calibri"/>
                <a:cs typeface="Calibri"/>
                <a:sym typeface="Calibri"/>
              </a:rPr>
              <a:t>Foundation model</a:t>
            </a:r>
            <a:endParaRPr sz="1300">
              <a:solidFill>
                <a:srgbClr val="0F1419"/>
              </a:solidFill>
              <a:latin typeface="Calibri"/>
              <a:ea typeface="Calibri"/>
              <a:cs typeface="Calibri"/>
              <a:sym typeface="Calibri"/>
            </a:endParaRPr>
          </a:p>
          <a:p>
            <a:pPr marL="0" lvl="0" indent="0" algn="l" rtl="0">
              <a:spcBef>
                <a:spcPts val="0"/>
              </a:spcBef>
              <a:spcAft>
                <a:spcPts val="0"/>
              </a:spcAft>
              <a:buNone/>
            </a:pPr>
            <a:r>
              <a:rPr lang="en" sz="1300">
                <a:solidFill>
                  <a:srgbClr val="0F1419"/>
                </a:solidFill>
                <a:latin typeface="Calibri"/>
                <a:ea typeface="Calibri"/>
                <a:cs typeface="Calibri"/>
                <a:sym typeface="Calibri"/>
              </a:rPr>
              <a:t>as "brain" of  ML models</a:t>
            </a:r>
            <a:endParaRPr sz="1300">
              <a:latin typeface="Calibri"/>
              <a:ea typeface="Calibri"/>
              <a:cs typeface="Calibri"/>
              <a:sym typeface="Calibri"/>
            </a:endParaRPr>
          </a:p>
        </p:txBody>
      </p:sp>
      <p:pic>
        <p:nvPicPr>
          <p:cNvPr id="295" name="Google Shape;295;p3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602225" y="2909429"/>
            <a:ext cx="1343400" cy="100238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6"/>
          <p:cNvSpPr txBox="1"/>
          <p:nvPr/>
        </p:nvSpPr>
        <p:spPr>
          <a:xfrm>
            <a:off x="605550" y="1571125"/>
            <a:ext cx="7932900" cy="189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700" b="1">
                <a:solidFill>
                  <a:srgbClr val="3C78D8"/>
                </a:solidFill>
                <a:latin typeface="Calibri"/>
                <a:ea typeface="Calibri"/>
                <a:cs typeface="Calibri"/>
                <a:sym typeface="Calibri"/>
              </a:rPr>
              <a:t>ChatGPT plugins</a:t>
            </a:r>
            <a:endParaRPr sz="3700" b="1">
              <a:solidFill>
                <a:srgbClr val="3C78D8"/>
              </a:solidFill>
              <a:latin typeface="Calibri"/>
              <a:ea typeface="Calibri"/>
              <a:cs typeface="Calibri"/>
              <a:sym typeface="Calibri"/>
            </a:endParaRPr>
          </a:p>
          <a:p>
            <a:pPr marL="0" lvl="0" indent="0" algn="ctr" rtl="0">
              <a:spcBef>
                <a:spcPts val="0"/>
              </a:spcBef>
              <a:spcAft>
                <a:spcPts val="0"/>
              </a:spcAft>
              <a:buNone/>
            </a:pPr>
            <a:endParaRPr sz="3700" b="1">
              <a:solidFill>
                <a:srgbClr val="3C78D8"/>
              </a:solidFill>
              <a:latin typeface="Calibri"/>
              <a:ea typeface="Calibri"/>
              <a:cs typeface="Calibri"/>
              <a:sym typeface="Calibri"/>
            </a:endParaRPr>
          </a:p>
          <a:p>
            <a:pPr marL="0" lvl="0" indent="0" algn="ctr" rtl="0">
              <a:spcBef>
                <a:spcPts val="0"/>
              </a:spcBef>
              <a:spcAft>
                <a:spcPts val="0"/>
              </a:spcAft>
              <a:buNone/>
            </a:pPr>
            <a:r>
              <a:rPr lang="en" sz="3700" b="1">
                <a:solidFill>
                  <a:srgbClr val="3C78D8"/>
                </a:solidFill>
                <a:latin typeface="Calibri"/>
                <a:ea typeface="Calibri"/>
                <a:cs typeface="Calibri"/>
                <a:sym typeface="Calibri"/>
              </a:rPr>
              <a:t>"</a:t>
            </a:r>
            <a:r>
              <a:rPr lang="en" sz="3700" b="1">
                <a:solidFill>
                  <a:srgbClr val="FF0000"/>
                </a:solidFill>
                <a:latin typeface="Calibri"/>
                <a:ea typeface="Calibri"/>
                <a:cs typeface="Calibri"/>
                <a:sym typeface="Calibri"/>
              </a:rPr>
              <a:t>GPT in the middle</a:t>
            </a:r>
            <a:r>
              <a:rPr lang="en" sz="3700" b="1">
                <a:solidFill>
                  <a:srgbClr val="3C78D8"/>
                </a:solidFill>
                <a:latin typeface="Calibri"/>
                <a:ea typeface="Calibri"/>
                <a:cs typeface="Calibri"/>
                <a:sym typeface="Calibri"/>
              </a:rPr>
              <a:t>" approach</a:t>
            </a:r>
            <a:endParaRPr sz="3700" b="1">
              <a:solidFill>
                <a:srgbClr val="3C78D8"/>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305" name="Google Shape;305;p3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260775" y="1072775"/>
            <a:ext cx="694800" cy="1228300"/>
          </a:xfrm>
          <a:prstGeom prst="rect">
            <a:avLst/>
          </a:prstGeom>
          <a:noFill/>
          <a:ln>
            <a:noFill/>
          </a:ln>
        </p:spPr>
      </p:pic>
      <p:sp>
        <p:nvSpPr>
          <p:cNvPr id="306" name="Google Shape;306;p37"/>
          <p:cNvSpPr txBox="1"/>
          <p:nvPr/>
        </p:nvSpPr>
        <p:spPr>
          <a:xfrm>
            <a:off x="1197625" y="2317588"/>
            <a:ext cx="821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iPhone</a:t>
            </a:r>
            <a:endParaRPr/>
          </a:p>
        </p:txBody>
      </p:sp>
      <p:pic>
        <p:nvPicPr>
          <p:cNvPr id="307" name="Google Shape;307;p3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930913" y="2734300"/>
            <a:ext cx="1354525" cy="1354525"/>
          </a:xfrm>
          <a:prstGeom prst="rect">
            <a:avLst/>
          </a:prstGeom>
          <a:noFill/>
          <a:ln>
            <a:noFill/>
          </a:ln>
        </p:spPr>
      </p:pic>
      <p:sp>
        <p:nvSpPr>
          <p:cNvPr id="308" name="Google Shape;308;p37"/>
          <p:cNvSpPr txBox="1"/>
          <p:nvPr/>
        </p:nvSpPr>
        <p:spPr>
          <a:xfrm>
            <a:off x="980875" y="4088825"/>
            <a:ext cx="1254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app store </a:t>
            </a:r>
            <a:endParaRPr/>
          </a:p>
          <a:p>
            <a:pPr marL="0" lvl="0" indent="0" algn="ctr" rtl="0">
              <a:spcBef>
                <a:spcPts val="0"/>
              </a:spcBef>
              <a:spcAft>
                <a:spcPts val="0"/>
              </a:spcAft>
              <a:buNone/>
            </a:pPr>
            <a:r>
              <a:rPr lang="en"/>
              <a:t>2 Mln apps</a:t>
            </a:r>
            <a:endParaRPr/>
          </a:p>
        </p:txBody>
      </p:sp>
      <p:pic>
        <p:nvPicPr>
          <p:cNvPr id="309" name="Google Shape;309;p3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754851" y="1064513"/>
            <a:ext cx="601664" cy="1244825"/>
          </a:xfrm>
          <a:prstGeom prst="rect">
            <a:avLst/>
          </a:prstGeom>
          <a:noFill/>
          <a:ln>
            <a:noFill/>
          </a:ln>
        </p:spPr>
      </p:pic>
      <p:sp>
        <p:nvSpPr>
          <p:cNvPr id="310" name="Google Shape;310;p37"/>
          <p:cNvSpPr txBox="1"/>
          <p:nvPr/>
        </p:nvSpPr>
        <p:spPr>
          <a:xfrm>
            <a:off x="3645138" y="2371638"/>
            <a:ext cx="821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Android</a:t>
            </a:r>
            <a:endParaRPr/>
          </a:p>
        </p:txBody>
      </p:sp>
      <p:pic>
        <p:nvPicPr>
          <p:cNvPr id="311" name="Google Shape;311;p3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507826" y="2834150"/>
            <a:ext cx="1064175" cy="1168575"/>
          </a:xfrm>
          <a:prstGeom prst="rect">
            <a:avLst/>
          </a:prstGeom>
          <a:noFill/>
          <a:ln>
            <a:noFill/>
          </a:ln>
        </p:spPr>
      </p:pic>
      <p:sp>
        <p:nvSpPr>
          <p:cNvPr id="312" name="Google Shape;312;p37"/>
          <p:cNvSpPr txBox="1"/>
          <p:nvPr/>
        </p:nvSpPr>
        <p:spPr>
          <a:xfrm>
            <a:off x="3196125" y="4088825"/>
            <a:ext cx="1711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Google Play Store</a:t>
            </a:r>
            <a:endParaRPr/>
          </a:p>
          <a:p>
            <a:pPr marL="0" lvl="0" indent="0" algn="ctr" rtl="0">
              <a:spcBef>
                <a:spcPts val="0"/>
              </a:spcBef>
              <a:spcAft>
                <a:spcPts val="0"/>
              </a:spcAft>
              <a:buNone/>
            </a:pPr>
            <a:r>
              <a:rPr lang="en"/>
              <a:t>3 Mln apps</a:t>
            </a:r>
            <a:endParaRPr/>
          </a:p>
        </p:txBody>
      </p:sp>
      <p:pic>
        <p:nvPicPr>
          <p:cNvPr id="313" name="Google Shape;313;p3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092675" y="1072775"/>
            <a:ext cx="1254600" cy="1254600"/>
          </a:xfrm>
          <a:prstGeom prst="rect">
            <a:avLst/>
          </a:prstGeom>
          <a:noFill/>
          <a:ln>
            <a:noFill/>
          </a:ln>
        </p:spPr>
      </p:pic>
      <p:pic>
        <p:nvPicPr>
          <p:cNvPr id="314" name="Google Shape;314;p3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779663" y="2816125"/>
            <a:ext cx="1880525" cy="1080025"/>
          </a:xfrm>
          <a:prstGeom prst="rect">
            <a:avLst/>
          </a:prstGeom>
          <a:noFill/>
          <a:ln>
            <a:noFill/>
          </a:ln>
        </p:spPr>
      </p:pic>
      <p:sp>
        <p:nvSpPr>
          <p:cNvPr id="315" name="Google Shape;315;p37"/>
          <p:cNvSpPr txBox="1"/>
          <p:nvPr/>
        </p:nvSpPr>
        <p:spPr>
          <a:xfrm>
            <a:off x="6092625" y="2371650"/>
            <a:ext cx="1254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ChatGPT</a:t>
            </a:r>
            <a:endParaRPr/>
          </a:p>
        </p:txBody>
      </p:sp>
      <p:sp>
        <p:nvSpPr>
          <p:cNvPr id="316" name="Google Shape;316;p37"/>
          <p:cNvSpPr txBox="1"/>
          <p:nvPr/>
        </p:nvSpPr>
        <p:spPr>
          <a:xfrm>
            <a:off x="5878287" y="4088825"/>
            <a:ext cx="1711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ChatGPT Plugins</a:t>
            </a:r>
            <a:endParaRPr/>
          </a:p>
          <a:p>
            <a:pPr marL="0" lvl="0" indent="0" algn="ctr" rtl="0">
              <a:spcBef>
                <a:spcPts val="0"/>
              </a:spcBef>
              <a:spcAft>
                <a:spcPts val="0"/>
              </a:spcAft>
              <a:buNone/>
            </a:pPr>
            <a:r>
              <a:rPr lang="en"/>
              <a:t>70 plugins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8"/>
          <p:cNvSpPr txBox="1"/>
          <p:nvPr/>
        </p:nvSpPr>
        <p:spPr>
          <a:xfrm>
            <a:off x="0" y="-76200"/>
            <a:ext cx="5878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chemeClr val="dk1"/>
                </a:solidFill>
                <a:latin typeface="Calibri"/>
                <a:ea typeface="Calibri"/>
                <a:cs typeface="Calibri"/>
                <a:sym typeface="Calibri"/>
              </a:rPr>
              <a:t>What are ChatGPT Plugins</a:t>
            </a:r>
            <a:endParaRPr sz="2500">
              <a:latin typeface="Calibri"/>
              <a:ea typeface="Calibri"/>
              <a:cs typeface="Calibri"/>
              <a:sym typeface="Calibri"/>
            </a:endParaRPr>
          </a:p>
        </p:txBody>
      </p:sp>
      <p:sp>
        <p:nvSpPr>
          <p:cNvPr id="322" name="Google Shape;322;p38"/>
          <p:cNvSpPr txBox="1"/>
          <p:nvPr/>
        </p:nvSpPr>
        <p:spPr>
          <a:xfrm>
            <a:off x="699890" y="3499190"/>
            <a:ext cx="7744200" cy="861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298450" algn="l" rtl="0">
              <a:spcBef>
                <a:spcPts val="0"/>
              </a:spcBef>
              <a:spcAft>
                <a:spcPts val="0"/>
              </a:spcAft>
              <a:buSzPts val="1100"/>
              <a:buFont typeface="Calibri"/>
              <a:buChar char="●"/>
            </a:pPr>
            <a:r>
              <a:rPr lang="en" sz="1100" u="sng">
                <a:solidFill>
                  <a:schemeClr val="hlink"/>
                </a:solidFill>
                <a:hlinkClick r:id="rId3"/>
              </a:rPr>
              <a:t>https://www.pcmag.com/how-to/what-are-chatgpt-plugins-the-next-phase-of-conversational-ai-is-here</a:t>
            </a:r>
            <a:r>
              <a:rPr lang="en" sz="1100"/>
              <a:t> </a:t>
            </a:r>
            <a:endParaRPr sz="1100"/>
          </a:p>
          <a:p>
            <a:pPr marL="457200" lvl="0" indent="-298450" algn="l" rtl="0">
              <a:spcBef>
                <a:spcPts val="0"/>
              </a:spcBef>
              <a:spcAft>
                <a:spcPts val="0"/>
              </a:spcAft>
              <a:buSzPts val="1100"/>
              <a:buFont typeface="Calibri"/>
              <a:buChar char="●"/>
            </a:pPr>
            <a:r>
              <a:rPr lang="en" sz="1100" u="sng">
                <a:solidFill>
                  <a:schemeClr val="hlink"/>
                </a:solidFill>
                <a:latin typeface="Calibri"/>
                <a:ea typeface="Calibri"/>
                <a:cs typeface="Calibri"/>
                <a:sym typeface="Calibri"/>
                <a:hlinkClick r:id="rId4"/>
              </a:rPr>
              <a:t>https://beebom.com/best-chatgpt-plugins/</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457200" lvl="0" indent="-298450" algn="l" rtl="0">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5"/>
              </a:rPr>
              <a:t>https://beebom.com/best-chatgpt-chrome-extensions/</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457200" lvl="0" indent="-298450" algn="l" rtl="0">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6"/>
              </a:rPr>
              <a:t>https://artificialcorner.com/i-tried-84-chatgpt-plugins-these-are-the-best-3b3be6b1cb7b</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
        <p:nvSpPr>
          <p:cNvPr id="323" name="Google Shape;323;p38"/>
          <p:cNvSpPr txBox="1"/>
          <p:nvPr/>
        </p:nvSpPr>
        <p:spPr>
          <a:xfrm>
            <a:off x="276776" y="591388"/>
            <a:ext cx="8680200" cy="255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Calibri"/>
              <a:buChar char="●"/>
            </a:pPr>
            <a:r>
              <a:rPr lang="en" dirty="0">
                <a:solidFill>
                  <a:schemeClr val="dk1"/>
                </a:solidFill>
              </a:rPr>
              <a:t>May 19, 2023 - </a:t>
            </a:r>
            <a:r>
              <a:rPr lang="en" dirty="0" err="1">
                <a:solidFill>
                  <a:schemeClr val="dk1"/>
                </a:solidFill>
              </a:rPr>
              <a:t>ChatGPT</a:t>
            </a:r>
            <a:r>
              <a:rPr lang="en" dirty="0">
                <a:solidFill>
                  <a:schemeClr val="dk1"/>
                </a:solidFill>
              </a:rPr>
              <a:t> Plugins have become available to all "Plus" subscribers ($20/</a:t>
            </a:r>
            <a:r>
              <a:rPr lang="en" dirty="0" err="1">
                <a:solidFill>
                  <a:schemeClr val="dk1"/>
                </a:solidFill>
              </a:rPr>
              <a:t>mo</a:t>
            </a:r>
            <a:r>
              <a:rPr lang="en" dirty="0">
                <a:solidFill>
                  <a:schemeClr val="dk1"/>
                </a:solidFill>
              </a:rPr>
              <a:t>). </a:t>
            </a:r>
            <a:endParaRPr dirty="0">
              <a:solidFill>
                <a:schemeClr val="dk1"/>
              </a:solidFill>
            </a:endParaRPr>
          </a:p>
          <a:p>
            <a:pPr marL="457200" lvl="0" indent="-317500" algn="l" rtl="0">
              <a:spcBef>
                <a:spcPts val="0"/>
              </a:spcBef>
              <a:spcAft>
                <a:spcPts val="0"/>
              </a:spcAft>
              <a:buClr>
                <a:schemeClr val="dk1"/>
              </a:buClr>
              <a:buSzPts val="1400"/>
              <a:buFont typeface="Calibri"/>
              <a:buChar char="●"/>
            </a:pPr>
            <a:r>
              <a:rPr lang="en" dirty="0">
                <a:solidFill>
                  <a:schemeClr val="dk1"/>
                </a:solidFill>
              </a:rPr>
              <a:t>Here is a short video explaining how to start using them: </a:t>
            </a:r>
            <a:r>
              <a:rPr lang="en" u="sng" dirty="0">
                <a:solidFill>
                  <a:schemeClr val="hlink"/>
                </a:solidFill>
                <a:hlinkClick r:id="rId7"/>
              </a:rPr>
              <a:t>https://www.youtube.com/watch?v=0brJr6HnX7M</a:t>
            </a:r>
            <a:r>
              <a:rPr lang="en" dirty="0">
                <a:solidFill>
                  <a:schemeClr val="dk1"/>
                </a:solidFill>
              </a:rPr>
              <a:t> </a:t>
            </a:r>
            <a:endParaRPr dirty="0">
              <a:solidFill>
                <a:schemeClr val="dk1"/>
              </a:solidFill>
            </a:endParaRPr>
          </a:p>
          <a:p>
            <a:pPr marL="457200" lvl="0" indent="-317500" algn="l" rtl="0">
              <a:spcBef>
                <a:spcPts val="0"/>
              </a:spcBef>
              <a:spcAft>
                <a:spcPts val="0"/>
              </a:spcAft>
              <a:buClr>
                <a:schemeClr val="dk1"/>
              </a:buClr>
              <a:buSzPts val="1400"/>
              <a:buFont typeface="Calibri"/>
              <a:buChar char="●"/>
            </a:pPr>
            <a:r>
              <a:rPr lang="en" dirty="0">
                <a:solidFill>
                  <a:schemeClr val="dk1"/>
                </a:solidFill>
              </a:rPr>
              <a:t>There were ~</a:t>
            </a:r>
            <a:r>
              <a:rPr lang="en" b="1" dirty="0">
                <a:solidFill>
                  <a:srgbClr val="FF0000"/>
                </a:solidFill>
              </a:rPr>
              <a:t>70</a:t>
            </a:r>
            <a:r>
              <a:rPr lang="en" dirty="0">
                <a:solidFill>
                  <a:schemeClr val="dk1"/>
                </a:solidFill>
              </a:rPr>
              <a:t> plugins, and two weeks later ~</a:t>
            </a:r>
            <a:r>
              <a:rPr lang="en" b="1" dirty="0">
                <a:solidFill>
                  <a:srgbClr val="FF0000"/>
                </a:solidFill>
              </a:rPr>
              <a:t>200</a:t>
            </a:r>
            <a:r>
              <a:rPr lang="en" dirty="0">
                <a:solidFill>
                  <a:schemeClr val="dk1"/>
                </a:solidFill>
              </a:rPr>
              <a:t>. A month later - more than </a:t>
            </a:r>
            <a:r>
              <a:rPr lang="en" b="1" dirty="0">
                <a:solidFill>
                  <a:srgbClr val="FF0000"/>
                </a:solidFill>
              </a:rPr>
              <a:t>400</a:t>
            </a:r>
            <a:r>
              <a:rPr lang="en" dirty="0">
                <a:solidFill>
                  <a:schemeClr val="dk1"/>
                </a:solidFill>
              </a:rPr>
              <a:t>. </a:t>
            </a:r>
            <a:br>
              <a:rPr lang="en" dirty="0">
                <a:solidFill>
                  <a:schemeClr val="dk1"/>
                </a:solidFill>
              </a:rPr>
            </a:br>
            <a:r>
              <a:rPr lang="en" dirty="0">
                <a:solidFill>
                  <a:schemeClr val="dk1"/>
                </a:solidFill>
              </a:rPr>
              <a:t>The number will grow fast because anybody can develop and post a plugin</a:t>
            </a:r>
            <a:endParaRPr dirty="0">
              <a:solidFill>
                <a:schemeClr val="dk1"/>
              </a:solidFill>
            </a:endParaRPr>
          </a:p>
          <a:p>
            <a:pPr marL="457200" lvl="0" indent="-317500" algn="l" rtl="0">
              <a:spcBef>
                <a:spcPts val="0"/>
              </a:spcBef>
              <a:spcAft>
                <a:spcPts val="0"/>
              </a:spcAft>
              <a:buClr>
                <a:schemeClr val="dk1"/>
              </a:buClr>
              <a:buSzPts val="1400"/>
              <a:buFont typeface="Calibri"/>
              <a:buChar char="●"/>
            </a:pPr>
            <a:r>
              <a:rPr lang="en" dirty="0">
                <a:solidFill>
                  <a:schemeClr val="dk1"/>
                </a:solidFill>
              </a:rPr>
              <a:t>Plugins allow </a:t>
            </a:r>
            <a:r>
              <a:rPr lang="en" dirty="0" err="1">
                <a:solidFill>
                  <a:schemeClr val="dk1"/>
                </a:solidFill>
              </a:rPr>
              <a:t>ChatGPT</a:t>
            </a:r>
            <a:r>
              <a:rPr lang="en" dirty="0">
                <a:solidFill>
                  <a:schemeClr val="dk1"/>
                </a:solidFill>
              </a:rPr>
              <a:t> to browse internet, read PDF documents, look at images, access 3rd party data and business systems, etc.</a:t>
            </a:r>
            <a:endParaRPr dirty="0">
              <a:solidFill>
                <a:schemeClr val="dk1"/>
              </a:solidFill>
            </a:endParaRPr>
          </a:p>
          <a:p>
            <a:pPr marL="0" lvl="0" indent="0" algn="l" rtl="0">
              <a:spcBef>
                <a:spcPts val="0"/>
              </a:spcBef>
              <a:spcAft>
                <a:spcPts val="0"/>
              </a:spcAft>
              <a:buNone/>
            </a:pPr>
            <a:endParaRPr dirty="0">
              <a:solidFill>
                <a:schemeClr val="dk1"/>
              </a:solidFill>
            </a:endParaRPr>
          </a:p>
          <a:p>
            <a:pPr marL="457200" lvl="0" indent="-317500" algn="l" rtl="0">
              <a:spcBef>
                <a:spcPts val="0"/>
              </a:spcBef>
              <a:spcAft>
                <a:spcPts val="0"/>
              </a:spcAft>
              <a:buClr>
                <a:schemeClr val="dk1"/>
              </a:buClr>
              <a:buSzPts val="1400"/>
              <a:buFont typeface="Calibri"/>
              <a:buChar char="●"/>
            </a:pPr>
            <a:r>
              <a:rPr lang="en" dirty="0" err="1">
                <a:solidFill>
                  <a:schemeClr val="dk1"/>
                </a:solidFill>
              </a:rPr>
              <a:t>OpenAI</a:t>
            </a:r>
            <a:r>
              <a:rPr lang="en" dirty="0">
                <a:solidFill>
                  <a:schemeClr val="dk1"/>
                </a:solidFill>
              </a:rPr>
              <a:t> itself originally has offered two plugins:</a:t>
            </a:r>
            <a:endParaRPr dirty="0">
              <a:solidFill>
                <a:schemeClr val="dk1"/>
              </a:solidFill>
            </a:endParaRPr>
          </a:p>
          <a:p>
            <a:pPr marL="457200" lvl="0" indent="0" algn="l" rtl="0">
              <a:spcBef>
                <a:spcPts val="0"/>
              </a:spcBef>
              <a:spcAft>
                <a:spcPts val="0"/>
              </a:spcAft>
              <a:buNone/>
            </a:pPr>
            <a:r>
              <a:rPr lang="en" dirty="0">
                <a:solidFill>
                  <a:schemeClr val="dk1"/>
                </a:solidFill>
              </a:rPr>
              <a:t>.. web browsing plugin allows to scrape data from web</a:t>
            </a:r>
            <a:endParaRPr dirty="0">
              <a:solidFill>
                <a:schemeClr val="dk1"/>
              </a:solidFill>
            </a:endParaRPr>
          </a:p>
          <a:p>
            <a:pPr marL="457200" lvl="0" indent="0" algn="l" rtl="0">
              <a:spcBef>
                <a:spcPts val="0"/>
              </a:spcBef>
              <a:spcAft>
                <a:spcPts val="0"/>
              </a:spcAft>
              <a:buNone/>
            </a:pPr>
            <a:r>
              <a:rPr lang="en" dirty="0">
                <a:solidFill>
                  <a:schemeClr val="dk1"/>
                </a:solidFill>
              </a:rPr>
              <a:t>.. Code Interpreter - allows to run Python code</a:t>
            </a:r>
            <a:endParaRPr dirty="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9"/>
          <p:cNvSpPr txBox="1"/>
          <p:nvPr/>
        </p:nvSpPr>
        <p:spPr>
          <a:xfrm>
            <a:off x="3524100" y="873450"/>
            <a:ext cx="209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3C78D8"/>
                </a:solidFill>
                <a:latin typeface="Calibri"/>
                <a:ea typeface="Calibri"/>
                <a:cs typeface="Calibri"/>
                <a:sym typeface="Calibri"/>
              </a:rPr>
              <a:t>Transitions:</a:t>
            </a:r>
            <a:endParaRPr sz="2500" b="1">
              <a:solidFill>
                <a:srgbClr val="3C78D8"/>
              </a:solidFill>
              <a:latin typeface="Calibri"/>
              <a:ea typeface="Calibri"/>
              <a:cs typeface="Calibri"/>
              <a:sym typeface="Calibri"/>
            </a:endParaRPr>
          </a:p>
        </p:txBody>
      </p:sp>
      <p:sp>
        <p:nvSpPr>
          <p:cNvPr id="329" name="Google Shape;329;p39"/>
          <p:cNvSpPr txBox="1"/>
          <p:nvPr/>
        </p:nvSpPr>
        <p:spPr>
          <a:xfrm>
            <a:off x="456725" y="1930775"/>
            <a:ext cx="7743300" cy="1908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3C78D8"/>
              </a:buClr>
              <a:buSzPts val="1400"/>
              <a:buFont typeface="Roboto Mono"/>
              <a:buChar char="●"/>
            </a:pPr>
            <a:r>
              <a:rPr lang="en" b="1">
                <a:solidFill>
                  <a:srgbClr val="3C78D8"/>
                </a:solidFill>
                <a:latin typeface="Roboto Mono"/>
                <a:ea typeface="Roboto Mono"/>
                <a:cs typeface="Roboto Mono"/>
                <a:sym typeface="Roboto Mono"/>
              </a:rPr>
              <a:t>from tabular labeled data        -  to big unstructured data</a:t>
            </a:r>
            <a:br>
              <a:rPr lang="en" b="1">
                <a:solidFill>
                  <a:srgbClr val="3C78D8"/>
                </a:solidFill>
                <a:latin typeface="Roboto Mono"/>
                <a:ea typeface="Roboto Mono"/>
                <a:cs typeface="Roboto Mono"/>
                <a:sym typeface="Roboto Mono"/>
              </a:rPr>
            </a:br>
            <a:endParaRPr b="1">
              <a:solidFill>
                <a:srgbClr val="3C78D8"/>
              </a:solidFill>
              <a:latin typeface="Roboto Mono"/>
              <a:ea typeface="Roboto Mono"/>
              <a:cs typeface="Roboto Mono"/>
              <a:sym typeface="Roboto Mono"/>
            </a:endParaRPr>
          </a:p>
          <a:p>
            <a:pPr marL="457200" lvl="0" indent="-317500" algn="l" rtl="0">
              <a:spcBef>
                <a:spcPts val="0"/>
              </a:spcBef>
              <a:spcAft>
                <a:spcPts val="0"/>
              </a:spcAft>
              <a:buClr>
                <a:srgbClr val="3C78D8"/>
              </a:buClr>
              <a:buSzPts val="1400"/>
              <a:buFont typeface="Roboto Mono"/>
              <a:buChar char="●"/>
            </a:pPr>
            <a:r>
              <a:rPr lang="en" b="1">
                <a:solidFill>
                  <a:srgbClr val="3C78D8"/>
                </a:solidFill>
                <a:latin typeface="Roboto Mono"/>
                <a:ea typeface="Roboto Mono"/>
                <a:cs typeface="Roboto Mono"/>
                <a:sym typeface="Roboto Mono"/>
              </a:rPr>
              <a:t>from exact calculations          -  to approximate calculations </a:t>
            </a:r>
            <a:endParaRPr b="1">
              <a:solidFill>
                <a:srgbClr val="3C78D8"/>
              </a:solidFill>
              <a:latin typeface="Roboto Mono"/>
              <a:ea typeface="Roboto Mono"/>
              <a:cs typeface="Roboto Mono"/>
              <a:sym typeface="Roboto Mono"/>
            </a:endParaRPr>
          </a:p>
          <a:p>
            <a:pPr marL="457200" lvl="0" indent="0" algn="l" rtl="0">
              <a:spcBef>
                <a:spcPts val="0"/>
              </a:spcBef>
              <a:spcAft>
                <a:spcPts val="0"/>
              </a:spcAft>
              <a:buNone/>
            </a:pPr>
            <a:r>
              <a:rPr lang="en" b="1">
                <a:solidFill>
                  <a:srgbClr val="3C78D8"/>
                </a:solidFill>
                <a:latin typeface="Roboto Mono"/>
                <a:ea typeface="Roboto Mono"/>
                <a:cs typeface="Roboto Mono"/>
                <a:sym typeface="Roboto Mono"/>
              </a:rPr>
              <a:t>                                    and similarity search</a:t>
            </a:r>
            <a:br>
              <a:rPr lang="en" b="1">
                <a:solidFill>
                  <a:srgbClr val="3C78D8"/>
                </a:solidFill>
                <a:latin typeface="Roboto Mono"/>
                <a:ea typeface="Roboto Mono"/>
                <a:cs typeface="Roboto Mono"/>
                <a:sym typeface="Roboto Mono"/>
              </a:rPr>
            </a:br>
            <a:endParaRPr b="1">
              <a:solidFill>
                <a:srgbClr val="3C78D8"/>
              </a:solidFill>
              <a:latin typeface="Roboto Mono"/>
              <a:ea typeface="Roboto Mono"/>
              <a:cs typeface="Roboto Mono"/>
              <a:sym typeface="Roboto Mono"/>
            </a:endParaRPr>
          </a:p>
          <a:p>
            <a:pPr marL="457200" lvl="0" indent="-317500" algn="l" rtl="0">
              <a:spcBef>
                <a:spcPts val="0"/>
              </a:spcBef>
              <a:spcAft>
                <a:spcPts val="0"/>
              </a:spcAft>
              <a:buClr>
                <a:srgbClr val="3C78D8"/>
              </a:buClr>
              <a:buSzPts val="1400"/>
              <a:buFont typeface="Roboto Mono"/>
              <a:buChar char="●"/>
            </a:pPr>
            <a:r>
              <a:rPr lang="en" b="1">
                <a:solidFill>
                  <a:srgbClr val="3C78D8"/>
                </a:solidFill>
                <a:latin typeface="Roboto Mono"/>
                <a:ea typeface="Roboto Mono"/>
                <a:cs typeface="Roboto Mono"/>
                <a:sym typeface="Roboto Mono"/>
              </a:rPr>
              <a:t>from tabular SQL databases       -  to vector databases</a:t>
            </a:r>
            <a:endParaRPr b="1">
              <a:solidFill>
                <a:srgbClr val="3C78D8"/>
              </a:solidFill>
              <a:latin typeface="Roboto Mono"/>
              <a:ea typeface="Roboto Mono"/>
              <a:cs typeface="Roboto Mono"/>
              <a:sym typeface="Roboto Mono"/>
            </a:endParaRPr>
          </a:p>
          <a:p>
            <a:pPr marL="0" lvl="0" indent="0" algn="l" rtl="0">
              <a:spcBef>
                <a:spcPts val="0"/>
              </a:spcBef>
              <a:spcAft>
                <a:spcPts val="0"/>
              </a:spcAft>
              <a:buNone/>
            </a:pPr>
            <a:endParaRPr b="1">
              <a:solidFill>
                <a:srgbClr val="3C78D8"/>
              </a:solidFill>
              <a:latin typeface="Roboto Mono"/>
              <a:ea typeface="Roboto Mono"/>
              <a:cs typeface="Roboto Mono"/>
              <a:sym typeface="Roboto Mono"/>
            </a:endParaRPr>
          </a:p>
          <a:p>
            <a:pPr marL="457200" lvl="0" indent="-317500" algn="l" rtl="0">
              <a:spcBef>
                <a:spcPts val="0"/>
              </a:spcBef>
              <a:spcAft>
                <a:spcPts val="0"/>
              </a:spcAft>
              <a:buClr>
                <a:srgbClr val="3C78D8"/>
              </a:buClr>
              <a:buSzPts val="1400"/>
              <a:buFont typeface="Roboto Mono"/>
              <a:buChar char="●"/>
            </a:pPr>
            <a:r>
              <a:rPr lang="en" b="1">
                <a:solidFill>
                  <a:srgbClr val="3C78D8"/>
                </a:solidFill>
                <a:latin typeface="Roboto Mono"/>
                <a:ea typeface="Roboto Mono"/>
                <a:cs typeface="Roboto Mono"/>
                <a:sym typeface="Roboto Mono"/>
              </a:rPr>
              <a:t>from hardwired specific systems  -  to generic "brain" systems</a:t>
            </a:r>
            <a:endParaRPr b="1">
              <a:solidFill>
                <a:srgbClr val="3C78D8"/>
              </a:solidFill>
              <a:latin typeface="Roboto Mono"/>
              <a:ea typeface="Roboto Mono"/>
              <a:cs typeface="Roboto Mono"/>
              <a:sym typeface="Roboto Mon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graphicFrame>
        <p:nvGraphicFramePr>
          <p:cNvPr id="334" name="Google Shape;334;p40"/>
          <p:cNvGraphicFramePr/>
          <p:nvPr>
            <p:extLst>
              <p:ext uri="{D42A27DB-BD31-4B8C-83A1-F6EECF244321}">
                <p14:modId xmlns:p14="http://schemas.microsoft.com/office/powerpoint/2010/main" val="109475674"/>
              </p:ext>
            </p:extLst>
          </p:nvPr>
        </p:nvGraphicFramePr>
        <p:xfrm>
          <a:off x="1245088" y="1981060"/>
          <a:ext cx="7682700" cy="3075285"/>
        </p:xfrm>
        <a:graphic>
          <a:graphicData uri="http://schemas.openxmlformats.org/drawingml/2006/table">
            <a:tbl>
              <a:tblPr>
                <a:noFill/>
                <a:tableStyleId>{EBFDFCBF-264F-44BB-ABE4-2EAC6AB86472}</a:tableStyleId>
              </a:tblPr>
              <a:tblGrid>
                <a:gridCol w="1920675">
                  <a:extLst>
                    <a:ext uri="{9D8B030D-6E8A-4147-A177-3AD203B41FA5}">
                      <a16:colId xmlns:a16="http://schemas.microsoft.com/office/drawing/2014/main" val="20000"/>
                    </a:ext>
                  </a:extLst>
                </a:gridCol>
                <a:gridCol w="1920675">
                  <a:extLst>
                    <a:ext uri="{9D8B030D-6E8A-4147-A177-3AD203B41FA5}">
                      <a16:colId xmlns:a16="http://schemas.microsoft.com/office/drawing/2014/main" val="20001"/>
                    </a:ext>
                  </a:extLst>
                </a:gridCol>
                <a:gridCol w="1920675">
                  <a:extLst>
                    <a:ext uri="{9D8B030D-6E8A-4147-A177-3AD203B41FA5}">
                      <a16:colId xmlns:a16="http://schemas.microsoft.com/office/drawing/2014/main" val="20002"/>
                    </a:ext>
                  </a:extLst>
                </a:gridCol>
                <a:gridCol w="1920675">
                  <a:extLst>
                    <a:ext uri="{9D8B030D-6E8A-4147-A177-3AD203B41FA5}">
                      <a16:colId xmlns:a16="http://schemas.microsoft.com/office/drawing/2014/main" val="20003"/>
                    </a:ext>
                  </a:extLst>
                </a:gridCol>
              </a:tblGrid>
              <a:tr h="231600">
                <a:tc>
                  <a:txBody>
                    <a:bodyPr/>
                    <a:lstStyle/>
                    <a:p>
                      <a:pPr marL="0" lvl="0" indent="0" algn="ctr" rtl="0">
                        <a:spcBef>
                          <a:spcPts val="0"/>
                        </a:spcBef>
                        <a:spcAft>
                          <a:spcPts val="0"/>
                        </a:spcAft>
                        <a:buNone/>
                      </a:pPr>
                      <a:r>
                        <a:rPr lang="en" b="1">
                          <a:latin typeface="Calibri"/>
                          <a:ea typeface="Calibri"/>
                          <a:cs typeface="Calibri"/>
                          <a:sym typeface="Calibri"/>
                        </a:rPr>
                        <a:t>GPT-3.5 and GPT-4</a:t>
                      </a:r>
                      <a:endParaRPr b="1">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b="1">
                          <a:latin typeface="Calibri"/>
                          <a:ea typeface="Calibri"/>
                          <a:cs typeface="Calibri"/>
                          <a:sym typeface="Calibri"/>
                        </a:rPr>
                        <a:t>ChatGPT</a:t>
                      </a:r>
                      <a:endParaRPr b="1">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b="1">
                          <a:latin typeface="Calibri"/>
                          <a:ea typeface="Calibri"/>
                          <a:cs typeface="Calibri"/>
                          <a:sym typeface="Calibri"/>
                        </a:rPr>
                        <a:t>Codex</a:t>
                      </a:r>
                      <a:endParaRPr b="1">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b="1">
                          <a:latin typeface="Calibri"/>
                          <a:ea typeface="Calibri"/>
                          <a:cs typeface="Calibri"/>
                          <a:sym typeface="Calibri"/>
                        </a:rPr>
                        <a:t>DALL-E 2</a:t>
                      </a:r>
                      <a:endParaRPr b="1">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31600">
                <a:tc>
                  <a:txBody>
                    <a:bodyPr/>
                    <a:lstStyle/>
                    <a:p>
                      <a:pPr marL="0" lvl="0" indent="0" algn="ctr" rtl="0">
                        <a:spcBef>
                          <a:spcPts val="0"/>
                        </a:spcBef>
                        <a:spcAft>
                          <a:spcPts val="0"/>
                        </a:spcAft>
                        <a:buNone/>
                      </a:pPr>
                      <a:r>
                        <a:rPr lang="en">
                          <a:latin typeface="Calibri"/>
                          <a:ea typeface="Calibri"/>
                          <a:cs typeface="Calibri"/>
                          <a:sym typeface="Calibri"/>
                        </a:rPr>
                        <a:t>Text</a:t>
                      </a:r>
                      <a:endParaRPr>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a:latin typeface="Calibri"/>
                          <a:ea typeface="Calibri"/>
                          <a:cs typeface="Calibri"/>
                          <a:sym typeface="Calibri"/>
                        </a:rPr>
                        <a:t>Conversation</a:t>
                      </a:r>
                      <a:endParaRPr>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a:latin typeface="Calibri"/>
                          <a:ea typeface="Calibri"/>
                          <a:cs typeface="Calibri"/>
                          <a:sym typeface="Calibri"/>
                        </a:rPr>
                        <a:t>Code</a:t>
                      </a:r>
                      <a:endParaRPr>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a:latin typeface="Calibri"/>
                          <a:ea typeface="Calibri"/>
                          <a:cs typeface="Calibri"/>
                          <a:sym typeface="Calibri"/>
                        </a:rPr>
                        <a:t>Images</a:t>
                      </a:r>
                      <a:endParaRPr>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1405075">
                <a:tc>
                  <a:txBody>
                    <a:bodyPr/>
                    <a:lstStyle/>
                    <a:p>
                      <a:pPr marL="0" lvl="0" indent="0" algn="l" rtl="0">
                        <a:spcBef>
                          <a:spcPts val="0"/>
                        </a:spcBef>
                        <a:spcAft>
                          <a:spcPts val="0"/>
                        </a:spcAft>
                        <a:buNone/>
                      </a:pPr>
                      <a:r>
                        <a:rPr lang="en" sz="1300">
                          <a:latin typeface="Calibri"/>
                          <a:ea typeface="Calibri"/>
                          <a:cs typeface="Calibri"/>
                          <a:sym typeface="Calibri"/>
                        </a:rPr>
                        <a:t>Prompt:</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Write a tagline for on ice cream shop.</a:t>
                      </a:r>
                      <a:endParaRPr sz="13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300">
                          <a:latin typeface="Calibri"/>
                          <a:ea typeface="Calibri"/>
                          <a:cs typeface="Calibri"/>
                          <a:sym typeface="Calibri"/>
                        </a:rPr>
                        <a:t>Prompt:</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I'm having trouble getting my Xbox to turn on.</a:t>
                      </a:r>
                      <a:endParaRPr sz="13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300">
                          <a:latin typeface="Calibri"/>
                          <a:ea typeface="Calibri"/>
                          <a:cs typeface="Calibri"/>
                          <a:sym typeface="Calibri"/>
                        </a:rPr>
                        <a:t>Prompt:</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Table customers, columns = [id, fname, name, state]</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Create a SQL query for all customers in Texas named Jane</a:t>
                      </a:r>
                      <a:endParaRPr sz="13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300">
                          <a:latin typeface="Calibri"/>
                          <a:ea typeface="Calibri"/>
                          <a:cs typeface="Calibri"/>
                          <a:sym typeface="Calibri"/>
                        </a:rPr>
                        <a:t>Prompt:</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 ball of fire with vibrant colors to show the speed of innovation at our media and entertainment company</a:t>
                      </a:r>
                      <a:endParaRPr sz="13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1206975">
                <a:tc>
                  <a:txBody>
                    <a:bodyPr/>
                    <a:lstStyle/>
                    <a:p>
                      <a:pPr marL="0" lvl="0" indent="0" algn="l" rtl="0">
                        <a:spcBef>
                          <a:spcPts val="0"/>
                        </a:spcBef>
                        <a:spcAft>
                          <a:spcPts val="0"/>
                        </a:spcAft>
                        <a:buNone/>
                      </a:pPr>
                      <a:r>
                        <a:rPr lang="en" sz="1300">
                          <a:latin typeface="Calibri"/>
                          <a:ea typeface="Calibri"/>
                          <a:cs typeface="Calibri"/>
                          <a:sym typeface="Calibri"/>
                        </a:rPr>
                        <a:t>Response:</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We serve up smiles with every scoop!</a:t>
                      </a:r>
                      <a:endParaRPr sz="13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300">
                          <a:latin typeface="Calibri"/>
                          <a:ea typeface="Calibri"/>
                          <a:cs typeface="Calibri"/>
                          <a:sym typeface="Calibri"/>
                        </a:rPr>
                        <a:t>Response:</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There are a few things you can try to troubleshoot this issue ...</a:t>
                      </a:r>
                      <a:endParaRPr sz="13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300" dirty="0">
                          <a:latin typeface="Calibri"/>
                          <a:ea typeface="Calibri"/>
                          <a:cs typeface="Calibri"/>
                          <a:sym typeface="Calibri"/>
                        </a:rPr>
                        <a:t>Response:</a:t>
                      </a:r>
                      <a:endParaRPr sz="1300" dirty="0">
                        <a:latin typeface="Calibri"/>
                        <a:ea typeface="Calibri"/>
                        <a:cs typeface="Calibri"/>
                        <a:sym typeface="Calibri"/>
                      </a:endParaRPr>
                    </a:p>
                    <a:p>
                      <a:pPr marL="0" lvl="0" indent="0" algn="l" rtl="0">
                        <a:spcBef>
                          <a:spcPts val="0"/>
                        </a:spcBef>
                        <a:spcAft>
                          <a:spcPts val="0"/>
                        </a:spcAft>
                        <a:buNone/>
                      </a:pPr>
                      <a:endParaRPr sz="1300" dirty="0">
                        <a:latin typeface="Calibri"/>
                        <a:ea typeface="Calibri"/>
                        <a:cs typeface="Calibri"/>
                        <a:sym typeface="Calibri"/>
                      </a:endParaRPr>
                    </a:p>
                    <a:p>
                      <a:pPr marL="0" lvl="0" indent="0" algn="l" rtl="0">
                        <a:spcBef>
                          <a:spcPts val="0"/>
                        </a:spcBef>
                        <a:spcAft>
                          <a:spcPts val="0"/>
                        </a:spcAft>
                        <a:buNone/>
                      </a:pPr>
                      <a:r>
                        <a:rPr lang="en" sz="1300" dirty="0">
                          <a:latin typeface="Calibri"/>
                          <a:ea typeface="Calibri"/>
                          <a:cs typeface="Calibri"/>
                          <a:sym typeface="Calibri"/>
                        </a:rPr>
                        <a:t>SELECT *</a:t>
                      </a:r>
                      <a:endParaRPr sz="1300" dirty="0">
                        <a:latin typeface="Calibri"/>
                        <a:ea typeface="Calibri"/>
                        <a:cs typeface="Calibri"/>
                        <a:sym typeface="Calibri"/>
                      </a:endParaRPr>
                    </a:p>
                    <a:p>
                      <a:pPr marL="0" lvl="0" indent="0" algn="l" rtl="0">
                        <a:spcBef>
                          <a:spcPts val="0"/>
                        </a:spcBef>
                        <a:spcAft>
                          <a:spcPts val="0"/>
                        </a:spcAft>
                        <a:buNone/>
                      </a:pPr>
                      <a:r>
                        <a:rPr lang="en" sz="1300" dirty="0">
                          <a:latin typeface="Calibri"/>
                          <a:ea typeface="Calibri"/>
                          <a:cs typeface="Calibri"/>
                          <a:sym typeface="Calibri"/>
                        </a:rPr>
                        <a:t>FROM customers</a:t>
                      </a:r>
                      <a:endParaRPr sz="1300" dirty="0">
                        <a:latin typeface="Calibri"/>
                        <a:ea typeface="Calibri"/>
                        <a:cs typeface="Calibri"/>
                        <a:sym typeface="Calibri"/>
                      </a:endParaRPr>
                    </a:p>
                    <a:p>
                      <a:pPr marL="0" lvl="0" indent="0" algn="l" rtl="0">
                        <a:spcBef>
                          <a:spcPts val="0"/>
                        </a:spcBef>
                        <a:spcAft>
                          <a:spcPts val="0"/>
                        </a:spcAft>
                        <a:buNone/>
                      </a:pPr>
                      <a:r>
                        <a:rPr lang="en" sz="1300" dirty="0">
                          <a:latin typeface="Calibri"/>
                          <a:ea typeface="Calibri"/>
                          <a:cs typeface="Calibri"/>
                          <a:sym typeface="Calibri"/>
                        </a:rPr>
                        <a:t>WHERE state = 'TX' </a:t>
                      </a:r>
                      <a:endParaRPr sz="1300" dirty="0">
                        <a:latin typeface="Calibri"/>
                        <a:ea typeface="Calibri"/>
                        <a:cs typeface="Calibri"/>
                        <a:sym typeface="Calibri"/>
                      </a:endParaRPr>
                    </a:p>
                    <a:p>
                      <a:pPr marL="0" lvl="0" indent="0" algn="l" rtl="0">
                        <a:spcBef>
                          <a:spcPts val="0"/>
                        </a:spcBef>
                        <a:spcAft>
                          <a:spcPts val="0"/>
                        </a:spcAft>
                        <a:buNone/>
                      </a:pPr>
                      <a:r>
                        <a:rPr lang="en" sz="1300" dirty="0">
                          <a:latin typeface="Calibri"/>
                          <a:ea typeface="Calibri"/>
                          <a:cs typeface="Calibri"/>
                          <a:sym typeface="Calibri"/>
                        </a:rPr>
                        <a:t>AND </a:t>
                      </a:r>
                      <a:r>
                        <a:rPr lang="en" sz="1300" dirty="0" err="1">
                          <a:latin typeface="Calibri"/>
                          <a:ea typeface="Calibri"/>
                          <a:cs typeface="Calibri"/>
                          <a:sym typeface="Calibri"/>
                        </a:rPr>
                        <a:t>fname</a:t>
                      </a:r>
                      <a:r>
                        <a:rPr lang="en" sz="1300" dirty="0">
                          <a:latin typeface="Calibri"/>
                          <a:ea typeface="Calibri"/>
                          <a:cs typeface="Calibri"/>
                          <a:sym typeface="Calibri"/>
                        </a:rPr>
                        <a:t> = 'Jane'</a:t>
                      </a:r>
                      <a:endParaRPr sz="1300" dirty="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300" dirty="0">
                          <a:latin typeface="Calibri"/>
                          <a:ea typeface="Calibri"/>
                          <a:cs typeface="Calibri"/>
                          <a:sym typeface="Calibri"/>
                        </a:rPr>
                        <a:t>Response:</a:t>
                      </a:r>
                      <a:endParaRPr sz="1300" dirty="0">
                        <a:latin typeface="Calibri"/>
                        <a:ea typeface="Calibri"/>
                        <a:cs typeface="Calibri"/>
                        <a:sym typeface="Calibri"/>
                      </a:endParaRPr>
                    </a:p>
                    <a:p>
                      <a:pPr marL="0" lvl="0" indent="0" algn="l" rtl="0">
                        <a:spcBef>
                          <a:spcPts val="0"/>
                        </a:spcBef>
                        <a:spcAft>
                          <a:spcPts val="0"/>
                        </a:spcAft>
                        <a:buNone/>
                      </a:pPr>
                      <a:endParaRPr sz="1300" dirty="0">
                        <a:latin typeface="Calibri"/>
                        <a:ea typeface="Calibri"/>
                        <a:cs typeface="Calibri"/>
                        <a:sym typeface="Calibri"/>
                      </a:endParaRPr>
                    </a:p>
                    <a:p>
                      <a:pPr marL="0" lvl="0" indent="0" algn="l" rtl="0">
                        <a:spcBef>
                          <a:spcPts val="0"/>
                        </a:spcBef>
                        <a:spcAft>
                          <a:spcPts val="0"/>
                        </a:spcAft>
                        <a:buNone/>
                      </a:pPr>
                      <a:endParaRPr sz="1300" dirty="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bl>
          </a:graphicData>
        </a:graphic>
      </p:graphicFrame>
      <p:pic>
        <p:nvPicPr>
          <p:cNvPr id="335" name="Google Shape;335;p4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387798" y="4118471"/>
            <a:ext cx="1155675" cy="823125"/>
          </a:xfrm>
          <a:prstGeom prst="rect">
            <a:avLst/>
          </a:prstGeom>
          <a:noFill/>
          <a:ln>
            <a:noFill/>
          </a:ln>
        </p:spPr>
      </p:pic>
      <p:sp>
        <p:nvSpPr>
          <p:cNvPr id="336" name="Google Shape;336;p40"/>
          <p:cNvSpPr txBox="1"/>
          <p:nvPr/>
        </p:nvSpPr>
        <p:spPr>
          <a:xfrm>
            <a:off x="96725" y="50300"/>
            <a:ext cx="6157771" cy="1585019"/>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latin typeface="Calibri"/>
                <a:ea typeface="Calibri"/>
                <a:cs typeface="Calibri"/>
                <a:sym typeface="Calibri"/>
              </a:rPr>
              <a:t>Current trend is </a:t>
            </a:r>
            <a:r>
              <a:rPr lang="en" sz="1300" b="1" dirty="0">
                <a:solidFill>
                  <a:srgbClr val="6AA84F"/>
                </a:solidFill>
                <a:latin typeface="Calibri"/>
                <a:ea typeface="Calibri"/>
                <a:cs typeface="Calibri"/>
                <a:sym typeface="Calibri"/>
              </a:rPr>
              <a:t>replacing task-specific models with so called </a:t>
            </a:r>
            <a:r>
              <a:rPr lang="en" sz="1300" dirty="0">
                <a:solidFill>
                  <a:schemeClr val="dk1"/>
                </a:solidFill>
                <a:latin typeface="Calibri"/>
                <a:ea typeface="Calibri"/>
                <a:cs typeface="Calibri"/>
                <a:sym typeface="Calibri"/>
              </a:rPr>
              <a:t>"</a:t>
            </a:r>
            <a:r>
              <a:rPr lang="en" sz="1300" b="1" dirty="0">
                <a:solidFill>
                  <a:srgbClr val="FF0000"/>
                </a:solidFill>
                <a:latin typeface="Calibri"/>
                <a:ea typeface="Calibri"/>
                <a:cs typeface="Calibri"/>
                <a:sym typeface="Calibri"/>
              </a:rPr>
              <a:t>foundation models</a:t>
            </a:r>
            <a:r>
              <a:rPr lang="en" sz="1300" dirty="0">
                <a:solidFill>
                  <a:schemeClr val="dk1"/>
                </a:solidFill>
                <a:latin typeface="Calibri"/>
                <a:ea typeface="Calibri"/>
                <a:cs typeface="Calibri"/>
                <a:sym typeface="Calibri"/>
              </a:rPr>
              <a:t>"</a:t>
            </a:r>
            <a:endParaRPr sz="1300" dirty="0">
              <a:latin typeface="Calibri"/>
              <a:ea typeface="Calibri"/>
              <a:cs typeface="Calibri"/>
              <a:sym typeface="Calibri"/>
            </a:endParaRPr>
          </a:p>
          <a:p>
            <a:pPr marL="0" lvl="0" indent="0" algn="l" rtl="0">
              <a:spcBef>
                <a:spcPts val="0"/>
              </a:spcBef>
              <a:spcAft>
                <a:spcPts val="0"/>
              </a:spcAft>
              <a:buNone/>
            </a:pPr>
            <a:r>
              <a:rPr lang="en" sz="1300" dirty="0">
                <a:latin typeface="Calibri"/>
                <a:ea typeface="Calibri"/>
                <a:cs typeface="Calibri"/>
                <a:sym typeface="Calibri"/>
              </a:rPr>
              <a:t>which are more generic and are trained on a broad set of unlabeled data.</a:t>
            </a:r>
            <a:endParaRPr sz="1300" dirty="0">
              <a:latin typeface="Calibri"/>
              <a:ea typeface="Calibri"/>
              <a:cs typeface="Calibri"/>
              <a:sym typeface="Calibri"/>
            </a:endParaRPr>
          </a:p>
          <a:p>
            <a:pPr marL="0" lvl="0" indent="0" algn="l" rtl="0">
              <a:spcBef>
                <a:spcPts val="0"/>
              </a:spcBef>
              <a:spcAft>
                <a:spcPts val="0"/>
              </a:spcAft>
              <a:buNone/>
            </a:pPr>
            <a:r>
              <a:rPr lang="en" sz="1300" dirty="0">
                <a:latin typeface="Calibri"/>
                <a:ea typeface="Calibri"/>
                <a:cs typeface="Calibri"/>
                <a:sym typeface="Calibri"/>
              </a:rPr>
              <a:t>As the name suggests, they can be the foundation for many applications.</a:t>
            </a:r>
            <a:endParaRPr sz="1300" dirty="0">
              <a:latin typeface="Calibri"/>
              <a:ea typeface="Calibri"/>
              <a:cs typeface="Calibri"/>
              <a:sym typeface="Calibri"/>
            </a:endParaRPr>
          </a:p>
          <a:p>
            <a:pPr marL="0" lvl="0" indent="0" algn="l" rtl="0">
              <a:spcBef>
                <a:spcPts val="0"/>
              </a:spcBef>
              <a:spcAft>
                <a:spcPts val="0"/>
              </a:spcAft>
              <a:buNone/>
            </a:pPr>
            <a:r>
              <a:rPr lang="en" sz="1300" dirty="0">
                <a:latin typeface="Calibri"/>
                <a:ea typeface="Calibri"/>
                <a:cs typeface="Calibri"/>
                <a:sym typeface="Calibri"/>
              </a:rPr>
              <a:t>Typical foundation models: </a:t>
            </a:r>
            <a:endParaRPr sz="1300" dirty="0">
              <a:latin typeface="Calibri"/>
              <a:ea typeface="Calibri"/>
              <a:cs typeface="Calibri"/>
              <a:sym typeface="Calibri"/>
            </a:endParaRPr>
          </a:p>
          <a:p>
            <a:pPr marL="457200" lvl="0" indent="-311150" algn="l" rtl="0">
              <a:spcBef>
                <a:spcPts val="0"/>
              </a:spcBef>
              <a:spcAft>
                <a:spcPts val="0"/>
              </a:spcAft>
              <a:buClr>
                <a:srgbClr val="FF0000"/>
              </a:buClr>
              <a:buSzPts val="1300"/>
              <a:buFont typeface="Calibri"/>
              <a:buChar char="●"/>
            </a:pPr>
            <a:r>
              <a:rPr lang="en" sz="1300" b="1" dirty="0">
                <a:solidFill>
                  <a:srgbClr val="FF0000"/>
                </a:solidFill>
                <a:latin typeface="Calibri"/>
                <a:ea typeface="Calibri"/>
                <a:cs typeface="Calibri"/>
                <a:sym typeface="Calibri"/>
              </a:rPr>
              <a:t>text-to-text</a:t>
            </a:r>
            <a:endParaRPr sz="1300" b="1" dirty="0">
              <a:solidFill>
                <a:srgbClr val="FF0000"/>
              </a:solidFill>
              <a:latin typeface="Calibri"/>
              <a:ea typeface="Calibri"/>
              <a:cs typeface="Calibri"/>
              <a:sym typeface="Calibri"/>
            </a:endParaRPr>
          </a:p>
          <a:p>
            <a:pPr marL="457200" lvl="0" indent="-311150" algn="l" rtl="0">
              <a:spcBef>
                <a:spcPts val="0"/>
              </a:spcBef>
              <a:spcAft>
                <a:spcPts val="0"/>
              </a:spcAft>
              <a:buClr>
                <a:srgbClr val="FF0000"/>
              </a:buClr>
              <a:buSzPts val="1300"/>
              <a:buFont typeface="Calibri"/>
              <a:buChar char="●"/>
            </a:pPr>
            <a:r>
              <a:rPr lang="en" sz="1300" b="1" dirty="0">
                <a:solidFill>
                  <a:srgbClr val="FF0000"/>
                </a:solidFill>
                <a:latin typeface="Calibri"/>
                <a:ea typeface="Calibri"/>
                <a:cs typeface="Calibri"/>
                <a:sym typeface="Calibri"/>
              </a:rPr>
              <a:t>text-to-embedding</a:t>
            </a:r>
            <a:endParaRPr sz="1300" b="1" dirty="0">
              <a:solidFill>
                <a:srgbClr val="FF0000"/>
              </a:solidFill>
              <a:latin typeface="Calibri"/>
              <a:ea typeface="Calibri"/>
              <a:cs typeface="Calibri"/>
              <a:sym typeface="Calibri"/>
            </a:endParaRPr>
          </a:p>
          <a:p>
            <a:pPr marL="457200" lvl="0" indent="-311150" algn="l" rtl="0">
              <a:spcBef>
                <a:spcPts val="0"/>
              </a:spcBef>
              <a:spcAft>
                <a:spcPts val="0"/>
              </a:spcAft>
              <a:buClr>
                <a:srgbClr val="FF0000"/>
              </a:buClr>
              <a:buSzPts val="1300"/>
              <a:buFont typeface="Calibri"/>
              <a:buChar char="●"/>
            </a:pPr>
            <a:r>
              <a:rPr lang="en" sz="1300" b="1" dirty="0">
                <a:solidFill>
                  <a:srgbClr val="FF0000"/>
                </a:solidFill>
                <a:latin typeface="Calibri"/>
                <a:ea typeface="Calibri"/>
                <a:cs typeface="Calibri"/>
                <a:sym typeface="Calibri"/>
              </a:rPr>
              <a:t>multimodal</a:t>
            </a:r>
            <a:endParaRPr sz="1300" dirty="0">
              <a:latin typeface="Calibri"/>
              <a:ea typeface="Calibri"/>
              <a:cs typeface="Calibri"/>
              <a:sym typeface="Calibri"/>
            </a:endParaRPr>
          </a:p>
        </p:txBody>
      </p:sp>
      <p:sp>
        <p:nvSpPr>
          <p:cNvPr id="337" name="Google Shape;337;p40"/>
          <p:cNvSpPr txBox="1"/>
          <p:nvPr/>
        </p:nvSpPr>
        <p:spPr>
          <a:xfrm>
            <a:off x="6329100" y="99500"/>
            <a:ext cx="2675400" cy="1262100"/>
          </a:xfrm>
          <a:prstGeom prst="rect">
            <a:avLst/>
          </a:prstGeom>
          <a:solidFill>
            <a:srgbClr val="CFE2F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a:t>
            </a:r>
            <a:r>
              <a:rPr lang="en">
                <a:solidFill>
                  <a:srgbClr val="FF0000"/>
                </a:solidFill>
              </a:rPr>
              <a:t>embedding</a:t>
            </a:r>
            <a:r>
              <a:rPr lang="en"/>
              <a:t>" is a way of representing complex data in a lower-dimensional space that is more suitable for processing. Typically as a vector.</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1556925" y="220700"/>
            <a:ext cx="5892000" cy="212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3C78D8"/>
                </a:solidFill>
                <a:latin typeface="Calibri"/>
                <a:ea typeface="Calibri"/>
                <a:cs typeface="Calibri"/>
                <a:sym typeface="Calibri"/>
              </a:rPr>
              <a:t>"Recent advancements in </a:t>
            </a:r>
            <a:r>
              <a:rPr lang="en" sz="1800" b="1">
                <a:solidFill>
                  <a:srgbClr val="FF0000"/>
                </a:solidFill>
                <a:latin typeface="Calibri"/>
                <a:ea typeface="Calibri"/>
                <a:cs typeface="Calibri"/>
                <a:sym typeface="Calibri"/>
              </a:rPr>
              <a:t>generative AI </a:t>
            </a:r>
            <a:r>
              <a:rPr lang="en" sz="1800" b="1">
                <a:solidFill>
                  <a:srgbClr val="3C78D8"/>
                </a:solidFill>
                <a:latin typeface="Calibri"/>
                <a:ea typeface="Calibri"/>
                <a:cs typeface="Calibri"/>
                <a:sym typeface="Calibri"/>
              </a:rPr>
              <a:t>have sparked a massive surge of interest in AI technologies among software engineering leaders and business leaders alike. The number of Gartner inquiries about generative AI </a:t>
            </a:r>
            <a:r>
              <a:rPr lang="en" sz="1800" b="1">
                <a:solidFill>
                  <a:srgbClr val="FF0000"/>
                </a:solidFill>
                <a:latin typeface="Calibri"/>
                <a:ea typeface="Calibri"/>
                <a:cs typeface="Calibri"/>
                <a:sym typeface="Calibri"/>
              </a:rPr>
              <a:t>has increased by over 1,300% year over year</a:t>
            </a:r>
            <a:r>
              <a:rPr lang="en" sz="1800" b="1">
                <a:solidFill>
                  <a:srgbClr val="3C78D8"/>
                </a:solidFill>
                <a:latin typeface="Calibri"/>
                <a:ea typeface="Calibri"/>
                <a:cs typeface="Calibri"/>
                <a:sym typeface="Calibri"/>
              </a:rPr>
              <a:t>." </a:t>
            </a:r>
            <a:endParaRPr sz="1800" b="1">
              <a:solidFill>
                <a:srgbClr val="3C78D8"/>
              </a:solidFill>
              <a:latin typeface="Calibri"/>
              <a:ea typeface="Calibri"/>
              <a:cs typeface="Calibri"/>
              <a:sym typeface="Calibri"/>
            </a:endParaRPr>
          </a:p>
          <a:p>
            <a:pPr marL="0" lvl="0" indent="0" algn="l" rtl="0">
              <a:spcBef>
                <a:spcPts val="0"/>
              </a:spcBef>
              <a:spcAft>
                <a:spcPts val="0"/>
              </a:spcAft>
              <a:buNone/>
            </a:pPr>
            <a:endParaRPr sz="1800" b="1">
              <a:solidFill>
                <a:srgbClr val="3C78D8"/>
              </a:solidFill>
              <a:latin typeface="Calibri"/>
              <a:ea typeface="Calibri"/>
              <a:cs typeface="Calibri"/>
              <a:sym typeface="Calibri"/>
            </a:endParaRPr>
          </a:p>
          <a:p>
            <a:pPr marL="0" lvl="0" indent="0" algn="l" rtl="0">
              <a:spcBef>
                <a:spcPts val="0"/>
              </a:spcBef>
              <a:spcAft>
                <a:spcPts val="0"/>
              </a:spcAft>
              <a:buNone/>
            </a:pPr>
            <a:r>
              <a:rPr lang="en" sz="1800" b="1">
                <a:solidFill>
                  <a:srgbClr val="3C78D8"/>
                </a:solidFill>
                <a:latin typeface="Calibri"/>
                <a:ea typeface="Calibri"/>
                <a:cs typeface="Calibri"/>
                <a:sym typeface="Calibri"/>
              </a:rPr>
              <a:t>                                                2023 Gartner® Magic Quadrant™</a:t>
            </a:r>
            <a:endParaRPr sz="1800" b="1">
              <a:solidFill>
                <a:srgbClr val="3C78D8"/>
              </a:solidFill>
              <a:latin typeface="Calibri"/>
              <a:ea typeface="Calibri"/>
              <a:cs typeface="Calibri"/>
              <a:sym typeface="Calibri"/>
            </a:endParaRPr>
          </a:p>
        </p:txBody>
      </p:sp>
      <p:sp>
        <p:nvSpPr>
          <p:cNvPr id="68" name="Google Shape;68;p15"/>
          <p:cNvSpPr txBox="1"/>
          <p:nvPr/>
        </p:nvSpPr>
        <p:spPr>
          <a:xfrm>
            <a:off x="949875" y="2891675"/>
            <a:ext cx="7106100" cy="190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b="1" dirty="0">
                <a:solidFill>
                  <a:srgbClr val="FF0000"/>
                </a:solidFill>
                <a:latin typeface="Calibri"/>
                <a:ea typeface="Calibri"/>
                <a:cs typeface="Calibri"/>
                <a:sym typeface="Calibri"/>
              </a:rPr>
              <a:t>Generative AI</a:t>
            </a:r>
            <a:r>
              <a:rPr lang="en" dirty="0">
                <a:solidFill>
                  <a:schemeClr val="dk1"/>
                </a:solidFill>
                <a:latin typeface="Calibri"/>
                <a:ea typeface="Calibri"/>
                <a:cs typeface="Calibri"/>
                <a:sym typeface="Calibri"/>
              </a:rPr>
              <a:t> = systems which enable users to quickly </a:t>
            </a:r>
            <a:r>
              <a:rPr lang="en" b="1" dirty="0">
                <a:solidFill>
                  <a:srgbClr val="6AA84F"/>
                </a:solidFill>
                <a:latin typeface="Calibri"/>
                <a:ea typeface="Calibri"/>
                <a:cs typeface="Calibri"/>
                <a:sym typeface="Calibri"/>
              </a:rPr>
              <a:t>generate new content</a:t>
            </a:r>
            <a:r>
              <a:rPr lang="en" dirty="0">
                <a:solidFill>
                  <a:schemeClr val="dk1"/>
                </a:solidFill>
                <a:latin typeface="Calibri"/>
                <a:ea typeface="Calibri"/>
                <a:cs typeface="Calibri"/>
                <a:sym typeface="Calibri"/>
              </a:rPr>
              <a:t> based on a variety of inputs (text, images, sounds, animation, 3D models, or other types of data)</a:t>
            </a:r>
            <a:endParaRPr dirty="0">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dirty="0">
                <a:solidFill>
                  <a:srgbClr val="FF0000"/>
                </a:solidFill>
                <a:latin typeface="Calibri"/>
                <a:ea typeface="Calibri"/>
                <a:cs typeface="Calibri"/>
                <a:sym typeface="Calibri"/>
              </a:rPr>
              <a:t>LLM</a:t>
            </a:r>
            <a:r>
              <a:rPr lang="en" dirty="0">
                <a:solidFill>
                  <a:schemeClr val="dk1"/>
                </a:solidFill>
                <a:latin typeface="Calibri"/>
                <a:ea typeface="Calibri"/>
                <a:cs typeface="Calibri"/>
                <a:sym typeface="Calibri"/>
              </a:rPr>
              <a:t> = Large Language Models (text-to-text, text-to-image, etc.)</a:t>
            </a:r>
            <a:endParaRPr dirty="0">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dirty="0">
                <a:solidFill>
                  <a:srgbClr val="FF0000"/>
                </a:solidFill>
                <a:latin typeface="Calibri"/>
                <a:ea typeface="Calibri"/>
                <a:cs typeface="Calibri"/>
                <a:sym typeface="Calibri"/>
              </a:rPr>
              <a:t>GPT</a:t>
            </a:r>
            <a:r>
              <a:rPr lang="en" dirty="0">
                <a:latin typeface="Calibri"/>
                <a:ea typeface="Calibri"/>
                <a:cs typeface="Calibri"/>
                <a:sym typeface="Calibri"/>
              </a:rPr>
              <a:t> = Generative Pretrained Transformer - an LLM by </a:t>
            </a:r>
            <a:r>
              <a:rPr lang="en" dirty="0" err="1">
                <a:latin typeface="Calibri"/>
                <a:ea typeface="Calibri"/>
                <a:cs typeface="Calibri"/>
                <a:sym typeface="Calibri"/>
              </a:rPr>
              <a:t>OpenAI</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dirty="0" err="1">
                <a:solidFill>
                  <a:srgbClr val="FF0000"/>
                </a:solidFill>
                <a:latin typeface="Calibri"/>
                <a:ea typeface="Calibri"/>
                <a:cs typeface="Calibri"/>
                <a:sym typeface="Calibri"/>
              </a:rPr>
              <a:t>ChatGPT</a:t>
            </a:r>
            <a:r>
              <a:rPr lang="en" dirty="0">
                <a:latin typeface="Calibri"/>
                <a:ea typeface="Calibri"/>
                <a:cs typeface="Calibri"/>
                <a:sym typeface="Calibri"/>
              </a:rPr>
              <a:t> = a chat web-app based on GPT model (November 2022)</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dirty="0">
                <a:solidFill>
                  <a:srgbClr val="FF0000"/>
                </a:solidFill>
                <a:latin typeface="Calibri"/>
                <a:ea typeface="Calibri"/>
                <a:cs typeface="Calibri"/>
                <a:sym typeface="Calibri"/>
              </a:rPr>
              <a:t>Foundation Model</a:t>
            </a:r>
            <a:r>
              <a:rPr lang="en" dirty="0">
                <a:latin typeface="Calibri"/>
                <a:ea typeface="Calibri"/>
                <a:cs typeface="Calibri"/>
                <a:sym typeface="Calibri"/>
              </a:rPr>
              <a:t> =  an AI neural network trained on lots of data (usually with unsupervised learning) which can be used as a foundation of variety of systems</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dirty="0">
                <a:solidFill>
                  <a:srgbClr val="FF0000"/>
                </a:solidFill>
                <a:latin typeface="Calibri"/>
                <a:ea typeface="Calibri"/>
                <a:cs typeface="Calibri"/>
                <a:sym typeface="Calibri"/>
              </a:rPr>
              <a:t>AGI</a:t>
            </a:r>
            <a:r>
              <a:rPr lang="en" dirty="0">
                <a:latin typeface="Calibri"/>
                <a:ea typeface="Calibri"/>
                <a:cs typeface="Calibri"/>
                <a:sym typeface="Calibri"/>
              </a:rPr>
              <a:t> = Artificial General Intelligence</a:t>
            </a:r>
            <a:endParaRPr dirty="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1"/>
          <p:cNvSpPr txBox="1"/>
          <p:nvPr/>
        </p:nvSpPr>
        <p:spPr>
          <a:xfrm>
            <a:off x="0" y="0"/>
            <a:ext cx="5430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t>Tree of Thought (ToT Prompting)</a:t>
            </a:r>
            <a:endParaRPr sz="2500"/>
          </a:p>
        </p:txBody>
      </p:sp>
      <p:sp>
        <p:nvSpPr>
          <p:cNvPr id="343" name="Google Shape;343;p41"/>
          <p:cNvSpPr txBox="1"/>
          <p:nvPr/>
        </p:nvSpPr>
        <p:spPr>
          <a:xfrm>
            <a:off x="357000" y="698400"/>
            <a:ext cx="6254400" cy="147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Tree of Thoughts - GPT-4 Reasoning is Improved 900%</a:t>
            </a: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3"/>
              </a:rPr>
              <a:t>https://www.youtube.com/watch?v=BrjAt-wvEXI</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ChatGPT-4 Prompt Engineering: The Tree of Thoughts Method - WOW!</a:t>
            </a: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4"/>
              </a:rPr>
              <a:t>https://www.youtube.com/watch?v=PFK5g_kxhVM</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“Tree of Thoughts: Deliberate Problem Solving with Large Language Models”</a:t>
            </a: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5"/>
              </a:rPr>
              <a:t>https://arxiv.org/pdf/2305.10601.pdf</a:t>
            </a:r>
            <a:r>
              <a:rPr lang="en">
                <a:latin typeface="Calibri"/>
                <a:ea typeface="Calibri"/>
                <a:cs typeface="Calibri"/>
                <a:sym typeface="Calibri"/>
              </a:rPr>
              <a:t> </a:t>
            </a:r>
            <a:endParaRPr>
              <a:latin typeface="Calibri"/>
              <a:ea typeface="Calibri"/>
              <a:cs typeface="Calibri"/>
              <a:sym typeface="Calibri"/>
            </a:endParaRPr>
          </a:p>
        </p:txBody>
      </p:sp>
      <p:sp>
        <p:nvSpPr>
          <p:cNvPr id="344" name="Google Shape;344;p41"/>
          <p:cNvSpPr txBox="1"/>
          <p:nvPr/>
        </p:nvSpPr>
        <p:spPr>
          <a:xfrm>
            <a:off x="357000" y="2372200"/>
            <a:ext cx="6885600" cy="2401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solidFill>
                  <a:schemeClr val="dk1"/>
                </a:solidFill>
              </a:rPr>
              <a:t>“</a:t>
            </a:r>
            <a:r>
              <a:rPr lang="en" sz="1200" b="1" dirty="0">
                <a:solidFill>
                  <a:srgbClr val="FF0000"/>
                </a:solidFill>
              </a:rPr>
              <a:t>Chain of Thought</a:t>
            </a:r>
            <a:r>
              <a:rPr lang="en" sz="1200" dirty="0">
                <a:solidFill>
                  <a:schemeClr val="dk1"/>
                </a:solidFill>
              </a:rPr>
              <a:t>” - sequential prompting, no backtracking</a:t>
            </a:r>
            <a:endParaRPr sz="1200" dirty="0">
              <a:solidFill>
                <a:schemeClr val="dk1"/>
              </a:solidFill>
            </a:endParaRPr>
          </a:p>
          <a:p>
            <a:pPr marL="0" lvl="0" indent="0" algn="l" rtl="0">
              <a:spcBef>
                <a:spcPts val="0"/>
              </a:spcBef>
              <a:spcAft>
                <a:spcPts val="0"/>
              </a:spcAft>
              <a:buNone/>
            </a:pPr>
            <a:r>
              <a:rPr lang="en" sz="1200" dirty="0">
                <a:solidFill>
                  <a:schemeClr val="dk1"/>
                </a:solidFill>
              </a:rPr>
              <a:t>"</a:t>
            </a:r>
            <a:r>
              <a:rPr lang="en" sz="1200" b="1" dirty="0">
                <a:solidFill>
                  <a:srgbClr val="FF0000"/>
                </a:solidFill>
              </a:rPr>
              <a:t>Tree of Thoughts</a:t>
            </a:r>
            <a:r>
              <a:rPr lang="en" sz="1200" dirty="0">
                <a:solidFill>
                  <a:schemeClr val="dk1"/>
                </a:solidFill>
              </a:rPr>
              <a:t>” (</a:t>
            </a:r>
            <a:r>
              <a:rPr lang="en" sz="1200" dirty="0" err="1">
                <a:solidFill>
                  <a:schemeClr val="dk1"/>
                </a:solidFill>
              </a:rPr>
              <a:t>ToT</a:t>
            </a:r>
            <a:r>
              <a:rPr lang="en" sz="1200" dirty="0">
                <a:solidFill>
                  <a:schemeClr val="dk1"/>
                </a:solidFill>
              </a:rPr>
              <a:t>) - explore multiple options in parallel, </a:t>
            </a:r>
            <a:r>
              <a:rPr lang="en" sz="1200" dirty="0"/>
              <a:t>consider multiple different reasoning paths and self-evaluating choices to decide the next course of action, as well as looking ahead or backtracking when necessary to make global choices. </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"Our experiments show that </a:t>
            </a:r>
            <a:r>
              <a:rPr lang="en" sz="1200" dirty="0" err="1"/>
              <a:t>ToT</a:t>
            </a:r>
            <a:r>
              <a:rPr lang="en" sz="1200" dirty="0"/>
              <a:t> significantly enhances language models’ problem-solving abilities on three novel tasks requiring non-trivial planning or search: Game of 24, Creative Writing, and Mini Crosswords.</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For instance, in Game of 24, while GPT-4 with chain-of-thought prompting only solved </a:t>
            </a:r>
            <a:r>
              <a:rPr lang="en" sz="1200" b="1" dirty="0">
                <a:solidFill>
                  <a:srgbClr val="FF0000"/>
                </a:solidFill>
              </a:rPr>
              <a:t>4%</a:t>
            </a:r>
            <a:r>
              <a:rPr lang="en" sz="1200" dirty="0"/>
              <a:t> of tasks, our method achieved a success rate of </a:t>
            </a:r>
            <a:r>
              <a:rPr lang="en" sz="1200" b="1" dirty="0">
                <a:solidFill>
                  <a:srgbClr val="FF0000"/>
                </a:solidFill>
              </a:rPr>
              <a:t>74%</a:t>
            </a:r>
            <a:r>
              <a:rPr lang="en" sz="1200" dirty="0"/>
              <a:t>. </a:t>
            </a:r>
            <a:endParaRPr sz="1200" dirty="0"/>
          </a:p>
          <a:p>
            <a:pPr marL="0" lvl="0" indent="0" algn="l" rtl="0">
              <a:spcBef>
                <a:spcPts val="0"/>
              </a:spcBef>
              <a:spcAft>
                <a:spcPts val="0"/>
              </a:spcAft>
              <a:buNone/>
            </a:pPr>
            <a:r>
              <a:rPr lang="en" sz="1200" dirty="0"/>
              <a:t>Code repo with all prompts: </a:t>
            </a:r>
            <a:r>
              <a:rPr lang="en" sz="1200" u="sng" dirty="0">
                <a:solidFill>
                  <a:schemeClr val="hlink"/>
                </a:solidFill>
                <a:hlinkClick r:id="rId6"/>
              </a:rPr>
              <a:t>https://github.com/ysymyth/tree-of-thought-llm</a:t>
            </a:r>
            <a:r>
              <a:rPr lang="en" sz="1200" dirty="0"/>
              <a:t> ."</a:t>
            </a:r>
            <a:endParaRPr sz="1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2"/>
          <p:cNvSpPr txBox="1"/>
          <p:nvPr/>
        </p:nvSpPr>
        <p:spPr>
          <a:xfrm>
            <a:off x="0" y="0"/>
            <a:ext cx="5193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6AA84F"/>
                </a:solidFill>
              </a:rPr>
              <a:t>LLMs: Text In =&gt; Text Out</a:t>
            </a:r>
            <a:endParaRPr sz="2500" b="1">
              <a:solidFill>
                <a:srgbClr val="6AA84F"/>
              </a:solidFill>
            </a:endParaRPr>
          </a:p>
        </p:txBody>
      </p:sp>
      <p:pic>
        <p:nvPicPr>
          <p:cNvPr id="350" name="Google Shape;350;p4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50500" y="826700"/>
            <a:ext cx="7718345" cy="41932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3"/>
          <p:cNvSpPr txBox="1"/>
          <p:nvPr/>
        </p:nvSpPr>
        <p:spPr>
          <a:xfrm>
            <a:off x="1106675" y="2383200"/>
            <a:ext cx="6585900" cy="193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Clr>
                <a:srgbClr val="202124"/>
              </a:buClr>
              <a:buSzPts val="1300"/>
              <a:buFont typeface="Calibri"/>
              <a:buChar char="●"/>
            </a:pPr>
            <a:r>
              <a:rPr lang="en" sz="1300" b="1" dirty="0">
                <a:solidFill>
                  <a:srgbClr val="FF0000"/>
                </a:solidFill>
                <a:latin typeface="Calibri"/>
                <a:ea typeface="Calibri"/>
                <a:cs typeface="Calibri"/>
                <a:sym typeface="Calibri"/>
              </a:rPr>
              <a:t>GPT-3</a:t>
            </a:r>
            <a:r>
              <a:rPr lang="en" sz="1300" dirty="0">
                <a:solidFill>
                  <a:srgbClr val="202124"/>
                </a:solidFill>
                <a:latin typeface="Calibri"/>
                <a:ea typeface="Calibri"/>
                <a:cs typeface="Calibri"/>
                <a:sym typeface="Calibri"/>
              </a:rPr>
              <a:t> (released in 2020) was the largest non-sparse language model in 2020</a:t>
            </a:r>
            <a:endParaRPr sz="1300" dirty="0">
              <a:solidFill>
                <a:srgbClr val="202124"/>
              </a:solidFill>
              <a:latin typeface="Calibri"/>
              <a:ea typeface="Calibri"/>
              <a:cs typeface="Calibri"/>
              <a:sym typeface="Calibri"/>
            </a:endParaRPr>
          </a:p>
          <a:p>
            <a:pPr marL="457200" lvl="0" indent="-311150" algn="l" rtl="0">
              <a:lnSpc>
                <a:spcPct val="115000"/>
              </a:lnSpc>
              <a:spcBef>
                <a:spcPts val="0"/>
              </a:spcBef>
              <a:spcAft>
                <a:spcPts val="0"/>
              </a:spcAft>
              <a:buClr>
                <a:srgbClr val="202124"/>
              </a:buClr>
              <a:buSzPts val="1300"/>
              <a:buFont typeface="Calibri"/>
              <a:buChar char="●"/>
            </a:pPr>
            <a:r>
              <a:rPr lang="en" sz="1300" dirty="0">
                <a:solidFill>
                  <a:srgbClr val="202124"/>
                </a:solidFill>
                <a:latin typeface="Calibri"/>
                <a:ea typeface="Calibri"/>
                <a:cs typeface="Calibri"/>
                <a:sym typeface="Calibri"/>
              </a:rPr>
              <a:t>It has 175 billion parameters - and needs </a:t>
            </a:r>
            <a:r>
              <a:rPr lang="en" sz="1300" b="1" dirty="0">
                <a:solidFill>
                  <a:srgbClr val="202124"/>
                </a:solidFill>
                <a:latin typeface="Calibri"/>
                <a:ea typeface="Calibri"/>
                <a:cs typeface="Calibri"/>
                <a:sym typeface="Calibri"/>
              </a:rPr>
              <a:t>700 GB</a:t>
            </a:r>
            <a:r>
              <a:rPr lang="en" sz="1300" dirty="0">
                <a:solidFill>
                  <a:srgbClr val="202124"/>
                </a:solidFill>
                <a:latin typeface="Calibri"/>
                <a:ea typeface="Calibri"/>
                <a:cs typeface="Calibri"/>
                <a:sym typeface="Calibri"/>
              </a:rPr>
              <a:t> of memory (4 Bytes per parameter)</a:t>
            </a:r>
            <a:endParaRPr sz="1300" b="1" dirty="0">
              <a:solidFill>
                <a:srgbClr val="202124"/>
              </a:solidFill>
              <a:latin typeface="Calibri"/>
              <a:ea typeface="Calibri"/>
              <a:cs typeface="Calibri"/>
              <a:sym typeface="Calibri"/>
            </a:endParaRPr>
          </a:p>
          <a:p>
            <a:pPr marL="457200" lvl="0" indent="-311150" algn="l" rtl="0">
              <a:lnSpc>
                <a:spcPct val="115000"/>
              </a:lnSpc>
              <a:spcBef>
                <a:spcPts val="0"/>
              </a:spcBef>
              <a:spcAft>
                <a:spcPts val="0"/>
              </a:spcAft>
              <a:buClr>
                <a:srgbClr val="202124"/>
              </a:buClr>
              <a:buSzPts val="1300"/>
              <a:buFont typeface="Calibri"/>
              <a:buChar char="●"/>
            </a:pPr>
            <a:r>
              <a:rPr lang="en" sz="1300" dirty="0">
                <a:solidFill>
                  <a:srgbClr val="202124"/>
                </a:solidFill>
                <a:latin typeface="Calibri"/>
                <a:ea typeface="Calibri"/>
                <a:cs typeface="Calibri"/>
                <a:sym typeface="Calibri"/>
              </a:rPr>
              <a:t>You would need at least five 80Gb Nvidia A100 GPUs  just to load the model and text</a:t>
            </a:r>
            <a:endParaRPr sz="1300" dirty="0">
              <a:solidFill>
                <a:srgbClr val="202124"/>
              </a:solidFill>
              <a:latin typeface="Calibri"/>
              <a:ea typeface="Calibri"/>
              <a:cs typeface="Calibri"/>
              <a:sym typeface="Calibri"/>
            </a:endParaRPr>
          </a:p>
          <a:p>
            <a:pPr marL="457200" lvl="0" indent="-311150" algn="l" rtl="0">
              <a:lnSpc>
                <a:spcPct val="115000"/>
              </a:lnSpc>
              <a:spcBef>
                <a:spcPts val="0"/>
              </a:spcBef>
              <a:spcAft>
                <a:spcPts val="0"/>
              </a:spcAft>
              <a:buClr>
                <a:srgbClr val="202124"/>
              </a:buClr>
              <a:buSzPts val="1300"/>
              <a:buFont typeface="Calibri"/>
              <a:buChar char="●"/>
            </a:pPr>
            <a:r>
              <a:rPr lang="en" sz="1300" b="1" dirty="0">
                <a:solidFill>
                  <a:srgbClr val="FF0000"/>
                </a:solidFill>
                <a:latin typeface="Calibri"/>
                <a:ea typeface="Calibri"/>
                <a:cs typeface="Calibri"/>
                <a:sym typeface="Calibri"/>
              </a:rPr>
              <a:t>GPT-3</a:t>
            </a:r>
            <a:r>
              <a:rPr lang="en" sz="1300" dirty="0">
                <a:solidFill>
                  <a:srgbClr val="202124"/>
                </a:solidFill>
                <a:latin typeface="Calibri"/>
                <a:ea typeface="Calibri"/>
                <a:cs typeface="Calibri"/>
                <a:sym typeface="Calibri"/>
              </a:rPr>
              <a:t> was trained on </a:t>
            </a:r>
            <a:r>
              <a:rPr lang="en" sz="1300" b="1" dirty="0">
                <a:solidFill>
                  <a:srgbClr val="6AA84F"/>
                </a:solidFill>
                <a:latin typeface="Calibri"/>
                <a:ea typeface="Calibri"/>
                <a:cs typeface="Calibri"/>
                <a:sym typeface="Calibri"/>
              </a:rPr>
              <a:t>45 TB of data</a:t>
            </a:r>
            <a:r>
              <a:rPr lang="en" sz="1300" dirty="0">
                <a:solidFill>
                  <a:srgbClr val="202124"/>
                </a:solidFill>
                <a:latin typeface="Calibri"/>
                <a:ea typeface="Calibri"/>
                <a:cs typeface="Calibri"/>
                <a:sym typeface="Calibri"/>
              </a:rPr>
              <a:t> (books, </a:t>
            </a:r>
            <a:r>
              <a:rPr lang="en" sz="1300" dirty="0" err="1">
                <a:solidFill>
                  <a:srgbClr val="202124"/>
                </a:solidFill>
                <a:latin typeface="Calibri"/>
                <a:ea typeface="Calibri"/>
                <a:cs typeface="Calibri"/>
                <a:sym typeface="Calibri"/>
              </a:rPr>
              <a:t>wikipedia</a:t>
            </a:r>
            <a:r>
              <a:rPr lang="en" sz="1300" dirty="0">
                <a:solidFill>
                  <a:srgbClr val="202124"/>
                </a:solidFill>
                <a:latin typeface="Calibri"/>
                <a:ea typeface="Calibri"/>
                <a:cs typeface="Calibri"/>
                <a:sym typeface="Calibri"/>
              </a:rPr>
              <a:t>, internet archive, GitHub, NYTimes, Web crawls, Google Patents, etc.)</a:t>
            </a:r>
            <a:endParaRPr sz="1300" dirty="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b="1" dirty="0">
                <a:solidFill>
                  <a:srgbClr val="FF0000"/>
                </a:solidFill>
                <a:latin typeface="Calibri"/>
                <a:ea typeface="Calibri"/>
                <a:cs typeface="Calibri"/>
                <a:sym typeface="Calibri"/>
              </a:rPr>
              <a:t>ChatGPT-4</a:t>
            </a:r>
            <a:r>
              <a:rPr lang="en" sz="1300" dirty="0">
                <a:latin typeface="Calibri"/>
                <a:ea typeface="Calibri"/>
                <a:cs typeface="Calibri"/>
                <a:sym typeface="Calibri"/>
              </a:rPr>
              <a:t> - size is not publicly known, but it is probably about the same as GPT-3. It has multiple improvements, but most importantly it was designed not for research, but as a business product - to be safe and not biased</a:t>
            </a:r>
            <a:endParaRPr sz="1300" dirty="0">
              <a:solidFill>
                <a:srgbClr val="202124"/>
              </a:solidFill>
              <a:latin typeface="Calibri"/>
              <a:ea typeface="Calibri"/>
              <a:cs typeface="Calibri"/>
              <a:sym typeface="Calibri"/>
            </a:endParaRPr>
          </a:p>
        </p:txBody>
      </p:sp>
      <p:pic>
        <p:nvPicPr>
          <p:cNvPr id="356" name="Google Shape;356;p43"/>
          <p:cNvPicPr preferRelativeResize="0"/>
          <p:nvPr/>
        </p:nvPicPr>
        <p:blipFill>
          <a:blip r:embed="rId3">
            <a:alphaModFix/>
          </a:blip>
          <a:stretch>
            <a:fillRect/>
          </a:stretch>
        </p:blipFill>
        <p:spPr>
          <a:xfrm>
            <a:off x="6293625" y="252725"/>
            <a:ext cx="2619375" cy="1743075"/>
          </a:xfrm>
          <a:prstGeom prst="rect">
            <a:avLst/>
          </a:prstGeom>
          <a:noFill/>
          <a:ln>
            <a:noFill/>
          </a:ln>
        </p:spPr>
      </p:pic>
      <p:pic>
        <p:nvPicPr>
          <p:cNvPr id="357" name="Google Shape;357;p4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39525" y="695300"/>
            <a:ext cx="4161126" cy="1608200"/>
          </a:xfrm>
          <a:prstGeom prst="rect">
            <a:avLst/>
          </a:prstGeom>
          <a:noFill/>
          <a:ln>
            <a:noFill/>
          </a:ln>
        </p:spPr>
      </p:pic>
      <p:sp>
        <p:nvSpPr>
          <p:cNvPr id="358" name="Google Shape;358;p43"/>
          <p:cNvSpPr txBox="1"/>
          <p:nvPr/>
        </p:nvSpPr>
        <p:spPr>
          <a:xfrm>
            <a:off x="0" y="0"/>
            <a:ext cx="5572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rgbClr val="3C78D8"/>
                </a:solidFill>
                <a:latin typeface="Calibri"/>
                <a:ea typeface="Calibri"/>
                <a:cs typeface="Calibri"/>
                <a:sym typeface="Calibri"/>
              </a:rPr>
              <a:t>Size of OpenAI  ChatGPT</a:t>
            </a:r>
            <a:endParaRPr sz="2800" b="1">
              <a:solidFill>
                <a:srgbClr val="3C78D8"/>
              </a:solidFill>
              <a:latin typeface="Calibri"/>
              <a:ea typeface="Calibri"/>
              <a:cs typeface="Calibri"/>
              <a:sym typeface="Calibri"/>
            </a:endParaRPr>
          </a:p>
        </p:txBody>
      </p:sp>
      <p:sp>
        <p:nvSpPr>
          <p:cNvPr id="359" name="Google Shape;359;p43"/>
          <p:cNvSpPr txBox="1"/>
          <p:nvPr/>
        </p:nvSpPr>
        <p:spPr>
          <a:xfrm>
            <a:off x="60650" y="4453050"/>
            <a:ext cx="31839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LLaMA</a:t>
            </a:r>
            <a:r>
              <a:rPr lang="en" sz="1300">
                <a:latin typeface="Calibri"/>
                <a:ea typeface="Calibri"/>
                <a:cs typeface="Calibri"/>
                <a:sym typeface="Calibri"/>
              </a:rPr>
              <a:t> (Large Language Model Meta AI)</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from Facebook - 65 Bln parameters </a:t>
            </a:r>
            <a:endParaRPr sz="1300">
              <a:latin typeface="Calibri"/>
              <a:ea typeface="Calibri"/>
              <a:cs typeface="Calibri"/>
              <a:sym typeface="Calibri"/>
            </a:endParaRPr>
          </a:p>
        </p:txBody>
      </p:sp>
      <p:sp>
        <p:nvSpPr>
          <p:cNvPr id="360" name="Google Shape;360;p43"/>
          <p:cNvSpPr txBox="1"/>
          <p:nvPr/>
        </p:nvSpPr>
        <p:spPr>
          <a:xfrm>
            <a:off x="3483425" y="4453050"/>
            <a:ext cx="52635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MT-NLG</a:t>
            </a:r>
            <a:r>
              <a:rPr lang="en" sz="1300">
                <a:solidFill>
                  <a:schemeClr val="dk1"/>
                </a:solidFill>
                <a:latin typeface="Calibri"/>
                <a:ea typeface="Calibri"/>
                <a:cs typeface="Calibri"/>
                <a:sym typeface="Calibri"/>
              </a:rPr>
              <a:t> (</a:t>
            </a:r>
            <a:r>
              <a:rPr lang="en" sz="1300">
                <a:latin typeface="Calibri"/>
                <a:ea typeface="Calibri"/>
                <a:cs typeface="Calibri"/>
                <a:sym typeface="Calibri"/>
              </a:rPr>
              <a:t>The Megatron-Turing Natural Language Generation) model by NVIDIA &amp; Microsoft - 530 Bln parameters</a:t>
            </a:r>
            <a:endParaRPr sz="1300">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4"/>
          <p:cNvSpPr txBox="1"/>
          <p:nvPr/>
        </p:nvSpPr>
        <p:spPr>
          <a:xfrm>
            <a:off x="508250" y="896850"/>
            <a:ext cx="8211000" cy="384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Google:</a:t>
            </a:r>
            <a:endParaRPr b="1">
              <a:solidFill>
                <a:srgbClr val="FF0000"/>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Bard</a:t>
            </a:r>
            <a:r>
              <a:rPr lang="en">
                <a:latin typeface="Calibri"/>
                <a:ea typeface="Calibri"/>
                <a:cs typeface="Calibri"/>
                <a:sym typeface="Calibri"/>
              </a:rPr>
              <a:t> - Google's experimental, conversational, AI chat service </a:t>
            </a:r>
            <a:br>
              <a:rPr lang="en">
                <a:latin typeface="Calibri"/>
                <a:ea typeface="Calibri"/>
                <a:cs typeface="Calibri"/>
                <a:sym typeface="Calibri"/>
              </a:rPr>
            </a:br>
            <a:r>
              <a:rPr lang="en" u="sng">
                <a:solidFill>
                  <a:schemeClr val="hlink"/>
                </a:solidFill>
                <a:latin typeface="Calibri"/>
                <a:ea typeface="Calibri"/>
                <a:cs typeface="Calibri"/>
                <a:sym typeface="Calibri"/>
                <a:hlinkClick r:id="rId3"/>
              </a:rPr>
              <a:t>https://bard.google.com</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AI in Google Workspace - "Collaborative Partner"</a:t>
            </a:r>
            <a:br>
              <a:rPr lang="en">
                <a:latin typeface="Calibri"/>
                <a:ea typeface="Calibri"/>
                <a:cs typeface="Calibri"/>
                <a:sym typeface="Calibri"/>
              </a:rPr>
            </a:br>
            <a:r>
              <a:rPr lang="en" u="sng">
                <a:solidFill>
                  <a:schemeClr val="hlink"/>
                </a:solidFill>
                <a:latin typeface="Calibri"/>
                <a:ea typeface="Calibri"/>
                <a:cs typeface="Calibri"/>
                <a:sym typeface="Calibri"/>
                <a:hlinkClick r:id="rId4"/>
              </a:rPr>
              <a:t>https://workspace.google.com/blog/product-announcements/generative-ai</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b="1">
                <a:solidFill>
                  <a:srgbClr val="FF0000"/>
                </a:solidFill>
                <a:latin typeface="Calibri"/>
                <a:ea typeface="Calibri"/>
                <a:cs typeface="Calibri"/>
                <a:sym typeface="Calibri"/>
              </a:rPr>
              <a:t>Microsoft:</a:t>
            </a:r>
            <a:endParaRPr b="1">
              <a:solidFill>
                <a:srgbClr val="FF0000"/>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New Bing</a:t>
            </a:r>
            <a:r>
              <a:rPr lang="en">
                <a:solidFill>
                  <a:schemeClr val="dk1"/>
                </a:solidFill>
                <a:latin typeface="Calibri"/>
                <a:ea typeface="Calibri"/>
                <a:cs typeface="Calibri"/>
                <a:sym typeface="Calibri"/>
              </a:rPr>
              <a:t> - </a:t>
            </a:r>
            <a:r>
              <a:rPr lang="en">
                <a:latin typeface="Calibri"/>
                <a:ea typeface="Calibri"/>
                <a:cs typeface="Calibri"/>
                <a:sym typeface="Calibri"/>
              </a:rPr>
              <a:t>AI Chat in Bing</a:t>
            </a:r>
            <a:br>
              <a:rPr lang="en">
                <a:latin typeface="Calibri"/>
                <a:ea typeface="Calibri"/>
                <a:cs typeface="Calibri"/>
                <a:sym typeface="Calibri"/>
              </a:rPr>
            </a:br>
            <a:r>
              <a:rPr lang="en" u="sng">
                <a:solidFill>
                  <a:schemeClr val="hlink"/>
                </a:solidFill>
                <a:latin typeface="Calibri"/>
                <a:ea typeface="Calibri"/>
                <a:cs typeface="Calibri"/>
                <a:sym typeface="Calibri"/>
                <a:hlinkClick r:id="rId5"/>
              </a:rPr>
              <a:t>https://www.bing.com/new</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Microsoft 365 Copilot</a:t>
            </a:r>
            <a:r>
              <a:rPr lang="en">
                <a:solidFill>
                  <a:schemeClr val="dk1"/>
                </a:solidFill>
                <a:latin typeface="Calibri"/>
                <a:ea typeface="Calibri"/>
                <a:cs typeface="Calibri"/>
                <a:sym typeface="Calibri"/>
              </a:rPr>
              <a:t> - </a:t>
            </a:r>
            <a:r>
              <a:rPr lang="en">
                <a:latin typeface="Calibri"/>
                <a:ea typeface="Calibri"/>
                <a:cs typeface="Calibri"/>
                <a:sym typeface="Calibri"/>
              </a:rPr>
              <a:t>AI in Microsoft Office -</a:t>
            </a:r>
            <a:br>
              <a:rPr lang="en">
                <a:latin typeface="Calibri"/>
                <a:ea typeface="Calibri"/>
                <a:cs typeface="Calibri"/>
                <a:sym typeface="Calibri"/>
              </a:rPr>
            </a:br>
            <a:r>
              <a:rPr lang="en" u="sng">
                <a:solidFill>
                  <a:schemeClr val="hlink"/>
                </a:solidFill>
                <a:latin typeface="Calibri"/>
                <a:ea typeface="Calibri"/>
                <a:cs typeface="Calibri"/>
                <a:sym typeface="Calibri"/>
                <a:hlinkClick r:id="rId6"/>
              </a:rPr>
              <a:t>https://blogs.microsoft.com/blog/2023/03/16/introducing-microsoft-365-copilot-your-copilot-for-work/</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GitHub Copilot</a:t>
            </a:r>
            <a:r>
              <a:rPr lang="en">
                <a:latin typeface="Calibri"/>
                <a:ea typeface="Calibri"/>
                <a:cs typeface="Calibri"/>
                <a:sym typeface="Calibri"/>
              </a:rPr>
              <a:t> </a:t>
            </a:r>
            <a:br>
              <a:rPr lang="en">
                <a:latin typeface="Calibri"/>
                <a:ea typeface="Calibri"/>
                <a:cs typeface="Calibri"/>
                <a:sym typeface="Calibri"/>
              </a:rPr>
            </a:br>
            <a:r>
              <a:rPr lang="en" u="sng">
                <a:solidFill>
                  <a:schemeClr val="hlink"/>
                </a:solidFill>
                <a:latin typeface="Calibri"/>
                <a:ea typeface="Calibri"/>
                <a:cs typeface="Calibri"/>
                <a:sym typeface="Calibri"/>
                <a:hlinkClick r:id="rId7"/>
              </a:rPr>
              <a:t>https://github.com/features/copilot</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b="1">
                <a:solidFill>
                  <a:srgbClr val="FF0000"/>
                </a:solidFill>
                <a:latin typeface="Calibri"/>
                <a:ea typeface="Calibri"/>
                <a:cs typeface="Calibri"/>
                <a:sym typeface="Calibri"/>
              </a:rPr>
              <a:t>Nvidia:</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Conversational AI </a:t>
            </a:r>
            <a:br>
              <a:rPr lang="en">
                <a:latin typeface="Calibri"/>
                <a:ea typeface="Calibri"/>
                <a:cs typeface="Calibri"/>
                <a:sym typeface="Calibri"/>
              </a:rPr>
            </a:br>
            <a:r>
              <a:rPr lang="en" u="sng">
                <a:solidFill>
                  <a:schemeClr val="hlink"/>
                </a:solidFill>
                <a:latin typeface="Calibri"/>
                <a:ea typeface="Calibri"/>
                <a:cs typeface="Calibri"/>
                <a:sym typeface="Calibri"/>
                <a:hlinkClick r:id="rId8"/>
              </a:rPr>
              <a:t>https://www.nvidia.com/en-us/deep-learning-ai/solutions/conversational-ai/</a:t>
            </a:r>
            <a:endParaRPr>
              <a:latin typeface="Calibri"/>
              <a:ea typeface="Calibri"/>
              <a:cs typeface="Calibri"/>
              <a:sym typeface="Calibri"/>
            </a:endParaRPr>
          </a:p>
        </p:txBody>
      </p:sp>
      <p:sp>
        <p:nvSpPr>
          <p:cNvPr id="366" name="Google Shape;366;p44"/>
          <p:cNvSpPr txBox="1"/>
          <p:nvPr/>
        </p:nvSpPr>
        <p:spPr>
          <a:xfrm>
            <a:off x="0" y="0"/>
            <a:ext cx="3648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rgbClr val="3C78D8"/>
                </a:solidFill>
                <a:latin typeface="Calibri"/>
                <a:ea typeface="Calibri"/>
                <a:cs typeface="Calibri"/>
                <a:sym typeface="Calibri"/>
              </a:rPr>
              <a:t>Recent Developments</a:t>
            </a:r>
            <a:endParaRPr sz="2800" b="1">
              <a:solidFill>
                <a:srgbClr val="3C78D8"/>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5"/>
          <p:cNvSpPr txBox="1"/>
          <p:nvPr/>
        </p:nvSpPr>
        <p:spPr>
          <a:xfrm>
            <a:off x="1130100" y="970950"/>
            <a:ext cx="6883800" cy="384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ChatGPT </a:t>
            </a:r>
            <a:r>
              <a:rPr lang="en" b="1">
                <a:solidFill>
                  <a:srgbClr val="FF0000"/>
                </a:solidFill>
                <a:latin typeface="Calibri"/>
                <a:ea typeface="Calibri"/>
                <a:cs typeface="Calibri"/>
                <a:sym typeface="Calibri"/>
              </a:rPr>
              <a:t>knows a lot of facts</a:t>
            </a:r>
            <a:r>
              <a:rPr lang="en">
                <a:latin typeface="Calibri"/>
                <a:ea typeface="Calibri"/>
                <a:cs typeface="Calibri"/>
                <a:sym typeface="Calibri"/>
              </a:rPr>
              <a:t>. It can answer questions and explain terms and concepts. It is a good encyclopedia, a good tutor.</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ChatGPT is </a:t>
            </a:r>
            <a:r>
              <a:rPr lang="en" b="1">
                <a:solidFill>
                  <a:srgbClr val="FF0000"/>
                </a:solidFill>
                <a:latin typeface="Calibri"/>
                <a:ea typeface="Calibri"/>
                <a:cs typeface="Calibri"/>
                <a:sym typeface="Calibri"/>
              </a:rPr>
              <a:t>not always correct</a:t>
            </a:r>
            <a:r>
              <a:rPr lang="en">
                <a:latin typeface="Calibri"/>
                <a:ea typeface="Calibri"/>
                <a:cs typeface="Calibri"/>
                <a:sym typeface="Calibri"/>
              </a:rPr>
              <a:t>. It may be correct only 80% of the time. But so are most of other sources of information.</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solidFill>
                  <a:schemeClr val="dk1"/>
                </a:solidFill>
                <a:latin typeface="Calibri"/>
                <a:ea typeface="Calibri"/>
                <a:cs typeface="Calibri"/>
                <a:sym typeface="Calibri"/>
              </a:rPr>
              <a:t>ChatGPT usually gives you the </a:t>
            </a:r>
            <a:r>
              <a:rPr lang="en" b="1">
                <a:solidFill>
                  <a:srgbClr val="FF0000"/>
                </a:solidFill>
                <a:latin typeface="Calibri"/>
                <a:ea typeface="Calibri"/>
                <a:cs typeface="Calibri"/>
                <a:sym typeface="Calibri"/>
              </a:rPr>
              <a:t>most common answer, which may be wrong</a:t>
            </a:r>
            <a:r>
              <a:rPr lang="en">
                <a:solidFill>
                  <a:schemeClr val="dk1"/>
                </a:solidFill>
                <a:latin typeface="Calibri"/>
                <a:ea typeface="Calibri"/>
                <a:cs typeface="Calibri"/>
                <a:sym typeface="Calibri"/>
              </a:rPr>
              <a:t>, because there are </a:t>
            </a:r>
            <a:r>
              <a:rPr lang="en">
                <a:latin typeface="Calibri"/>
                <a:ea typeface="Calibri"/>
                <a:cs typeface="Calibri"/>
                <a:sym typeface="Calibri"/>
              </a:rPr>
              <a:t>many common misconceptions. Be careful. </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ChatGPT may give you </a:t>
            </a:r>
            <a:r>
              <a:rPr lang="en" b="1">
                <a:solidFill>
                  <a:srgbClr val="FF0000"/>
                </a:solidFill>
                <a:latin typeface="Calibri"/>
                <a:ea typeface="Calibri"/>
                <a:cs typeface="Calibri"/>
                <a:sym typeface="Calibri"/>
              </a:rPr>
              <a:t>biased or politicized</a:t>
            </a:r>
            <a:r>
              <a:rPr lang="en">
                <a:latin typeface="Calibri"/>
                <a:ea typeface="Calibri"/>
                <a:cs typeface="Calibri"/>
                <a:sym typeface="Calibri"/>
              </a:rPr>
              <a:t> answers.</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solidFill>
                  <a:schemeClr val="dk1"/>
                </a:solidFill>
                <a:latin typeface="Calibri"/>
                <a:ea typeface="Calibri"/>
                <a:cs typeface="Calibri"/>
                <a:sym typeface="Calibri"/>
              </a:rPr>
              <a:t>ChatGPT</a:t>
            </a:r>
            <a:r>
              <a:rPr lang="en">
                <a:latin typeface="Calibri"/>
                <a:ea typeface="Calibri"/>
                <a:cs typeface="Calibri"/>
                <a:sym typeface="Calibri"/>
              </a:rPr>
              <a:t> helps with doing </a:t>
            </a:r>
            <a:r>
              <a:rPr lang="en" b="1">
                <a:solidFill>
                  <a:srgbClr val="FF0000"/>
                </a:solidFill>
                <a:latin typeface="Calibri"/>
                <a:ea typeface="Calibri"/>
                <a:cs typeface="Calibri"/>
                <a:sym typeface="Calibri"/>
              </a:rPr>
              <a:t>simple technical tasks</a:t>
            </a:r>
            <a:r>
              <a:rPr lang="en">
                <a:latin typeface="Calibri"/>
                <a:ea typeface="Calibri"/>
                <a:cs typeface="Calibri"/>
                <a:sym typeface="Calibri"/>
              </a:rPr>
              <a:t> including software, </a:t>
            </a:r>
            <a:r>
              <a:rPr lang="en">
                <a:solidFill>
                  <a:schemeClr val="dk1"/>
                </a:solidFill>
                <a:latin typeface="Calibri"/>
                <a:ea typeface="Calibri"/>
                <a:cs typeface="Calibri"/>
                <a:sym typeface="Calibri"/>
              </a:rPr>
              <a:t>writing, planning, r</a:t>
            </a:r>
            <a:r>
              <a:rPr lang="en">
                <a:latin typeface="Calibri"/>
                <a:ea typeface="Calibri"/>
                <a:cs typeface="Calibri"/>
                <a:sym typeface="Calibri"/>
              </a:rPr>
              <a:t>esearch, graphics, formatting. Lawyers can ask it about existing laws on a subject. Software engineer can ask to recommend tools and libraries to solve specific problem.</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solidFill>
                  <a:schemeClr val="dk1"/>
                </a:solidFill>
                <a:latin typeface="Calibri"/>
                <a:ea typeface="Calibri"/>
                <a:cs typeface="Calibri"/>
                <a:sym typeface="Calibri"/>
              </a:rPr>
              <a:t>ChatGPT</a:t>
            </a:r>
            <a:r>
              <a:rPr lang="en">
                <a:latin typeface="Calibri"/>
                <a:ea typeface="Calibri"/>
                <a:cs typeface="Calibri"/>
                <a:sym typeface="Calibri"/>
              </a:rPr>
              <a:t> can be easily confused trying to solve real-life problem. It is still not a good substitute for a human.</a:t>
            </a:r>
            <a:endParaRPr>
              <a:latin typeface="Calibri"/>
              <a:ea typeface="Calibri"/>
              <a:cs typeface="Calibri"/>
              <a:sym typeface="Calibri"/>
            </a:endParaRPr>
          </a:p>
        </p:txBody>
      </p:sp>
      <p:sp>
        <p:nvSpPr>
          <p:cNvPr id="372" name="Google Shape;372;p45"/>
          <p:cNvSpPr txBox="1"/>
          <p:nvPr/>
        </p:nvSpPr>
        <p:spPr>
          <a:xfrm>
            <a:off x="0" y="0"/>
            <a:ext cx="4479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latin typeface="Calibri"/>
                <a:ea typeface="Calibri"/>
                <a:cs typeface="Calibri"/>
                <a:sym typeface="Calibri"/>
              </a:rPr>
              <a:t>What AI (ChatGPT) can do today </a:t>
            </a:r>
            <a:endParaRPr sz="2500">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6"/>
          <p:cNvSpPr txBox="1"/>
          <p:nvPr/>
        </p:nvSpPr>
        <p:spPr>
          <a:xfrm>
            <a:off x="1473275" y="331875"/>
            <a:ext cx="6315300" cy="203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a:solidFill>
                  <a:srgbClr val="3C78D8"/>
                </a:solidFill>
                <a:latin typeface="Calibri"/>
                <a:ea typeface="Calibri"/>
                <a:cs typeface="Calibri"/>
                <a:sym typeface="Calibri"/>
              </a:rPr>
              <a:t>Approximate Analysis</a:t>
            </a:r>
            <a:endParaRPr sz="4000" b="1">
              <a:solidFill>
                <a:srgbClr val="3C78D8"/>
              </a:solidFill>
              <a:latin typeface="Calibri"/>
              <a:ea typeface="Calibri"/>
              <a:cs typeface="Calibri"/>
              <a:sym typeface="Calibri"/>
            </a:endParaRPr>
          </a:p>
          <a:p>
            <a:pPr marL="0" lvl="0" indent="0" algn="ctr" rtl="0">
              <a:spcBef>
                <a:spcPts val="0"/>
              </a:spcBef>
              <a:spcAft>
                <a:spcPts val="0"/>
              </a:spcAft>
              <a:buNone/>
            </a:pPr>
            <a:r>
              <a:rPr lang="en" sz="4000" b="1">
                <a:solidFill>
                  <a:srgbClr val="3C78D8"/>
                </a:solidFill>
                <a:latin typeface="Calibri"/>
                <a:ea typeface="Calibri"/>
                <a:cs typeface="Calibri"/>
                <a:sym typeface="Calibri"/>
              </a:rPr>
              <a:t>Similarity Search</a:t>
            </a:r>
            <a:endParaRPr sz="4000" b="1">
              <a:solidFill>
                <a:srgbClr val="3C78D8"/>
              </a:solidFill>
              <a:latin typeface="Calibri"/>
              <a:ea typeface="Calibri"/>
              <a:cs typeface="Calibri"/>
              <a:sym typeface="Calibri"/>
            </a:endParaRPr>
          </a:p>
          <a:p>
            <a:pPr marL="0" lvl="0" indent="0" algn="ctr" rtl="0">
              <a:spcBef>
                <a:spcPts val="0"/>
              </a:spcBef>
              <a:spcAft>
                <a:spcPts val="0"/>
              </a:spcAft>
              <a:buNone/>
            </a:pPr>
            <a:r>
              <a:rPr lang="en" sz="4000" b="1">
                <a:solidFill>
                  <a:srgbClr val="3C78D8"/>
                </a:solidFill>
                <a:latin typeface="Calibri"/>
                <a:ea typeface="Calibri"/>
                <a:cs typeface="Calibri"/>
                <a:sym typeface="Calibri"/>
              </a:rPr>
              <a:t>Vector Databases</a:t>
            </a:r>
            <a:endParaRPr sz="4000" b="1">
              <a:solidFill>
                <a:srgbClr val="3C78D8"/>
              </a:solidFill>
              <a:latin typeface="Calibri"/>
              <a:ea typeface="Calibri"/>
              <a:cs typeface="Calibri"/>
              <a:sym typeface="Calibri"/>
            </a:endParaRPr>
          </a:p>
        </p:txBody>
      </p:sp>
      <p:pic>
        <p:nvPicPr>
          <p:cNvPr id="378" name="Google Shape;378;p46"/>
          <p:cNvPicPr preferRelativeResize="0"/>
          <p:nvPr/>
        </p:nvPicPr>
        <p:blipFill>
          <a:blip r:embed="rId3">
            <a:alphaModFix/>
          </a:blip>
          <a:stretch>
            <a:fillRect/>
          </a:stretch>
        </p:blipFill>
        <p:spPr>
          <a:xfrm>
            <a:off x="5654600" y="3156100"/>
            <a:ext cx="3162300" cy="1447800"/>
          </a:xfrm>
          <a:prstGeom prst="rect">
            <a:avLst/>
          </a:prstGeom>
          <a:noFill/>
          <a:ln w="9525" cap="flat" cmpd="sng">
            <a:solidFill>
              <a:srgbClr val="FF0000"/>
            </a:solidFill>
            <a:prstDash val="solid"/>
            <a:round/>
            <a:headEnd type="none" w="sm" len="sm"/>
            <a:tailEnd type="none" w="sm" len="sm"/>
          </a:ln>
        </p:spPr>
      </p:pic>
      <p:sp>
        <p:nvSpPr>
          <p:cNvPr id="379" name="Google Shape;379;p46"/>
          <p:cNvSpPr txBox="1"/>
          <p:nvPr/>
        </p:nvSpPr>
        <p:spPr>
          <a:xfrm>
            <a:off x="662175" y="3679025"/>
            <a:ext cx="591900" cy="40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Data</a:t>
            </a:r>
            <a:endParaRPr/>
          </a:p>
        </p:txBody>
      </p:sp>
      <p:sp>
        <p:nvSpPr>
          <p:cNvPr id="380" name="Google Shape;380;p46"/>
          <p:cNvSpPr txBox="1"/>
          <p:nvPr/>
        </p:nvSpPr>
        <p:spPr>
          <a:xfrm>
            <a:off x="1766050" y="3571325"/>
            <a:ext cx="11199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Embedding Vectors</a:t>
            </a:r>
            <a:endParaRPr/>
          </a:p>
        </p:txBody>
      </p:sp>
      <p:sp>
        <p:nvSpPr>
          <p:cNvPr id="381" name="Google Shape;381;p46"/>
          <p:cNvSpPr txBox="1"/>
          <p:nvPr/>
        </p:nvSpPr>
        <p:spPr>
          <a:xfrm>
            <a:off x="3389500" y="3571325"/>
            <a:ext cx="9438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Similarity Search</a:t>
            </a:r>
            <a:endParaRPr/>
          </a:p>
        </p:txBody>
      </p:sp>
      <p:sp>
        <p:nvSpPr>
          <p:cNvPr id="382" name="Google Shape;382;p46"/>
          <p:cNvSpPr/>
          <p:nvPr/>
        </p:nvSpPr>
        <p:spPr>
          <a:xfrm>
            <a:off x="1366075" y="3799000"/>
            <a:ext cx="303900" cy="152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6"/>
          <p:cNvSpPr/>
          <p:nvPr/>
        </p:nvSpPr>
        <p:spPr>
          <a:xfrm>
            <a:off x="2985775" y="3799000"/>
            <a:ext cx="303900" cy="152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7"/>
          <p:cNvSpPr txBox="1"/>
          <p:nvPr/>
        </p:nvSpPr>
        <p:spPr>
          <a:xfrm>
            <a:off x="334375" y="517150"/>
            <a:ext cx="5753700" cy="438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Calibri"/>
              <a:buChar char="●"/>
            </a:pPr>
            <a:r>
              <a:rPr lang="en" sz="1300">
                <a:latin typeface="Calibri"/>
                <a:ea typeface="Calibri"/>
                <a:cs typeface="Calibri"/>
                <a:sym typeface="Calibri"/>
              </a:rPr>
              <a:t>The exponential growth of vector embeddings in NLP, computer vision, Generative AI and other AI applications has resulted in the emergence of vector databases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Vector Databases are used to store and query vector embeddings.</a:t>
            </a:r>
            <a:endParaRPr sz="1300">
              <a:latin typeface="Calibri"/>
              <a:ea typeface="Calibri"/>
              <a:cs typeface="Calibri"/>
              <a:sym typeface="Calibri"/>
            </a:endParaRPr>
          </a:p>
          <a:p>
            <a:pPr marL="457200" lvl="0" indent="0" algn="l" rtl="0">
              <a:spcBef>
                <a:spcPts val="0"/>
              </a:spcBef>
              <a:spcAft>
                <a:spcPts val="0"/>
              </a:spcAft>
              <a:buNone/>
            </a:pPr>
            <a:r>
              <a:rPr lang="en" sz="1300">
                <a:latin typeface="Calibri"/>
                <a:ea typeface="Calibri"/>
                <a:cs typeface="Calibri"/>
                <a:sym typeface="Calibri"/>
              </a:rPr>
              <a:t>For example, they can find vectors similar to a given vector</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They offer features typical for databases: Data management (inserting, deleting, updating), metadata storage, scalability, real-time updates, </a:t>
            </a:r>
            <a:r>
              <a:rPr lang="en" sz="1300">
                <a:solidFill>
                  <a:schemeClr val="dk1"/>
                </a:solidFill>
                <a:latin typeface="Calibri"/>
                <a:ea typeface="Calibri"/>
                <a:cs typeface="Calibri"/>
                <a:sym typeface="Calibri"/>
              </a:rPr>
              <a:t>backups, easy integration into ETL systems, data security and access control</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 vector database uses pipelines of different algorithms (vector indexing, hashing, quantization, graph-based search, ...) to do an </a:t>
            </a:r>
            <a:r>
              <a:rPr lang="en" sz="1300" b="1">
                <a:solidFill>
                  <a:srgbClr val="3C78D8"/>
                </a:solidFill>
                <a:latin typeface="Calibri"/>
                <a:ea typeface="Calibri"/>
                <a:cs typeface="Calibri"/>
                <a:sym typeface="Calibri"/>
              </a:rPr>
              <a:t>Approximate Nearest Neighbor (ANN) search</a:t>
            </a:r>
            <a:r>
              <a:rPr lang="en" sz="1300">
                <a:solidFill>
                  <a:schemeClr val="dk1"/>
                </a:solidFill>
                <a:latin typeface="Calibri"/>
                <a:ea typeface="Calibri"/>
                <a:cs typeface="Calibri"/>
                <a:sym typeface="Calibri"/>
              </a:rPr>
              <a:t>. </a:t>
            </a:r>
            <a:r>
              <a:rPr lang="en" sz="1300" b="1">
                <a:solidFill>
                  <a:srgbClr val="6AA84F"/>
                </a:solidFill>
                <a:latin typeface="Calibri"/>
                <a:ea typeface="Calibri"/>
                <a:cs typeface="Calibri"/>
                <a:sym typeface="Calibri"/>
              </a:rPr>
              <a:t>This is area of active research!</a:t>
            </a:r>
            <a:endParaRPr sz="1300" b="1">
              <a:solidFill>
                <a:srgbClr val="6AA84F"/>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Similarity measures: Cosine similarity (-1..1), Euclidean distance (0..∞),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Dot product (-∞ .. ∞)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Since the </a:t>
            </a:r>
            <a:r>
              <a:rPr lang="en" sz="1300" b="1">
                <a:solidFill>
                  <a:srgbClr val="FF0000"/>
                </a:solidFill>
                <a:latin typeface="Calibri"/>
                <a:ea typeface="Calibri"/>
                <a:cs typeface="Calibri"/>
                <a:sym typeface="Calibri"/>
              </a:rPr>
              <a:t>vector database provides approximate results</a:t>
            </a:r>
            <a:r>
              <a:rPr lang="en" sz="1300">
                <a:solidFill>
                  <a:schemeClr val="dk1"/>
                </a:solidFill>
                <a:latin typeface="Calibri"/>
                <a:ea typeface="Calibri"/>
                <a:cs typeface="Calibri"/>
                <a:sym typeface="Calibri"/>
              </a:rPr>
              <a:t>, the main trade-offs are between </a:t>
            </a:r>
            <a:r>
              <a:rPr lang="en" sz="1300" b="1">
                <a:solidFill>
                  <a:srgbClr val="6AA84F"/>
                </a:solidFill>
                <a:latin typeface="Calibri"/>
                <a:ea typeface="Calibri"/>
                <a:cs typeface="Calibri"/>
                <a:sym typeface="Calibri"/>
              </a:rPr>
              <a:t>accuracy and speed</a:t>
            </a:r>
            <a:endParaRPr sz="1300" b="1">
              <a:solidFill>
                <a:srgbClr val="6AA84F"/>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Here is a good article explaining different algorithms:</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3"/>
              </a:rPr>
              <a:t>https://www.pinecone.io/learn/vector-database/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Here is a list of some vector databases (2023)</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4"/>
              </a:rPr>
              <a:t>https://sourceforge.net/software/vector-databases/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Here is a nice short video:</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5"/>
              </a:rPr>
              <a:t>https://www.youtube.com/watch?v=dN0lsF2cvm4</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389" name="Google Shape;389;p47"/>
          <p:cNvSpPr txBox="1"/>
          <p:nvPr/>
        </p:nvSpPr>
        <p:spPr>
          <a:xfrm>
            <a:off x="-48000" y="-52250"/>
            <a:ext cx="3319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Vector Databases</a:t>
            </a:r>
            <a:endParaRPr sz="2500" b="1"/>
          </a:p>
        </p:txBody>
      </p:sp>
      <p:sp>
        <p:nvSpPr>
          <p:cNvPr id="390" name="Google Shape;390;p47"/>
          <p:cNvSpPr txBox="1"/>
          <p:nvPr/>
        </p:nvSpPr>
        <p:spPr>
          <a:xfrm>
            <a:off x="6600125" y="565375"/>
            <a:ext cx="2391900" cy="418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Vector Databases:</a:t>
            </a:r>
            <a:endParaRPr sz="1300" b="1">
              <a:solidFill>
                <a:srgbClr val="FF0000"/>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Pinecone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Weaviate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Chroma</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Redis Vector Database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Qdrant</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Milvus Project</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Vespa.ai</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More:</a:t>
            </a:r>
            <a:endParaRPr sz="1300" b="1">
              <a:solidFill>
                <a:srgbClr val="FF0000"/>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Zilliz Cloud</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Nomic Atlas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Vald</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pgvector</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Faiss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Metal</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MyScale</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Deep Lake</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Supabase</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Embeddinghub</a:t>
            </a:r>
            <a:endParaRPr sz="1300">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8"/>
          <p:cNvSpPr txBox="1"/>
          <p:nvPr/>
        </p:nvSpPr>
        <p:spPr>
          <a:xfrm>
            <a:off x="-48000" y="-52250"/>
            <a:ext cx="4872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Some Vector Databases</a:t>
            </a:r>
            <a:endParaRPr sz="2500" b="1"/>
          </a:p>
        </p:txBody>
      </p:sp>
      <p:pic>
        <p:nvPicPr>
          <p:cNvPr id="396" name="Google Shape;396;p4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295400" y="1126750"/>
            <a:ext cx="6295325" cy="3078414"/>
          </a:xfrm>
          <a:prstGeom prst="rect">
            <a:avLst/>
          </a:prstGeom>
          <a:noFill/>
          <a:ln>
            <a:noFill/>
          </a:ln>
        </p:spPr>
      </p:pic>
      <p:pic>
        <p:nvPicPr>
          <p:cNvPr id="397" name="Google Shape;397;p4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790950" y="3229695"/>
            <a:ext cx="1618305" cy="5694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9"/>
          <p:cNvSpPr txBox="1"/>
          <p:nvPr/>
        </p:nvSpPr>
        <p:spPr>
          <a:xfrm>
            <a:off x="0" y="0"/>
            <a:ext cx="47190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6AA84F"/>
                </a:solidFill>
              </a:rPr>
              <a:t>Example: search by image using Redis Vector Database</a:t>
            </a:r>
            <a:endParaRPr sz="2500" b="1">
              <a:solidFill>
                <a:srgbClr val="6AA84F"/>
              </a:solidFill>
            </a:endParaRPr>
          </a:p>
        </p:txBody>
      </p:sp>
      <p:pic>
        <p:nvPicPr>
          <p:cNvPr id="403" name="Google Shape;403;p4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75825" y="1871650"/>
            <a:ext cx="4095477" cy="2599374"/>
          </a:xfrm>
          <a:prstGeom prst="rect">
            <a:avLst/>
          </a:prstGeom>
          <a:noFill/>
          <a:ln w="9525" cap="flat" cmpd="sng">
            <a:solidFill>
              <a:srgbClr val="FF0000"/>
            </a:solidFill>
            <a:prstDash val="solid"/>
            <a:round/>
            <a:headEnd type="none" w="sm" len="sm"/>
            <a:tailEnd type="none" w="sm" len="sm"/>
          </a:ln>
        </p:spPr>
      </p:pic>
      <p:pic>
        <p:nvPicPr>
          <p:cNvPr id="404" name="Google Shape;404;p4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61999" y="1871650"/>
            <a:ext cx="4010472" cy="259937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0"/>
          <p:cNvSpPr txBox="1">
            <a:spLocks noGrp="1"/>
          </p:cNvSpPr>
          <p:nvPr>
            <p:ph type="title" idx="4294967295"/>
          </p:nvPr>
        </p:nvSpPr>
        <p:spPr>
          <a:xfrm>
            <a:off x="1271400" y="1555800"/>
            <a:ext cx="6497100" cy="11082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sz="6000" b="1">
                <a:solidFill>
                  <a:srgbClr val="1155CC"/>
                </a:solidFill>
                <a:latin typeface="Calibri"/>
                <a:ea typeface="Calibri"/>
                <a:cs typeface="Calibri"/>
                <a:sym typeface="Calibri"/>
              </a:rPr>
              <a:t>Dangers of AI</a:t>
            </a:r>
            <a:endParaRPr sz="6000" b="1">
              <a:solidFill>
                <a:srgbClr val="1155CC"/>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45750" y="45875"/>
            <a:ext cx="4719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rgbClr val="6AA84F"/>
                </a:solidFill>
              </a:rPr>
              <a:t>Recent Rise of ChatGPT</a:t>
            </a:r>
            <a:endParaRPr sz="2800" b="1">
              <a:solidFill>
                <a:srgbClr val="6AA84F"/>
              </a:solidFill>
            </a:endParaRPr>
          </a:p>
        </p:txBody>
      </p:sp>
      <p:pic>
        <p:nvPicPr>
          <p:cNvPr id="74" name="Google Shape;74;p1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59500" y="3832625"/>
            <a:ext cx="3491502" cy="940474"/>
          </a:xfrm>
          <a:prstGeom prst="rect">
            <a:avLst/>
          </a:prstGeom>
          <a:noFill/>
          <a:ln>
            <a:noFill/>
          </a:ln>
        </p:spPr>
      </p:pic>
      <p:pic>
        <p:nvPicPr>
          <p:cNvPr id="75" name="Google Shape;75;p1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203738" y="2126975"/>
            <a:ext cx="3721273" cy="889549"/>
          </a:xfrm>
          <a:prstGeom prst="rect">
            <a:avLst/>
          </a:prstGeom>
          <a:noFill/>
          <a:ln>
            <a:noFill/>
          </a:ln>
        </p:spPr>
      </p:pic>
      <p:sp>
        <p:nvSpPr>
          <p:cNvPr id="76" name="Google Shape;76;p16"/>
          <p:cNvSpPr txBox="1"/>
          <p:nvPr/>
        </p:nvSpPr>
        <p:spPr>
          <a:xfrm>
            <a:off x="5515326" y="1361850"/>
            <a:ext cx="3537900" cy="83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Chat</a:t>
            </a:r>
            <a:r>
              <a:rPr lang="en">
                <a:latin typeface="Calibri"/>
                <a:ea typeface="Calibri"/>
                <a:cs typeface="Calibri"/>
                <a:sym typeface="Calibri"/>
              </a:rPr>
              <a:t> = Chatbot = chat software</a:t>
            </a:r>
            <a:endParaRPr>
              <a:latin typeface="Calibri"/>
              <a:ea typeface="Calibri"/>
              <a:cs typeface="Calibri"/>
              <a:sym typeface="Calibri"/>
            </a:endParaRPr>
          </a:p>
          <a:p>
            <a:pPr marL="0" lvl="0" indent="0" algn="l" rtl="0">
              <a:spcBef>
                <a:spcPts val="0"/>
              </a:spcBef>
              <a:spcAft>
                <a:spcPts val="0"/>
              </a:spcAft>
              <a:buNone/>
            </a:pPr>
            <a:r>
              <a:rPr lang="en" b="1">
                <a:solidFill>
                  <a:srgbClr val="FF0000"/>
                </a:solidFill>
                <a:latin typeface="Calibri"/>
                <a:ea typeface="Calibri"/>
                <a:cs typeface="Calibri"/>
                <a:sym typeface="Calibri"/>
              </a:rPr>
              <a:t>GPT</a:t>
            </a:r>
            <a:r>
              <a:rPr lang="en">
                <a:latin typeface="Calibri"/>
                <a:ea typeface="Calibri"/>
                <a:cs typeface="Calibri"/>
                <a:sym typeface="Calibri"/>
              </a:rPr>
              <a:t> = Generative Pre-trained Transformer</a:t>
            </a:r>
            <a:endParaRPr>
              <a:latin typeface="Calibri"/>
              <a:ea typeface="Calibri"/>
              <a:cs typeface="Calibri"/>
              <a:sym typeface="Calibri"/>
            </a:endParaRPr>
          </a:p>
          <a:p>
            <a:pPr marL="0" lvl="0" indent="0" algn="l" rtl="0">
              <a:spcBef>
                <a:spcPts val="0"/>
              </a:spcBef>
              <a:spcAft>
                <a:spcPts val="0"/>
              </a:spcAft>
              <a:buNone/>
            </a:pPr>
            <a:r>
              <a:rPr lang="en" b="1">
                <a:solidFill>
                  <a:srgbClr val="FF0000"/>
                </a:solidFill>
                <a:latin typeface="Calibri"/>
                <a:ea typeface="Calibri"/>
                <a:cs typeface="Calibri"/>
                <a:sym typeface="Calibri"/>
              </a:rPr>
              <a:t>LLM</a:t>
            </a:r>
            <a:r>
              <a:rPr lang="en">
                <a:latin typeface="Calibri"/>
                <a:ea typeface="Calibri"/>
                <a:cs typeface="Calibri"/>
                <a:sym typeface="Calibri"/>
              </a:rPr>
              <a:t> = Large Language Model (text-to-text)</a:t>
            </a:r>
            <a:endParaRPr>
              <a:latin typeface="Calibri"/>
              <a:ea typeface="Calibri"/>
              <a:cs typeface="Calibri"/>
              <a:sym typeface="Calibri"/>
            </a:endParaRPr>
          </a:p>
        </p:txBody>
      </p:sp>
      <p:sp>
        <p:nvSpPr>
          <p:cNvPr id="77" name="Google Shape;77;p16"/>
          <p:cNvSpPr txBox="1"/>
          <p:nvPr/>
        </p:nvSpPr>
        <p:spPr>
          <a:xfrm>
            <a:off x="5070725" y="2518150"/>
            <a:ext cx="3982500" cy="233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ChatGPT</a:t>
            </a:r>
            <a:r>
              <a:rPr lang="en">
                <a:latin typeface="Calibri"/>
                <a:ea typeface="Calibri"/>
                <a:cs typeface="Calibri"/>
                <a:sym typeface="Calibri"/>
              </a:rPr>
              <a:t> from Open AI is taking the world by storm.</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People find more and more creative uses for it.</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writing posts, articles, books, summaries</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planning</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research</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software engineering</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resolving problems (support)</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sales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etc etc</a:t>
            </a:r>
            <a:endParaRPr>
              <a:latin typeface="Calibri"/>
              <a:ea typeface="Calibri"/>
              <a:cs typeface="Calibri"/>
              <a:sym typeface="Calibri"/>
            </a:endParaRPr>
          </a:p>
        </p:txBody>
      </p:sp>
      <p:pic>
        <p:nvPicPr>
          <p:cNvPr id="78" name="Google Shape;78;p16"/>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7985550" y="144175"/>
            <a:ext cx="1067674" cy="1083450"/>
          </a:xfrm>
          <a:prstGeom prst="rect">
            <a:avLst/>
          </a:prstGeom>
          <a:noFill/>
          <a:ln>
            <a:noFill/>
          </a:ln>
        </p:spPr>
      </p:pic>
      <p:sp>
        <p:nvSpPr>
          <p:cNvPr id="79" name="Google Shape;79;p16"/>
          <p:cNvSpPr txBox="1"/>
          <p:nvPr/>
        </p:nvSpPr>
        <p:spPr>
          <a:xfrm>
            <a:off x="306825" y="3570138"/>
            <a:ext cx="18885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Interest since 2004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without ChatGPT:</a:t>
            </a:r>
            <a:endParaRPr sz="1200">
              <a:solidFill>
                <a:schemeClr val="dk1"/>
              </a:solidFill>
              <a:latin typeface="Calibri"/>
              <a:ea typeface="Calibri"/>
              <a:cs typeface="Calibri"/>
              <a:sym typeface="Calibri"/>
            </a:endParaRPr>
          </a:p>
        </p:txBody>
      </p:sp>
      <p:sp>
        <p:nvSpPr>
          <p:cNvPr id="80" name="Google Shape;80;p16"/>
          <p:cNvSpPr txBox="1"/>
          <p:nvPr/>
        </p:nvSpPr>
        <p:spPr>
          <a:xfrm>
            <a:off x="306825" y="900150"/>
            <a:ext cx="23109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Interest since 2004:</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 learning</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machine learning</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data science</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ChatGPT (fastest growing)</a:t>
            </a:r>
            <a:endParaRPr sz="12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1"/>
          <p:cNvSpPr txBox="1"/>
          <p:nvPr/>
        </p:nvSpPr>
        <p:spPr>
          <a:xfrm>
            <a:off x="129375" y="874200"/>
            <a:ext cx="5094000" cy="406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Open letter (March 22, 2023)</a:t>
            </a: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3"/>
              </a:rPr>
              <a:t>https://futureoflife.org/open-letter/pause-giant-ai-experiments/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Tech luminaries, renowned scientists, and Elon Musk warn of an “</a:t>
            </a:r>
            <a:r>
              <a:rPr lang="en" b="1">
                <a:solidFill>
                  <a:srgbClr val="FF0000"/>
                </a:solidFill>
                <a:latin typeface="Calibri"/>
                <a:ea typeface="Calibri"/>
                <a:cs typeface="Calibri"/>
                <a:sym typeface="Calibri"/>
              </a:rPr>
              <a:t>out-of-control race</a:t>
            </a:r>
            <a:r>
              <a:rPr lang="en">
                <a:latin typeface="Calibri"/>
                <a:ea typeface="Calibri"/>
                <a:cs typeface="Calibri"/>
                <a:sym typeface="Calibri"/>
              </a:rPr>
              <a:t>” to develop and deploy ever-more-powerful AI systems.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AN open letter </a:t>
            </a:r>
            <a:r>
              <a:rPr lang="en" b="1">
                <a:solidFill>
                  <a:srgbClr val="FF0000"/>
                </a:solidFill>
                <a:latin typeface="Calibri"/>
                <a:ea typeface="Calibri"/>
                <a:cs typeface="Calibri"/>
                <a:sym typeface="Calibri"/>
              </a:rPr>
              <a:t>signed by hundreds</a:t>
            </a:r>
            <a:r>
              <a:rPr lang="en">
                <a:latin typeface="Calibri"/>
                <a:ea typeface="Calibri"/>
                <a:cs typeface="Calibri"/>
                <a:sym typeface="Calibri"/>
              </a:rPr>
              <a:t> of prominent artificial intelligence experts, tech entrepreneurs, and scientists calls for a pause on the development and testing of AI technologies more powerful than OpenAI’s language model GPT-4 so that the risks it may pose can be properly studied.</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It warns that language </a:t>
            </a:r>
            <a:r>
              <a:rPr lang="en" b="1">
                <a:solidFill>
                  <a:srgbClr val="FF0000"/>
                </a:solidFill>
                <a:latin typeface="Calibri"/>
                <a:ea typeface="Calibri"/>
                <a:cs typeface="Calibri"/>
                <a:sym typeface="Calibri"/>
              </a:rPr>
              <a:t>models like GPT-4 can already compete with humans</a:t>
            </a:r>
            <a:r>
              <a:rPr lang="en">
                <a:latin typeface="Calibri"/>
                <a:ea typeface="Calibri"/>
                <a:cs typeface="Calibri"/>
                <a:sym typeface="Calibri"/>
              </a:rPr>
              <a:t> at a growing range of tasks and could be used to automate jobs and </a:t>
            </a:r>
            <a:r>
              <a:rPr lang="en" b="1">
                <a:solidFill>
                  <a:srgbClr val="FF0000"/>
                </a:solidFill>
                <a:latin typeface="Calibri"/>
                <a:ea typeface="Calibri"/>
                <a:cs typeface="Calibri"/>
                <a:sym typeface="Calibri"/>
              </a:rPr>
              <a:t>spread misinformation</a:t>
            </a:r>
            <a:r>
              <a:rPr lang="en">
                <a:latin typeface="Calibri"/>
                <a:ea typeface="Calibri"/>
                <a:cs typeface="Calibri"/>
                <a:sym typeface="Calibri"/>
              </a:rPr>
              <a:t>. The letter also raises the distant prospect of AI systems that could replace humans and remake civilization.</a:t>
            </a:r>
            <a:endParaRPr>
              <a:latin typeface="Calibri"/>
              <a:ea typeface="Calibri"/>
              <a:cs typeface="Calibri"/>
              <a:sym typeface="Calibri"/>
            </a:endParaRPr>
          </a:p>
        </p:txBody>
      </p:sp>
      <p:sp>
        <p:nvSpPr>
          <p:cNvPr id="415" name="Google Shape;415;p51"/>
          <p:cNvSpPr txBox="1"/>
          <p:nvPr/>
        </p:nvSpPr>
        <p:spPr>
          <a:xfrm>
            <a:off x="0" y="0"/>
            <a:ext cx="5942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latin typeface="Calibri"/>
                <a:ea typeface="Calibri"/>
                <a:cs typeface="Calibri"/>
                <a:sym typeface="Calibri"/>
              </a:rPr>
              <a:t>Open Letter: pause AI for at least 6 months</a:t>
            </a:r>
            <a:endParaRPr sz="2500">
              <a:latin typeface="Calibri"/>
              <a:ea typeface="Calibri"/>
              <a:cs typeface="Calibri"/>
              <a:sym typeface="Calibri"/>
            </a:endParaRPr>
          </a:p>
        </p:txBody>
      </p:sp>
      <p:sp>
        <p:nvSpPr>
          <p:cNvPr id="416" name="Google Shape;416;p51"/>
          <p:cNvSpPr txBox="1"/>
          <p:nvPr/>
        </p:nvSpPr>
        <p:spPr>
          <a:xfrm>
            <a:off x="5788600" y="874200"/>
            <a:ext cx="3227700" cy="206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Very good video by </a:t>
            </a:r>
            <a:r>
              <a:rPr lang="en" b="1">
                <a:solidFill>
                  <a:srgbClr val="FF0000"/>
                </a:solidFill>
                <a:latin typeface="Calibri"/>
                <a:ea typeface="Calibri"/>
                <a:cs typeface="Calibri"/>
                <a:sym typeface="Calibri"/>
              </a:rPr>
              <a:t>Yann LeCun</a:t>
            </a:r>
            <a:r>
              <a:rPr lang="en">
                <a:solidFill>
                  <a:schemeClr val="dk1"/>
                </a:solidFill>
                <a:latin typeface="Calibri"/>
                <a:ea typeface="Calibri"/>
                <a:cs typeface="Calibri"/>
                <a:sym typeface="Calibri"/>
              </a:rPr>
              <a:t> and </a:t>
            </a:r>
            <a:r>
              <a:rPr lang="en" b="1">
                <a:solidFill>
                  <a:srgbClr val="FF0000"/>
                </a:solidFill>
                <a:latin typeface="Calibri"/>
                <a:ea typeface="Calibri"/>
                <a:cs typeface="Calibri"/>
                <a:sym typeface="Calibri"/>
              </a:rPr>
              <a:t>Andrew Ng</a:t>
            </a:r>
            <a:r>
              <a:rPr lang="en">
                <a:solidFill>
                  <a:schemeClr val="dk1"/>
                </a:solidFill>
                <a:latin typeface="Calibri"/>
                <a:ea typeface="Calibri"/>
                <a:cs typeface="Calibri"/>
                <a:sym typeface="Calibri"/>
              </a:rPr>
              <a:t> (</a:t>
            </a:r>
            <a:r>
              <a:rPr lang="en">
                <a:latin typeface="Calibri"/>
                <a:ea typeface="Calibri"/>
                <a:cs typeface="Calibri"/>
                <a:sym typeface="Calibri"/>
              </a:rPr>
              <a:t>April 7, 2023):</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https://www.youtube.com/watch?v=BY9KV8uCtj4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They explain "Why the 6-month AI Pause is a Bad Idea". They say that it is </a:t>
            </a:r>
            <a:r>
              <a:rPr lang="en">
                <a:solidFill>
                  <a:schemeClr val="dk1"/>
                </a:solidFill>
                <a:latin typeface="Calibri"/>
                <a:ea typeface="Calibri"/>
                <a:cs typeface="Calibri"/>
                <a:sym typeface="Calibri"/>
              </a:rPr>
              <a:t>important to regulate the products, but they don't agree with stopping the research</a:t>
            </a:r>
            <a:endParaRPr sz="1000">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2"/>
          <p:cNvSpPr txBox="1"/>
          <p:nvPr/>
        </p:nvSpPr>
        <p:spPr>
          <a:xfrm>
            <a:off x="73361" y="686782"/>
            <a:ext cx="3950400" cy="434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latin typeface="Calibri"/>
                <a:ea typeface="Calibri"/>
                <a:cs typeface="Calibri"/>
                <a:sym typeface="Calibri"/>
              </a:rPr>
              <a:t>AI systems with human-competitive intelligence </a:t>
            </a:r>
            <a:r>
              <a:rPr lang="en" sz="1000" b="1">
                <a:solidFill>
                  <a:srgbClr val="FF0000"/>
                </a:solidFill>
                <a:latin typeface="Calibri"/>
                <a:ea typeface="Calibri"/>
                <a:cs typeface="Calibri"/>
                <a:sym typeface="Calibri"/>
              </a:rPr>
              <a:t>can pose profound risks</a:t>
            </a:r>
            <a:r>
              <a:rPr lang="en" sz="1000">
                <a:latin typeface="Calibri"/>
                <a:ea typeface="Calibri"/>
                <a:cs typeface="Calibri"/>
                <a:sym typeface="Calibri"/>
              </a:rPr>
              <a:t> to society and humanity, as shown by extensive research[1] and acknowledged by top AI labs.[2] As stated in the widely-endorsed Asilomar AI Principles, Advanced AI could represent a profound change in the history of life on Earth, and should be planned for and managed with commensurate care and resources. Unfortunately, this level of planning and management is not happening, even though recent months have seen AI labs locked in an out-of-control race to develop and deploy ever more powerful digital minds that no one – not even their creators – can understand, predict, or reliably control.</a:t>
            </a:r>
            <a:endParaRPr sz="10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000">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Contemporary AI systems are now </a:t>
            </a:r>
            <a:r>
              <a:rPr lang="en" sz="1000" b="1">
                <a:solidFill>
                  <a:srgbClr val="FF0000"/>
                </a:solidFill>
                <a:latin typeface="Calibri"/>
                <a:ea typeface="Calibri"/>
                <a:cs typeface="Calibri"/>
                <a:sym typeface="Calibri"/>
              </a:rPr>
              <a:t>becoming human-competitive</a:t>
            </a:r>
            <a:r>
              <a:rPr lang="en" sz="1000">
                <a:latin typeface="Calibri"/>
                <a:ea typeface="Calibri"/>
                <a:cs typeface="Calibri"/>
                <a:sym typeface="Calibri"/>
              </a:rPr>
              <a:t> at general tasks,[3] and we must ask ourselves: Should we let machines flood our information channels with propaganda and untruth? Should we automate away all the jobs, including the fulfilling ones? Should we develop nonhuman minds that might eventually outnumber, outsmart, obsolete and replace us? Should we risk loss of control of our civilization? Such decisions must not be delegated to unelected tech leaders. Powerful AI systems should be developed only once we are confident that their effects will be positive and their risks will be manageable. This confidence must be well justified and increase with the magnitude of a system's potential effects. OpenAI's recent statement regarding artificial general intelligence, states that "At some point, it may be important to get independent review before starting to train future systems, and for the most advanced efforts to agree to limit the rate of growth of compute used for creating new models." We agree. That point is now.</a:t>
            </a:r>
            <a:endParaRPr sz="1000">
              <a:latin typeface="Calibri"/>
              <a:ea typeface="Calibri"/>
              <a:cs typeface="Calibri"/>
              <a:sym typeface="Calibri"/>
            </a:endParaRPr>
          </a:p>
        </p:txBody>
      </p:sp>
      <p:sp>
        <p:nvSpPr>
          <p:cNvPr id="422" name="Google Shape;422;p52"/>
          <p:cNvSpPr txBox="1"/>
          <p:nvPr/>
        </p:nvSpPr>
        <p:spPr>
          <a:xfrm>
            <a:off x="4225225" y="77075"/>
            <a:ext cx="4837200" cy="4956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Calibri"/>
                <a:ea typeface="Calibri"/>
                <a:cs typeface="Calibri"/>
                <a:sym typeface="Calibri"/>
              </a:rPr>
              <a:t>Therefore, we call on all AI labs to immediately </a:t>
            </a:r>
            <a:r>
              <a:rPr lang="en" sz="1000" b="1">
                <a:solidFill>
                  <a:srgbClr val="FF0000"/>
                </a:solidFill>
                <a:latin typeface="Calibri"/>
                <a:ea typeface="Calibri"/>
                <a:cs typeface="Calibri"/>
                <a:sym typeface="Calibri"/>
              </a:rPr>
              <a:t>pause for at least 6 months</a:t>
            </a:r>
            <a:r>
              <a:rPr lang="en" sz="1000">
                <a:latin typeface="Calibri"/>
                <a:ea typeface="Calibri"/>
                <a:cs typeface="Calibri"/>
                <a:sym typeface="Calibri"/>
              </a:rPr>
              <a:t> the training of AI systems more powerful than GPT-4. This pause should be public and verifiable, and include all key actors. If such a pause cannot be enacted quickly, governments should step in and institute a moratorium.</a:t>
            </a: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AI labs and independent experts should use this pause to jointly develop and implement a set of shared </a:t>
            </a:r>
            <a:r>
              <a:rPr lang="en" sz="1000" b="1">
                <a:solidFill>
                  <a:srgbClr val="FF0000"/>
                </a:solidFill>
                <a:latin typeface="Calibri"/>
                <a:ea typeface="Calibri"/>
                <a:cs typeface="Calibri"/>
                <a:sym typeface="Calibri"/>
              </a:rPr>
              <a:t>safety protocols for advanced AI </a:t>
            </a:r>
            <a:r>
              <a:rPr lang="en" sz="1000">
                <a:latin typeface="Calibri"/>
                <a:ea typeface="Calibri"/>
                <a:cs typeface="Calibri"/>
                <a:sym typeface="Calibri"/>
              </a:rPr>
              <a:t>design and development that are rigorously audited and overseen by independent outside experts. These protocols should ensure that systems adhering to them are safe beyond a reasonable doubt.[4] This does not mean a pause on AI development in general, merely a stepping back from the dangerous race to ever-larger unpredictable black-box models with emergent capabilities.</a:t>
            </a: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AI research and development should be refocused on making today's powerful, state-of-the-art systems more accurate, safe, interpretable, transparent, robust, aligned, trustworthy, and loyal.</a:t>
            </a: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In parallel, AI developers must work with policymakers to dramatically accelerate development of robust AI governance systems. These should at a minimum include: new and capable regulatory authorities dedicated to AI; oversight and tracking of highly capable AI systems and large pools of computational capability; provenance and watermarking systems to help distinguish real from synthetic and to track model leaks; a robust auditing and certification ecosystem; liability for AI-caused harm; robust public funding for technical AI safety research; and well-resourced institutions for coping with the dramatic economic and political disruptions (especially to democracy) that AI will cause.</a:t>
            </a:r>
            <a:endParaRPr sz="1000">
              <a:latin typeface="Calibri"/>
              <a:ea typeface="Calibri"/>
              <a:cs typeface="Calibri"/>
              <a:sym typeface="Calibri"/>
            </a:endParaRPr>
          </a:p>
          <a:p>
            <a:pPr marL="0" lvl="0" indent="0" algn="l" rtl="0">
              <a:spcBef>
                <a:spcPts val="0"/>
              </a:spcBef>
              <a:spcAft>
                <a:spcPts val="0"/>
              </a:spcAft>
              <a:buNone/>
            </a:pPr>
            <a:endParaRPr sz="1000">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Humanity can enjoy a flourishing future with AI. Having succeeded in creating powerful AI systems, we can now enjoy an "AI summer" in which we reap the rewards, engineer these systems for the clear benefit of all, and give society a chance to adapt. Society has hit pause on other technologies with potentially catastrophic effects on society.[5]  We can do so here. Let's enjoy a long AI summer, not rush unprepared into a fall.</a:t>
            </a:r>
            <a:endParaRPr sz="1000">
              <a:latin typeface="Calibri"/>
              <a:ea typeface="Calibri"/>
              <a:cs typeface="Calibri"/>
              <a:sym typeface="Calibri"/>
            </a:endParaRPr>
          </a:p>
        </p:txBody>
      </p:sp>
      <p:sp>
        <p:nvSpPr>
          <p:cNvPr id="423" name="Google Shape;423;p52"/>
          <p:cNvSpPr txBox="1"/>
          <p:nvPr/>
        </p:nvSpPr>
        <p:spPr>
          <a:xfrm>
            <a:off x="0" y="-152400"/>
            <a:ext cx="3499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Open Letter - full text</a:t>
            </a:r>
            <a:endParaRPr sz="2500" b="1">
              <a:latin typeface="Calibri"/>
              <a:ea typeface="Calibri"/>
              <a:cs typeface="Calibri"/>
              <a:sym typeface="Calibri"/>
            </a:endParaRPr>
          </a:p>
        </p:txBody>
      </p:sp>
      <p:sp>
        <p:nvSpPr>
          <p:cNvPr id="424" name="Google Shape;424;p52"/>
          <p:cNvSpPr txBox="1"/>
          <p:nvPr/>
        </p:nvSpPr>
        <p:spPr>
          <a:xfrm>
            <a:off x="390025" y="286575"/>
            <a:ext cx="135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Calibri"/>
                <a:ea typeface="Calibri"/>
                <a:cs typeface="Calibri"/>
                <a:sym typeface="Calibri"/>
              </a:rPr>
              <a:t>March 22, 2023</a:t>
            </a:r>
            <a:endParaRPr>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3"/>
          <p:cNvSpPr txBox="1"/>
          <p:nvPr/>
        </p:nvSpPr>
        <p:spPr>
          <a:xfrm>
            <a:off x="0" y="0"/>
            <a:ext cx="5521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solidFill>
                  <a:srgbClr val="3C78D8"/>
                </a:solidFill>
                <a:latin typeface="Calibri"/>
                <a:ea typeface="Calibri"/>
                <a:cs typeface="Calibri"/>
                <a:sym typeface="Calibri"/>
              </a:rPr>
              <a:t>Example of LLM Usage - Writing</a:t>
            </a:r>
            <a:endParaRPr sz="2500">
              <a:solidFill>
                <a:srgbClr val="3C78D8"/>
              </a:solidFill>
              <a:latin typeface="Calibri"/>
              <a:ea typeface="Calibri"/>
              <a:cs typeface="Calibri"/>
              <a:sym typeface="Calibri"/>
            </a:endParaRPr>
          </a:p>
        </p:txBody>
      </p:sp>
      <p:sp>
        <p:nvSpPr>
          <p:cNvPr id="430" name="Google Shape;430;p53"/>
          <p:cNvSpPr txBox="1"/>
          <p:nvPr/>
        </p:nvSpPr>
        <p:spPr>
          <a:xfrm>
            <a:off x="131175" y="713950"/>
            <a:ext cx="38868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202124"/>
                </a:solidFill>
                <a:latin typeface="Calibri"/>
                <a:ea typeface="Calibri"/>
                <a:cs typeface="Calibri"/>
                <a:sym typeface="Calibri"/>
              </a:rPr>
              <a:t>Writing plans, outlines, summaries, legal contracts, lists of topics, posts, articles, books</a:t>
            </a:r>
            <a:endParaRPr sz="1300">
              <a:solidFill>
                <a:srgbClr val="202124"/>
              </a:solidFill>
              <a:latin typeface="Calibri"/>
              <a:ea typeface="Calibri"/>
              <a:cs typeface="Calibri"/>
              <a:sym typeface="Calibri"/>
            </a:endParaRPr>
          </a:p>
        </p:txBody>
      </p:sp>
      <p:sp>
        <p:nvSpPr>
          <p:cNvPr id="431" name="Google Shape;431;p53"/>
          <p:cNvSpPr txBox="1"/>
          <p:nvPr/>
        </p:nvSpPr>
        <p:spPr>
          <a:xfrm>
            <a:off x="4574975" y="713938"/>
            <a:ext cx="43428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202124"/>
                </a:solidFill>
                <a:latin typeface="Calibri"/>
                <a:ea typeface="Calibri"/>
                <a:cs typeface="Calibri"/>
                <a:sym typeface="Calibri"/>
              </a:rPr>
              <a:t>For example, we want to write a book.</a:t>
            </a:r>
            <a:endParaRPr sz="1300">
              <a:solidFill>
                <a:srgbClr val="202124"/>
              </a:solidFill>
              <a:latin typeface="Calibri"/>
              <a:ea typeface="Calibri"/>
              <a:cs typeface="Calibri"/>
              <a:sym typeface="Calibri"/>
            </a:endParaRPr>
          </a:p>
          <a:p>
            <a:pPr marL="0" lvl="0" indent="0" algn="l" rtl="0">
              <a:spcBef>
                <a:spcPts val="0"/>
              </a:spcBef>
              <a:spcAft>
                <a:spcPts val="0"/>
              </a:spcAft>
              <a:buNone/>
            </a:pPr>
            <a:r>
              <a:rPr lang="en" sz="1300">
                <a:solidFill>
                  <a:srgbClr val="202124"/>
                </a:solidFill>
                <a:latin typeface="Calibri"/>
                <a:ea typeface="Calibri"/>
                <a:cs typeface="Calibri"/>
                <a:sym typeface="Calibri"/>
              </a:rPr>
              <a:t>We ask ChatGPT to give us 10 titles, then we select a title.</a:t>
            </a:r>
            <a:endParaRPr sz="1300">
              <a:solidFill>
                <a:srgbClr val="202124"/>
              </a:solidFill>
              <a:latin typeface="Calibri"/>
              <a:ea typeface="Calibri"/>
              <a:cs typeface="Calibri"/>
              <a:sym typeface="Calibri"/>
            </a:endParaRPr>
          </a:p>
          <a:p>
            <a:pPr marL="0" lvl="0" indent="0" algn="l" rtl="0">
              <a:spcBef>
                <a:spcPts val="0"/>
              </a:spcBef>
              <a:spcAft>
                <a:spcPts val="0"/>
              </a:spcAft>
              <a:buNone/>
            </a:pPr>
            <a:r>
              <a:rPr lang="en" sz="1300">
                <a:solidFill>
                  <a:srgbClr val="202124"/>
                </a:solidFill>
                <a:latin typeface="Calibri"/>
                <a:ea typeface="Calibri"/>
                <a:cs typeface="Calibri"/>
                <a:sym typeface="Calibri"/>
              </a:rPr>
              <a:t>Then we ask ChatGPT to give us 10 chapters for this title.</a:t>
            </a:r>
            <a:endParaRPr sz="1300">
              <a:solidFill>
                <a:srgbClr val="202124"/>
              </a:solidFill>
              <a:latin typeface="Calibri"/>
              <a:ea typeface="Calibri"/>
              <a:cs typeface="Calibri"/>
              <a:sym typeface="Calibri"/>
            </a:endParaRPr>
          </a:p>
          <a:p>
            <a:pPr marL="0" lvl="0" indent="0" algn="l" rtl="0">
              <a:spcBef>
                <a:spcPts val="0"/>
              </a:spcBef>
              <a:spcAft>
                <a:spcPts val="0"/>
              </a:spcAft>
              <a:buNone/>
            </a:pPr>
            <a:r>
              <a:rPr lang="en" sz="1300">
                <a:solidFill>
                  <a:srgbClr val="202124"/>
                </a:solidFill>
                <a:latin typeface="Calibri"/>
                <a:ea typeface="Calibri"/>
                <a:cs typeface="Calibri"/>
                <a:sym typeface="Calibri"/>
              </a:rPr>
              <a:t>Then for each of those 10 chapters we ask for 10 topics.</a:t>
            </a:r>
            <a:endParaRPr sz="1300">
              <a:solidFill>
                <a:srgbClr val="202124"/>
              </a:solidFill>
              <a:latin typeface="Calibri"/>
              <a:ea typeface="Calibri"/>
              <a:cs typeface="Calibri"/>
              <a:sym typeface="Calibri"/>
            </a:endParaRPr>
          </a:p>
          <a:p>
            <a:pPr marL="0" lvl="0" indent="0" algn="l" rtl="0">
              <a:spcBef>
                <a:spcPts val="0"/>
              </a:spcBef>
              <a:spcAft>
                <a:spcPts val="0"/>
              </a:spcAft>
              <a:buNone/>
            </a:pPr>
            <a:r>
              <a:rPr lang="en" sz="1300">
                <a:solidFill>
                  <a:srgbClr val="202124"/>
                </a:solidFill>
                <a:latin typeface="Calibri"/>
                <a:ea typeface="Calibri"/>
                <a:cs typeface="Calibri"/>
                <a:sym typeface="Calibri"/>
              </a:rPr>
              <a:t>So we have 100 topics.</a:t>
            </a:r>
            <a:endParaRPr sz="1300">
              <a:solidFill>
                <a:srgbClr val="202124"/>
              </a:solidFill>
              <a:latin typeface="Calibri"/>
              <a:ea typeface="Calibri"/>
              <a:cs typeface="Calibri"/>
              <a:sym typeface="Calibri"/>
            </a:endParaRPr>
          </a:p>
          <a:p>
            <a:pPr marL="0" lvl="0" indent="0" algn="l" rtl="0">
              <a:spcBef>
                <a:spcPts val="0"/>
              </a:spcBef>
              <a:spcAft>
                <a:spcPts val="0"/>
              </a:spcAft>
              <a:buNone/>
            </a:pPr>
            <a:r>
              <a:rPr lang="en" sz="1300">
                <a:solidFill>
                  <a:srgbClr val="202124"/>
                </a:solidFill>
                <a:latin typeface="Calibri"/>
                <a:ea typeface="Calibri"/>
                <a:cs typeface="Calibri"/>
                <a:sym typeface="Calibri"/>
              </a:rPr>
              <a:t>Now we ask ChatGPT to write 1 page for each topic.</a:t>
            </a:r>
            <a:endParaRPr sz="1300">
              <a:solidFill>
                <a:srgbClr val="202124"/>
              </a:solidFill>
              <a:latin typeface="Calibri"/>
              <a:ea typeface="Calibri"/>
              <a:cs typeface="Calibri"/>
              <a:sym typeface="Calibri"/>
            </a:endParaRPr>
          </a:p>
          <a:p>
            <a:pPr marL="0" lvl="0" indent="0" algn="l" rtl="0">
              <a:spcBef>
                <a:spcPts val="0"/>
              </a:spcBef>
              <a:spcAft>
                <a:spcPts val="0"/>
              </a:spcAft>
              <a:buNone/>
            </a:pPr>
            <a:r>
              <a:rPr lang="en" sz="1300">
                <a:solidFill>
                  <a:srgbClr val="202124"/>
                </a:solidFill>
                <a:latin typeface="Calibri"/>
                <a:ea typeface="Calibri"/>
                <a:cs typeface="Calibri"/>
                <a:sym typeface="Calibri"/>
              </a:rPr>
              <a:t>And voila - we have 100-page book!</a:t>
            </a:r>
            <a:endParaRPr sz="1300">
              <a:solidFill>
                <a:srgbClr val="202124"/>
              </a:solidFill>
              <a:latin typeface="Calibri"/>
              <a:ea typeface="Calibri"/>
              <a:cs typeface="Calibri"/>
              <a:sym typeface="Calibri"/>
            </a:endParaRPr>
          </a:p>
        </p:txBody>
      </p:sp>
      <p:sp>
        <p:nvSpPr>
          <p:cNvPr id="432" name="Google Shape;432;p53"/>
          <p:cNvSpPr txBox="1"/>
          <p:nvPr/>
        </p:nvSpPr>
        <p:spPr>
          <a:xfrm>
            <a:off x="131175" y="1397300"/>
            <a:ext cx="38868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202124"/>
                </a:solidFill>
                <a:latin typeface="Calibri"/>
                <a:ea typeface="Calibri"/>
                <a:cs typeface="Calibri"/>
                <a:sym typeface="Calibri"/>
              </a:rPr>
              <a:t>Great feature of ChatGPT that it can write text, and then you can direct it to improve it over and over again</a:t>
            </a:r>
            <a:endParaRPr sz="1300">
              <a:solidFill>
                <a:srgbClr val="202124"/>
              </a:solidFill>
              <a:latin typeface="Calibri"/>
              <a:ea typeface="Calibri"/>
              <a:cs typeface="Calibri"/>
              <a:sym typeface="Calibri"/>
            </a:endParaRPr>
          </a:p>
        </p:txBody>
      </p:sp>
      <p:sp>
        <p:nvSpPr>
          <p:cNvPr id="433" name="Google Shape;433;p53"/>
          <p:cNvSpPr txBox="1"/>
          <p:nvPr/>
        </p:nvSpPr>
        <p:spPr>
          <a:xfrm>
            <a:off x="131175" y="2122125"/>
            <a:ext cx="3886800" cy="198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202124"/>
                </a:solidFill>
                <a:latin typeface="Calibri"/>
                <a:ea typeface="Calibri"/>
                <a:cs typeface="Calibri"/>
                <a:sym typeface="Calibri"/>
              </a:rPr>
              <a:t>The trick is to include a request for ChatGPT to generate a </a:t>
            </a:r>
            <a:r>
              <a:rPr lang="en" sz="1300" b="1">
                <a:solidFill>
                  <a:srgbClr val="FF0000"/>
                </a:solidFill>
                <a:latin typeface="Calibri"/>
                <a:ea typeface="Calibri"/>
                <a:cs typeface="Calibri"/>
                <a:sym typeface="Calibri"/>
              </a:rPr>
              <a:t>hierarchical table of contents</a:t>
            </a:r>
            <a:r>
              <a:rPr lang="en" sz="1300">
                <a:solidFill>
                  <a:srgbClr val="202124"/>
                </a:solidFill>
                <a:latin typeface="Calibri"/>
                <a:ea typeface="Calibri"/>
                <a:cs typeface="Calibri"/>
                <a:sym typeface="Calibri"/>
              </a:rPr>
              <a:t> before providing the answer.</a:t>
            </a:r>
            <a:endParaRPr sz="1300">
              <a:solidFill>
                <a:srgbClr val="202124"/>
              </a:solidFill>
              <a:latin typeface="Calibri"/>
              <a:ea typeface="Calibri"/>
              <a:cs typeface="Calibri"/>
              <a:sym typeface="Calibri"/>
            </a:endParaRPr>
          </a:p>
          <a:p>
            <a:pPr marL="0" lvl="0" indent="0" algn="l" rtl="0">
              <a:spcBef>
                <a:spcPts val="0"/>
              </a:spcBef>
              <a:spcAft>
                <a:spcPts val="0"/>
              </a:spcAft>
              <a:buNone/>
            </a:pPr>
            <a:endParaRPr sz="1300">
              <a:solidFill>
                <a:srgbClr val="202124"/>
              </a:solidFill>
              <a:latin typeface="Calibri"/>
              <a:ea typeface="Calibri"/>
              <a:cs typeface="Calibri"/>
              <a:sym typeface="Calibri"/>
            </a:endParaRPr>
          </a:p>
          <a:p>
            <a:pPr marL="0" lvl="0" indent="0" algn="l" rtl="0">
              <a:spcBef>
                <a:spcPts val="0"/>
              </a:spcBef>
              <a:spcAft>
                <a:spcPts val="0"/>
              </a:spcAft>
              <a:buNone/>
            </a:pPr>
            <a:r>
              <a:rPr lang="en" sz="1300">
                <a:solidFill>
                  <a:srgbClr val="202124"/>
                </a:solidFill>
                <a:latin typeface="Calibri"/>
                <a:ea typeface="Calibri"/>
                <a:cs typeface="Calibri"/>
                <a:sym typeface="Calibri"/>
              </a:rPr>
              <a:t>This causes the AI to carefully analyze the structure of the issue at hand and organize its thoughts in a logical manner, much like a human writer would create an outline to plan and organize their ideas before composing an essay or speech.</a:t>
            </a:r>
            <a:endParaRPr sz="1300">
              <a:solidFill>
                <a:srgbClr val="202124"/>
              </a:solidFill>
              <a:latin typeface="Calibri"/>
              <a:ea typeface="Calibri"/>
              <a:cs typeface="Calibri"/>
              <a:sym typeface="Calibri"/>
            </a:endParaRPr>
          </a:p>
        </p:txBody>
      </p:sp>
      <p:sp>
        <p:nvSpPr>
          <p:cNvPr id="434" name="Google Shape;434;p53"/>
          <p:cNvSpPr txBox="1"/>
          <p:nvPr/>
        </p:nvSpPr>
        <p:spPr>
          <a:xfrm>
            <a:off x="4574975" y="2397788"/>
            <a:ext cx="43428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202124"/>
                </a:solidFill>
                <a:latin typeface="Calibri"/>
                <a:ea typeface="Calibri"/>
                <a:cs typeface="Calibri"/>
                <a:sym typeface="Calibri"/>
              </a:rPr>
              <a:t>You can ask ChatGPT </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to write for different ages</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using language of different complexity</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in style of known authors</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write poems</a:t>
            </a:r>
            <a:endParaRPr sz="1300">
              <a:solidFill>
                <a:srgbClr val="202124"/>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4"/>
          <p:cNvSpPr txBox="1"/>
          <p:nvPr/>
        </p:nvSpPr>
        <p:spPr>
          <a:xfrm>
            <a:off x="0" y="0"/>
            <a:ext cx="597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solidFill>
                  <a:srgbClr val="3C78D8"/>
                </a:solidFill>
                <a:latin typeface="Calibri"/>
                <a:ea typeface="Calibri"/>
                <a:cs typeface="Calibri"/>
                <a:sym typeface="Calibri"/>
              </a:rPr>
              <a:t>Example of LLM Usage - Software</a:t>
            </a:r>
            <a:endParaRPr sz="2800">
              <a:solidFill>
                <a:srgbClr val="3C78D8"/>
              </a:solidFill>
              <a:latin typeface="Calibri"/>
              <a:ea typeface="Calibri"/>
              <a:cs typeface="Calibri"/>
              <a:sym typeface="Calibri"/>
            </a:endParaRPr>
          </a:p>
        </p:txBody>
      </p:sp>
      <p:sp>
        <p:nvSpPr>
          <p:cNvPr id="440" name="Google Shape;440;p54"/>
          <p:cNvSpPr txBox="1"/>
          <p:nvPr/>
        </p:nvSpPr>
        <p:spPr>
          <a:xfrm>
            <a:off x="99750" y="2620700"/>
            <a:ext cx="4906500" cy="160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Clr>
                <a:srgbClr val="202124"/>
              </a:buClr>
              <a:buSzPts val="1300"/>
              <a:buFont typeface="Be Vietnam Pro"/>
              <a:buChar char="●"/>
            </a:pPr>
            <a:r>
              <a:rPr lang="en">
                <a:latin typeface="Calibri"/>
                <a:ea typeface="Calibri"/>
                <a:cs typeface="Calibri"/>
                <a:sym typeface="Calibri"/>
              </a:rPr>
              <a:t>Using ChatGPT3 as a Data Engineer</a:t>
            </a:r>
            <a:br>
              <a:rPr lang="en">
                <a:latin typeface="Calibri"/>
                <a:ea typeface="Calibri"/>
                <a:cs typeface="Calibri"/>
                <a:sym typeface="Calibri"/>
              </a:rPr>
            </a:br>
            <a:r>
              <a:rPr lang="en" sz="800">
                <a:latin typeface="Calibri"/>
                <a:ea typeface="Calibri"/>
                <a:cs typeface="Calibri"/>
                <a:sym typeface="Calibri"/>
              </a:rPr>
              <a:t>.. </a:t>
            </a:r>
            <a:r>
              <a:rPr lang="en" sz="800" u="sng">
                <a:solidFill>
                  <a:schemeClr val="hlink"/>
                </a:solidFill>
                <a:latin typeface="Calibri"/>
                <a:ea typeface="Calibri"/>
                <a:cs typeface="Calibri"/>
                <a:sym typeface="Calibri"/>
                <a:hlinkClick r:id="rId3"/>
              </a:rPr>
              <a:t>https://medium.com/@menon.ab/using-chatgpt3-as-a-data-engineer-913f9d5d9c7e</a:t>
            </a:r>
            <a:r>
              <a:rPr lang="en" sz="800">
                <a:solidFill>
                  <a:srgbClr val="202124"/>
                </a:solidFill>
                <a:latin typeface="Calibri"/>
                <a:ea typeface="Calibri"/>
                <a:cs typeface="Calibri"/>
                <a:sym typeface="Calibri"/>
              </a:rPr>
              <a:t> </a:t>
            </a:r>
            <a:br>
              <a:rPr lang="en" sz="800">
                <a:solidFill>
                  <a:srgbClr val="202124"/>
                </a:solidFill>
                <a:latin typeface="Calibri"/>
                <a:ea typeface="Calibri"/>
                <a:cs typeface="Calibri"/>
                <a:sym typeface="Calibri"/>
              </a:rPr>
            </a:br>
            <a:r>
              <a:rPr lang="en">
                <a:solidFill>
                  <a:srgbClr val="202124"/>
                </a:solidFill>
                <a:latin typeface="Calibri"/>
                <a:ea typeface="Calibri"/>
                <a:cs typeface="Calibri"/>
                <a:sym typeface="Calibri"/>
              </a:rPr>
              <a:t>.. Building boilerplate code</a:t>
            </a:r>
            <a:br>
              <a:rPr lang="en">
                <a:solidFill>
                  <a:srgbClr val="202124"/>
                </a:solidFill>
                <a:latin typeface="Calibri"/>
                <a:ea typeface="Calibri"/>
                <a:cs typeface="Calibri"/>
                <a:sym typeface="Calibri"/>
              </a:rPr>
            </a:br>
            <a:r>
              <a:rPr lang="en">
                <a:solidFill>
                  <a:srgbClr val="202124"/>
                </a:solidFill>
                <a:latin typeface="Calibri"/>
                <a:ea typeface="Calibri"/>
                <a:cs typeface="Calibri"/>
                <a:sym typeface="Calibri"/>
              </a:rPr>
              <a:t>.. Add comments to your code</a:t>
            </a:r>
            <a:br>
              <a:rPr lang="en">
                <a:solidFill>
                  <a:srgbClr val="202124"/>
                </a:solidFill>
                <a:latin typeface="Calibri"/>
                <a:ea typeface="Calibri"/>
                <a:cs typeface="Calibri"/>
                <a:sym typeface="Calibri"/>
              </a:rPr>
            </a:br>
            <a:r>
              <a:rPr lang="en">
                <a:solidFill>
                  <a:srgbClr val="202124"/>
                </a:solidFill>
                <a:latin typeface="Calibri"/>
                <a:ea typeface="Calibri"/>
                <a:cs typeface="Calibri"/>
                <a:sym typeface="Calibri"/>
              </a:rPr>
              <a:t>.. Debug basic errors on your scripts</a:t>
            </a:r>
            <a:endParaRPr>
              <a:solidFill>
                <a:srgbClr val="202124"/>
              </a:solidFill>
              <a:latin typeface="Calibri"/>
              <a:ea typeface="Calibri"/>
              <a:cs typeface="Calibri"/>
              <a:sym typeface="Calibri"/>
            </a:endParaRPr>
          </a:p>
          <a:p>
            <a:pPr marL="457200" lvl="0" indent="0" algn="l" rtl="0">
              <a:spcBef>
                <a:spcPts val="0"/>
              </a:spcBef>
              <a:spcAft>
                <a:spcPts val="0"/>
              </a:spcAft>
              <a:buNone/>
            </a:pPr>
            <a:r>
              <a:rPr lang="en">
                <a:solidFill>
                  <a:srgbClr val="202124"/>
                </a:solidFill>
                <a:latin typeface="Calibri"/>
                <a:ea typeface="Calibri"/>
                <a:cs typeface="Calibri"/>
                <a:sym typeface="Calibri"/>
              </a:rPr>
              <a:t>.. Convert code from one language to another</a:t>
            </a:r>
            <a:endParaRPr>
              <a:solidFill>
                <a:srgbClr val="202124"/>
              </a:solidFill>
              <a:latin typeface="Calibri"/>
              <a:ea typeface="Calibri"/>
              <a:cs typeface="Calibri"/>
              <a:sym typeface="Calibri"/>
            </a:endParaRPr>
          </a:p>
          <a:p>
            <a:pPr marL="457200" lvl="0" indent="0" algn="l" rtl="0">
              <a:spcBef>
                <a:spcPts val="0"/>
              </a:spcBef>
              <a:spcAft>
                <a:spcPts val="0"/>
              </a:spcAft>
              <a:buNone/>
            </a:pPr>
            <a:r>
              <a:rPr lang="en">
                <a:solidFill>
                  <a:srgbClr val="202124"/>
                </a:solidFill>
                <a:latin typeface="Calibri"/>
                <a:ea typeface="Calibri"/>
                <a:cs typeface="Calibri"/>
                <a:sym typeface="Calibri"/>
              </a:rPr>
              <a:t>.. Create flow chart of the process/code</a:t>
            </a:r>
            <a:endParaRPr sz="1500">
              <a:solidFill>
                <a:srgbClr val="202124"/>
              </a:solidFill>
              <a:latin typeface="Calibri"/>
              <a:ea typeface="Calibri"/>
              <a:cs typeface="Calibri"/>
              <a:sym typeface="Calibri"/>
            </a:endParaRPr>
          </a:p>
        </p:txBody>
      </p:sp>
      <p:sp>
        <p:nvSpPr>
          <p:cNvPr id="441" name="Google Shape;441;p54"/>
          <p:cNvSpPr txBox="1"/>
          <p:nvPr/>
        </p:nvSpPr>
        <p:spPr>
          <a:xfrm>
            <a:off x="99750" y="1418038"/>
            <a:ext cx="49065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"Fastest growing programming language in 2023  is ... English.</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It is actually human language"</a:t>
            </a:r>
            <a:endParaRPr>
              <a:latin typeface="Calibri"/>
              <a:ea typeface="Calibri"/>
              <a:cs typeface="Calibri"/>
              <a:sym typeface="Calibri"/>
            </a:endParaRPr>
          </a:p>
        </p:txBody>
      </p:sp>
      <p:sp>
        <p:nvSpPr>
          <p:cNvPr id="442" name="Google Shape;442;p54"/>
          <p:cNvSpPr txBox="1"/>
          <p:nvPr/>
        </p:nvSpPr>
        <p:spPr>
          <a:xfrm>
            <a:off x="99750" y="709013"/>
            <a:ext cx="43725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"If you don't learn these new tools (ChatGPT, ...) - you will not be able to compete with other developers"</a:t>
            </a:r>
            <a:endParaRPr>
              <a:latin typeface="Calibri"/>
              <a:ea typeface="Calibri"/>
              <a:cs typeface="Calibri"/>
              <a:sym typeface="Calibri"/>
            </a:endParaRPr>
          </a:p>
        </p:txBody>
      </p:sp>
      <p:sp>
        <p:nvSpPr>
          <p:cNvPr id="443" name="Google Shape;443;p54"/>
          <p:cNvSpPr txBox="1"/>
          <p:nvPr/>
        </p:nvSpPr>
        <p:spPr>
          <a:xfrm>
            <a:off x="99750" y="2127075"/>
            <a:ext cx="1942800" cy="40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"Prompt engineering"</a:t>
            </a:r>
            <a:endParaRPr>
              <a:latin typeface="Calibri"/>
              <a:ea typeface="Calibri"/>
              <a:cs typeface="Calibri"/>
              <a:sym typeface="Calibri"/>
            </a:endParaRPr>
          </a:p>
        </p:txBody>
      </p:sp>
      <p:sp>
        <p:nvSpPr>
          <p:cNvPr id="444" name="Google Shape;444;p54"/>
          <p:cNvSpPr txBox="1"/>
          <p:nvPr/>
        </p:nvSpPr>
        <p:spPr>
          <a:xfrm>
            <a:off x="5761025" y="709025"/>
            <a:ext cx="3000000" cy="301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Best practices for prompt engineering with OpenAI API</a:t>
            </a:r>
            <a:endParaRPr>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https://help.openai.com/en/articles/6654000-best-practices-for-prompt-engineering-with-openai-api</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OpenAI and Andrew Ng Just Released a FREE ChatGPT </a:t>
            </a:r>
            <a:r>
              <a:rPr lang="en" b="1">
                <a:solidFill>
                  <a:srgbClr val="FF0000"/>
                </a:solidFill>
                <a:latin typeface="Calibri"/>
                <a:ea typeface="Calibri"/>
                <a:cs typeface="Calibri"/>
                <a:sym typeface="Calibri"/>
              </a:rPr>
              <a:t>Prompt Engineering Course</a:t>
            </a:r>
            <a:endParaRPr>
              <a:solidFill>
                <a:schemeClr val="dk1"/>
              </a:solidFill>
              <a:latin typeface="Calibri"/>
              <a:ea typeface="Calibri"/>
              <a:cs typeface="Calibri"/>
              <a:sym typeface="Calibri"/>
            </a:endParaRPr>
          </a:p>
          <a:p>
            <a:pPr marL="0" lvl="0" indent="0" algn="l" rtl="0">
              <a:spcBef>
                <a:spcPts val="0"/>
              </a:spcBef>
              <a:spcAft>
                <a:spcPts val="0"/>
              </a:spcAft>
              <a:buNone/>
            </a:pP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5"/>
              </a:rPr>
              <a:t>https://artificialcorner.com/openai-and-andrew-ng-just-released-a-free-chatgpt-prompt-engineering-course-b0884c03e946</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6"/>
              </a:rPr>
              <a:t>https://artificialcorner.com/4-free-prompt-engineering-courses-to-join-the-top-1-of-chatgpt-users-bceca39f17e4</a:t>
            </a:r>
            <a:endParaRPr sz="10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5"/>
          <p:cNvSpPr txBox="1"/>
          <p:nvPr/>
        </p:nvSpPr>
        <p:spPr>
          <a:xfrm>
            <a:off x="57425" y="67725"/>
            <a:ext cx="88818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Calibri"/>
                <a:ea typeface="Calibri"/>
                <a:cs typeface="Calibri"/>
                <a:sym typeface="Calibri"/>
              </a:rPr>
              <a:t>"How I Save Over 5 Hours Every Week Using ChatGPT as a Data Scientist"</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
              </a:rPr>
              <a:t>https://levelup.gitconnected.com/how-i-save-over-5-hours-every-week-using-chatgpt-as-a-data-scientist-715fb5fd68d</a:t>
            </a:r>
            <a:r>
              <a:rPr lang="en">
                <a:latin typeface="Calibri"/>
                <a:ea typeface="Calibri"/>
                <a:cs typeface="Calibri"/>
                <a:sym typeface="Calibri"/>
              </a:rPr>
              <a:t> </a:t>
            </a:r>
            <a:endParaRPr>
              <a:latin typeface="Calibri"/>
              <a:ea typeface="Calibri"/>
              <a:cs typeface="Calibri"/>
              <a:sym typeface="Calibri"/>
            </a:endParaRPr>
          </a:p>
        </p:txBody>
      </p:sp>
      <p:sp>
        <p:nvSpPr>
          <p:cNvPr id="450" name="Google Shape;450;p55"/>
          <p:cNvSpPr txBox="1"/>
          <p:nvPr/>
        </p:nvSpPr>
        <p:spPr>
          <a:xfrm>
            <a:off x="2046375" y="1529825"/>
            <a:ext cx="4250700" cy="190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t>1. Visualizations</a:t>
            </a:r>
            <a:endParaRPr/>
          </a:p>
          <a:p>
            <a:pPr marL="0" lvl="0" indent="0" algn="l" rtl="0">
              <a:spcBef>
                <a:spcPts val="0"/>
              </a:spcBef>
              <a:spcAft>
                <a:spcPts val="0"/>
              </a:spcAft>
              <a:buClr>
                <a:schemeClr val="dk1"/>
              </a:buClr>
              <a:buSzPts val="1100"/>
              <a:buFont typeface="Arial"/>
              <a:buNone/>
            </a:pPr>
            <a:r>
              <a:rPr lang="en"/>
              <a:t>2. Conversions to Other Languages From Python</a:t>
            </a:r>
            <a:endParaRPr/>
          </a:p>
          <a:p>
            <a:pPr marL="0" lvl="0" indent="0" algn="l" rtl="0">
              <a:spcBef>
                <a:spcPts val="0"/>
              </a:spcBef>
              <a:spcAft>
                <a:spcPts val="0"/>
              </a:spcAft>
              <a:buClr>
                <a:schemeClr val="dk1"/>
              </a:buClr>
              <a:buSzPts val="1100"/>
              <a:buFont typeface="Arial"/>
              <a:buNone/>
            </a:pPr>
            <a:r>
              <a:rPr lang="en"/>
              <a:t>3. Code Summarization</a:t>
            </a:r>
            <a:endParaRPr/>
          </a:p>
          <a:p>
            <a:pPr marL="0" lvl="0" indent="0" algn="l" rtl="0">
              <a:spcBef>
                <a:spcPts val="0"/>
              </a:spcBef>
              <a:spcAft>
                <a:spcPts val="0"/>
              </a:spcAft>
              <a:buClr>
                <a:schemeClr val="dk1"/>
              </a:buClr>
              <a:buSzPts val="1100"/>
              <a:buFont typeface="Arial"/>
              <a:buNone/>
            </a:pPr>
            <a:r>
              <a:rPr lang="en"/>
              <a:t>4. Optimization of Code</a:t>
            </a:r>
            <a:endParaRPr/>
          </a:p>
          <a:p>
            <a:pPr marL="0" lvl="0" indent="0" algn="l" rtl="0">
              <a:spcBef>
                <a:spcPts val="0"/>
              </a:spcBef>
              <a:spcAft>
                <a:spcPts val="0"/>
              </a:spcAft>
              <a:buClr>
                <a:schemeClr val="dk1"/>
              </a:buClr>
              <a:buSzPts val="1100"/>
              <a:buFont typeface="Arial"/>
              <a:buNone/>
            </a:pPr>
            <a:r>
              <a:rPr lang="en"/>
              <a:t>5. Generate README.md</a:t>
            </a:r>
            <a:endParaRPr/>
          </a:p>
          <a:p>
            <a:pPr marL="0" lvl="0" indent="0" algn="l" rtl="0">
              <a:spcBef>
                <a:spcPts val="0"/>
              </a:spcBef>
              <a:spcAft>
                <a:spcPts val="0"/>
              </a:spcAft>
              <a:buClr>
                <a:schemeClr val="dk1"/>
              </a:buClr>
              <a:buSzPts val="1100"/>
              <a:buFont typeface="Arial"/>
              <a:buNone/>
            </a:pPr>
            <a:r>
              <a:rPr lang="en"/>
              <a:t>6. Creating Regex</a:t>
            </a:r>
            <a:endParaRPr/>
          </a:p>
          <a:p>
            <a:pPr marL="0" lvl="0" indent="0" algn="l" rtl="0">
              <a:spcBef>
                <a:spcPts val="0"/>
              </a:spcBef>
              <a:spcAft>
                <a:spcPts val="0"/>
              </a:spcAft>
              <a:buClr>
                <a:schemeClr val="dk1"/>
              </a:buClr>
              <a:buSzPts val="1100"/>
              <a:buFont typeface="Arial"/>
              <a:buNone/>
            </a:pPr>
            <a:r>
              <a:rPr lang="en"/>
              <a:t>7. Refactor Code</a:t>
            </a:r>
            <a:endParaRPr/>
          </a:p>
          <a:p>
            <a:pPr marL="0" lvl="0" indent="0" algn="l" rtl="0">
              <a:spcBef>
                <a:spcPts val="0"/>
              </a:spcBef>
              <a:spcAft>
                <a:spcPts val="0"/>
              </a:spcAft>
              <a:buNone/>
            </a:pPr>
            <a:r>
              <a:rPr lang="en"/>
              <a:t>8. Code Comments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6"/>
          <p:cNvSpPr txBox="1"/>
          <p:nvPr/>
        </p:nvSpPr>
        <p:spPr>
          <a:xfrm>
            <a:off x="0" y="0"/>
            <a:ext cx="597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solidFill>
                  <a:srgbClr val="3C78D8"/>
                </a:solidFill>
                <a:latin typeface="Calibri"/>
                <a:ea typeface="Calibri"/>
                <a:cs typeface="Calibri"/>
                <a:sym typeface="Calibri"/>
              </a:rPr>
              <a:t>AutoGPT - Automate Using GPT APIs</a:t>
            </a:r>
            <a:endParaRPr sz="2800">
              <a:solidFill>
                <a:srgbClr val="3C78D8"/>
              </a:solidFill>
              <a:latin typeface="Calibri"/>
              <a:ea typeface="Calibri"/>
              <a:cs typeface="Calibri"/>
              <a:sym typeface="Calibri"/>
            </a:endParaRPr>
          </a:p>
        </p:txBody>
      </p:sp>
      <p:sp>
        <p:nvSpPr>
          <p:cNvPr id="456" name="Google Shape;456;p56"/>
          <p:cNvSpPr txBox="1"/>
          <p:nvPr/>
        </p:nvSpPr>
        <p:spPr>
          <a:xfrm>
            <a:off x="1737375" y="2969000"/>
            <a:ext cx="50655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AutoGPT can act as an intelligent intern that works for you!</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Can browse the web to discover the next upcoming event and invent a unique and original recipe</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AutoGPT can do AI-Powered Research</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It can build a website in just 3 minutes</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Can automate your work on Discord with AI agents</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Can automate your podcast creation with AutoGPT</a:t>
            </a:r>
            <a:endParaRPr sz="1300">
              <a:solidFill>
                <a:srgbClr val="202124"/>
              </a:solidFill>
              <a:latin typeface="Calibri"/>
              <a:ea typeface="Calibri"/>
              <a:cs typeface="Calibri"/>
              <a:sym typeface="Calibri"/>
            </a:endParaRPr>
          </a:p>
        </p:txBody>
      </p:sp>
      <p:sp>
        <p:nvSpPr>
          <p:cNvPr id="457" name="Google Shape;457;p56"/>
          <p:cNvSpPr txBox="1"/>
          <p:nvPr/>
        </p:nvSpPr>
        <p:spPr>
          <a:xfrm>
            <a:off x="717775" y="1038100"/>
            <a:ext cx="30000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AutoGPT is Taking Over the Internet: Here Are the Incredible Use Cases That Will Blow Your Mind</a:t>
            </a:r>
            <a:endParaRPr>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https://levelup.gitconnected.com/autogpt-is-taking-over-the-internet-here-are-the-incredible-use-cases-that-will-blow-your-mind-ac31ea94e06e</a:t>
            </a:r>
            <a:r>
              <a:rPr lang="en" sz="1000">
                <a:latin typeface="Calibri"/>
                <a:ea typeface="Calibri"/>
                <a:cs typeface="Calibri"/>
                <a:sym typeface="Calibri"/>
              </a:rPr>
              <a:t> </a:t>
            </a:r>
            <a:endParaRPr sz="1000">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57"/>
          <p:cNvSpPr txBox="1"/>
          <p:nvPr/>
        </p:nvSpPr>
        <p:spPr>
          <a:xfrm>
            <a:off x="0" y="0"/>
            <a:ext cx="9144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solidFill>
                  <a:srgbClr val="3C78D8"/>
                </a:solidFill>
                <a:latin typeface="Calibri"/>
                <a:ea typeface="Calibri"/>
                <a:cs typeface="Calibri"/>
                <a:sym typeface="Calibri"/>
              </a:rPr>
              <a:t>Some Hidden Gems</a:t>
            </a:r>
            <a:endParaRPr sz="2800">
              <a:solidFill>
                <a:srgbClr val="3C78D8"/>
              </a:solidFill>
              <a:latin typeface="Calibri"/>
              <a:ea typeface="Calibri"/>
              <a:cs typeface="Calibri"/>
              <a:sym typeface="Calibri"/>
            </a:endParaRPr>
          </a:p>
        </p:txBody>
      </p:sp>
      <p:sp>
        <p:nvSpPr>
          <p:cNvPr id="463" name="Google Shape;463;p57"/>
          <p:cNvSpPr txBox="1"/>
          <p:nvPr/>
        </p:nvSpPr>
        <p:spPr>
          <a:xfrm>
            <a:off x="1452700" y="1908900"/>
            <a:ext cx="50655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Use ChatGPT as your private teacher</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Ask ChatGPT for advice (life, health)</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Scan and Describe Images with ChatGPT (put image on the web - and then give its URL to ChatGPT - and ask it to describe this image for you)</a:t>
            </a:r>
            <a:endParaRPr sz="1300">
              <a:solidFill>
                <a:srgbClr val="202124"/>
              </a:solidFill>
              <a:latin typeface="Calibri"/>
              <a:ea typeface="Calibri"/>
              <a:cs typeface="Calibri"/>
              <a:sym typeface="Calibri"/>
            </a:endParaRPr>
          </a:p>
          <a:p>
            <a:pPr marL="457200" lvl="0" indent="-311150" algn="l" rtl="0">
              <a:spcBef>
                <a:spcPts val="0"/>
              </a:spcBef>
              <a:spcAft>
                <a:spcPts val="0"/>
              </a:spcAft>
              <a:buClr>
                <a:srgbClr val="202124"/>
              </a:buClr>
              <a:buSzPts val="1300"/>
              <a:buFont typeface="Calibri"/>
              <a:buChar char="●"/>
            </a:pPr>
            <a:r>
              <a:rPr lang="en" sz="1300">
                <a:solidFill>
                  <a:srgbClr val="202124"/>
                </a:solidFill>
                <a:latin typeface="Calibri"/>
                <a:ea typeface="Calibri"/>
                <a:cs typeface="Calibri"/>
                <a:sym typeface="Calibri"/>
              </a:rPr>
              <a:t>Summarize articles, papers and posts (you can provide text or a link to the text)</a:t>
            </a:r>
            <a:endParaRPr sz="1300">
              <a:solidFill>
                <a:srgbClr val="202124"/>
              </a:solidFill>
              <a:latin typeface="Calibri"/>
              <a:ea typeface="Calibri"/>
              <a:cs typeface="Calibri"/>
              <a:sym typeface="Calibri"/>
            </a:endParaRPr>
          </a:p>
        </p:txBody>
      </p:sp>
      <p:sp>
        <p:nvSpPr>
          <p:cNvPr id="464" name="Google Shape;464;p57"/>
          <p:cNvSpPr txBox="1"/>
          <p:nvPr/>
        </p:nvSpPr>
        <p:spPr>
          <a:xfrm>
            <a:off x="89550" y="496200"/>
            <a:ext cx="3000000" cy="1077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Transform your life with these ChatGPT’s hidden gems</a:t>
            </a:r>
            <a:endParaRPr>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https://artificialcorner.com/i-used-chatgpt-every-day-for-5-months-here-are-some-hidden-gems-that-will-change-your-life-a451e2093097</a:t>
            </a:r>
            <a:r>
              <a:rPr lang="en" sz="1000">
                <a:latin typeface="Calibri"/>
                <a:ea typeface="Calibri"/>
                <a:cs typeface="Calibri"/>
                <a:sym typeface="Calibri"/>
              </a:rPr>
              <a:t> </a:t>
            </a:r>
            <a:endParaRPr sz="1000">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58"/>
          <p:cNvSpPr txBox="1"/>
          <p:nvPr/>
        </p:nvSpPr>
        <p:spPr>
          <a:xfrm>
            <a:off x="0" y="146900"/>
            <a:ext cx="8253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solidFill>
                  <a:srgbClr val="3C78D8"/>
                </a:solidFill>
                <a:latin typeface="Calibri"/>
                <a:ea typeface="Calibri"/>
                <a:cs typeface="Calibri"/>
                <a:sym typeface="Calibri"/>
              </a:rPr>
              <a:t>GPT Automation with Python API</a:t>
            </a:r>
            <a:endParaRPr sz="2800">
              <a:solidFill>
                <a:srgbClr val="3C78D8"/>
              </a:solidFill>
              <a:latin typeface="Calibri"/>
              <a:ea typeface="Calibri"/>
              <a:cs typeface="Calibri"/>
              <a:sym typeface="Calibri"/>
            </a:endParaRPr>
          </a:p>
        </p:txBody>
      </p:sp>
      <p:sp>
        <p:nvSpPr>
          <p:cNvPr id="470" name="Google Shape;470;p58"/>
          <p:cNvSpPr txBox="1"/>
          <p:nvPr/>
        </p:nvSpPr>
        <p:spPr>
          <a:xfrm>
            <a:off x="137225" y="762500"/>
            <a:ext cx="8939700" cy="166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04800" algn="l" rtl="0">
              <a:spcBef>
                <a:spcPts val="0"/>
              </a:spcBef>
              <a:spcAft>
                <a:spcPts val="0"/>
              </a:spcAft>
              <a:buClr>
                <a:srgbClr val="202124"/>
              </a:buClr>
              <a:buSzPts val="1200"/>
              <a:buFont typeface="Calibri"/>
              <a:buChar char="●"/>
            </a:pPr>
            <a:r>
              <a:rPr lang="en" sz="1200">
                <a:solidFill>
                  <a:srgbClr val="202124"/>
                </a:solidFill>
                <a:latin typeface="Calibri"/>
                <a:ea typeface="Calibri"/>
                <a:cs typeface="Calibri"/>
                <a:sym typeface="Calibri"/>
              </a:rPr>
              <a:t>A Simple Guide to The (New) ChatGPT API with Python</a:t>
            </a:r>
            <a:br>
              <a:rPr lang="en" sz="1200">
                <a:solidFill>
                  <a:srgbClr val="202124"/>
                </a:solidFill>
                <a:latin typeface="Calibri"/>
                <a:ea typeface="Calibri"/>
                <a:cs typeface="Calibri"/>
                <a:sym typeface="Calibri"/>
              </a:rPr>
            </a:br>
            <a:r>
              <a:rPr lang="en" sz="1200">
                <a:solidFill>
                  <a:srgbClr val="202124"/>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3"/>
              </a:rPr>
              <a:t>https://medium.com/geekculture/a-simple-guide-to-chatgpt-api-with-python-c147985ae28</a:t>
            </a:r>
            <a:r>
              <a:rPr lang="en" sz="1200">
                <a:solidFill>
                  <a:srgbClr val="202124"/>
                </a:solidFill>
                <a:latin typeface="Calibri"/>
                <a:ea typeface="Calibri"/>
                <a:cs typeface="Calibri"/>
                <a:sym typeface="Calibri"/>
              </a:rPr>
              <a:t> </a:t>
            </a:r>
            <a:br>
              <a:rPr lang="en" sz="1200">
                <a:solidFill>
                  <a:srgbClr val="202124"/>
                </a:solidFill>
                <a:latin typeface="Calibri"/>
                <a:ea typeface="Calibri"/>
                <a:cs typeface="Calibri"/>
                <a:sym typeface="Calibri"/>
              </a:rPr>
            </a:br>
            <a:r>
              <a:rPr lang="en" sz="1200">
                <a:solidFill>
                  <a:srgbClr val="202124"/>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4"/>
              </a:rPr>
              <a:t>https://www.youtube.com/watch?v=XxIfSkkyAaQ</a:t>
            </a:r>
            <a:r>
              <a:rPr lang="en" sz="1200">
                <a:solidFill>
                  <a:srgbClr val="202124"/>
                </a:solidFill>
                <a:latin typeface="Calibri"/>
                <a:ea typeface="Calibri"/>
                <a:cs typeface="Calibri"/>
                <a:sym typeface="Calibri"/>
              </a:rPr>
              <a:t> </a:t>
            </a:r>
            <a:endParaRPr sz="1200">
              <a:solidFill>
                <a:srgbClr val="202124"/>
              </a:solidFill>
              <a:latin typeface="Calibri"/>
              <a:ea typeface="Calibri"/>
              <a:cs typeface="Calibri"/>
              <a:sym typeface="Calibri"/>
            </a:endParaRPr>
          </a:p>
          <a:p>
            <a:pPr marL="457200" lvl="0" indent="-304800" algn="l" rtl="0">
              <a:spcBef>
                <a:spcPts val="0"/>
              </a:spcBef>
              <a:spcAft>
                <a:spcPts val="0"/>
              </a:spcAft>
              <a:buClr>
                <a:srgbClr val="202124"/>
              </a:buClr>
              <a:buSzPts val="1200"/>
              <a:buFont typeface="Calibri"/>
              <a:buChar char="●"/>
            </a:pPr>
            <a:r>
              <a:rPr lang="en" sz="1200" u="sng">
                <a:solidFill>
                  <a:schemeClr val="hlink"/>
                </a:solidFill>
                <a:latin typeface="Calibri"/>
                <a:ea typeface="Calibri"/>
                <a:cs typeface="Calibri"/>
                <a:sym typeface="Calibri"/>
                <a:hlinkClick r:id="rId5"/>
              </a:rPr>
              <a:t>https://beebom.com/how-build-own-ai-chatbot-with-chatgpt-api/amp/</a:t>
            </a:r>
            <a:r>
              <a:rPr lang="en" sz="1200">
                <a:solidFill>
                  <a:srgbClr val="202124"/>
                </a:solidFill>
                <a:latin typeface="Calibri"/>
                <a:ea typeface="Calibri"/>
                <a:cs typeface="Calibri"/>
                <a:sym typeface="Calibri"/>
              </a:rPr>
              <a:t> </a:t>
            </a:r>
            <a:endParaRPr sz="1200">
              <a:solidFill>
                <a:srgbClr val="202124"/>
              </a:solidFill>
              <a:latin typeface="Calibri"/>
              <a:ea typeface="Calibri"/>
              <a:cs typeface="Calibri"/>
              <a:sym typeface="Calibri"/>
            </a:endParaRPr>
          </a:p>
          <a:p>
            <a:pPr marL="457200" lvl="0" indent="-304800" algn="l" rtl="0">
              <a:spcBef>
                <a:spcPts val="0"/>
              </a:spcBef>
              <a:spcAft>
                <a:spcPts val="0"/>
              </a:spcAft>
              <a:buClr>
                <a:srgbClr val="202124"/>
              </a:buClr>
              <a:buSzPts val="1200"/>
              <a:buFont typeface="Calibri"/>
              <a:buChar char="●"/>
            </a:pPr>
            <a:r>
              <a:rPr lang="en" sz="1200">
                <a:solidFill>
                  <a:srgbClr val="202124"/>
                </a:solidFill>
                <a:latin typeface="Calibri"/>
                <a:ea typeface="Calibri"/>
                <a:cs typeface="Calibri"/>
                <a:sym typeface="Calibri"/>
              </a:rPr>
              <a:t>Auto-GPT: </a:t>
            </a:r>
            <a:r>
              <a:rPr lang="en" sz="1200" u="sng">
                <a:solidFill>
                  <a:schemeClr val="hlink"/>
                </a:solidFill>
                <a:latin typeface="Calibri"/>
                <a:ea typeface="Calibri"/>
                <a:cs typeface="Calibri"/>
                <a:sym typeface="Calibri"/>
                <a:hlinkClick r:id="rId6"/>
              </a:rPr>
              <a:t>https://artificialcorner.com/how-to-easily-install-auto-gpt-the-autonomous-gpt-4-everyone-is-talking-about-5a0ee4e1f39e</a:t>
            </a:r>
            <a:r>
              <a:rPr lang="en" sz="1200">
                <a:solidFill>
                  <a:srgbClr val="202124"/>
                </a:solidFill>
                <a:latin typeface="Calibri"/>
                <a:ea typeface="Calibri"/>
                <a:cs typeface="Calibri"/>
                <a:sym typeface="Calibri"/>
              </a:rPr>
              <a:t> </a:t>
            </a:r>
            <a:endParaRPr sz="1200">
              <a:solidFill>
                <a:srgbClr val="202124"/>
              </a:solidFill>
              <a:latin typeface="Calibri"/>
              <a:ea typeface="Calibri"/>
              <a:cs typeface="Calibri"/>
              <a:sym typeface="Calibri"/>
            </a:endParaRPr>
          </a:p>
          <a:p>
            <a:pPr marL="457200" lvl="0" indent="-304800" algn="l" rtl="0">
              <a:spcBef>
                <a:spcPts val="0"/>
              </a:spcBef>
              <a:spcAft>
                <a:spcPts val="0"/>
              </a:spcAft>
              <a:buClr>
                <a:srgbClr val="202124"/>
              </a:buClr>
              <a:buSzPts val="1200"/>
              <a:buFont typeface="Calibri"/>
              <a:buChar char="●"/>
            </a:pPr>
            <a:r>
              <a:rPr lang="en" sz="1200">
                <a:solidFill>
                  <a:srgbClr val="202124"/>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7"/>
              </a:rPr>
              <a:t>https://platform.openai.com/docs/introduction</a:t>
            </a:r>
            <a:r>
              <a:rPr lang="en" sz="1200">
                <a:solidFill>
                  <a:srgbClr val="202124"/>
                </a:solidFill>
                <a:latin typeface="Calibri"/>
                <a:ea typeface="Calibri"/>
                <a:cs typeface="Calibri"/>
                <a:sym typeface="Calibri"/>
              </a:rPr>
              <a:t> </a:t>
            </a:r>
            <a:endParaRPr sz="1200">
              <a:solidFill>
                <a:srgbClr val="202124"/>
              </a:solidFill>
              <a:latin typeface="Calibri"/>
              <a:ea typeface="Calibri"/>
              <a:cs typeface="Calibri"/>
              <a:sym typeface="Calibri"/>
            </a:endParaRPr>
          </a:p>
          <a:p>
            <a:pPr marL="457200" lvl="0" indent="-304800" algn="l" rtl="0">
              <a:spcBef>
                <a:spcPts val="0"/>
              </a:spcBef>
              <a:spcAft>
                <a:spcPts val="0"/>
              </a:spcAft>
              <a:buClr>
                <a:srgbClr val="202124"/>
              </a:buClr>
              <a:buSzPts val="1200"/>
              <a:buFont typeface="Calibri"/>
              <a:buChar char="●"/>
            </a:pPr>
            <a:r>
              <a:rPr lang="en" sz="1200">
                <a:solidFill>
                  <a:srgbClr val="202124"/>
                </a:solidFill>
                <a:latin typeface="Calibri"/>
                <a:ea typeface="Calibri"/>
                <a:cs typeface="Calibri"/>
                <a:sym typeface="Calibri"/>
              </a:rPr>
              <a:t>How to Build Your Own AI Chatbot With ChatGPT API: A Step-by-Step Tutorial: </a:t>
            </a:r>
            <a:br>
              <a:rPr lang="en" sz="1200">
                <a:solidFill>
                  <a:srgbClr val="202124"/>
                </a:solidFill>
                <a:latin typeface="Calibri"/>
                <a:ea typeface="Calibri"/>
                <a:cs typeface="Calibri"/>
                <a:sym typeface="Calibri"/>
              </a:rPr>
            </a:br>
            <a:r>
              <a:rPr lang="en" sz="1200">
                <a:solidFill>
                  <a:srgbClr val="202124"/>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5"/>
              </a:rPr>
              <a:t>https://beebom.com/how-build-own-ai-chatbot-with-chatgpt-api/amp/</a:t>
            </a:r>
            <a:r>
              <a:rPr lang="en" sz="1200">
                <a:solidFill>
                  <a:srgbClr val="202124"/>
                </a:solidFill>
                <a:latin typeface="Calibri"/>
                <a:ea typeface="Calibri"/>
                <a:cs typeface="Calibri"/>
                <a:sym typeface="Calibri"/>
              </a:rPr>
              <a:t> </a:t>
            </a:r>
            <a:endParaRPr sz="1200">
              <a:solidFill>
                <a:srgbClr val="202124"/>
              </a:solidFill>
              <a:latin typeface="Calibri"/>
              <a:ea typeface="Calibri"/>
              <a:cs typeface="Calibri"/>
              <a:sym typeface="Calibri"/>
            </a:endParaRPr>
          </a:p>
        </p:txBody>
      </p:sp>
      <p:pic>
        <p:nvPicPr>
          <p:cNvPr id="471" name="Google Shape;471;p5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945201" y="2971224"/>
            <a:ext cx="6818248" cy="12518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9"/>
          <p:cNvSpPr txBox="1"/>
          <p:nvPr/>
        </p:nvSpPr>
        <p:spPr>
          <a:xfrm>
            <a:off x="-63950" y="-63000"/>
            <a:ext cx="3499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LangChain</a:t>
            </a:r>
            <a:endParaRPr sz="2500" b="1">
              <a:latin typeface="Calibri"/>
              <a:ea typeface="Calibri"/>
              <a:cs typeface="Calibri"/>
              <a:sym typeface="Calibri"/>
            </a:endParaRPr>
          </a:p>
        </p:txBody>
      </p:sp>
      <p:sp>
        <p:nvSpPr>
          <p:cNvPr id="477" name="Google Shape;477;p59"/>
          <p:cNvSpPr txBox="1"/>
          <p:nvPr/>
        </p:nvSpPr>
        <p:spPr>
          <a:xfrm>
            <a:off x="126500" y="566075"/>
            <a:ext cx="4051800" cy="277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latin typeface="Calibri"/>
                <a:ea typeface="Calibri"/>
                <a:cs typeface="Calibri"/>
                <a:sym typeface="Calibri"/>
              </a:rPr>
              <a:t>LangChain</a:t>
            </a:r>
            <a:r>
              <a:rPr lang="en" dirty="0">
                <a:latin typeface="Calibri"/>
                <a:ea typeface="Calibri"/>
                <a:cs typeface="Calibri"/>
                <a:sym typeface="Calibri"/>
              </a:rPr>
              <a:t> is a software development framework designed to simplify the creation of applications using large language models</a:t>
            </a:r>
            <a:endParaRPr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 </a:t>
            </a:r>
            <a:r>
              <a:rPr lang="en" u="sng" dirty="0">
                <a:solidFill>
                  <a:schemeClr val="hlink"/>
                </a:solidFill>
                <a:latin typeface="Calibri"/>
                <a:ea typeface="Calibri"/>
                <a:cs typeface="Calibri"/>
                <a:sym typeface="Calibri"/>
                <a:hlinkClick r:id="rId3"/>
              </a:rPr>
              <a:t>https://en.wikipedia.org/wiki/LangChain</a:t>
            </a:r>
            <a:r>
              <a:rPr lang="en" dirty="0">
                <a:latin typeface="Calibri"/>
                <a:ea typeface="Calibri"/>
                <a:cs typeface="Calibri"/>
                <a:sym typeface="Calibri"/>
              </a:rPr>
              <a:t> </a:t>
            </a:r>
            <a:endParaRPr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 </a:t>
            </a:r>
            <a:r>
              <a:rPr lang="en" u="sng" dirty="0">
                <a:solidFill>
                  <a:schemeClr val="hlink"/>
                </a:solidFill>
                <a:latin typeface="Calibri"/>
                <a:ea typeface="Calibri"/>
                <a:cs typeface="Calibri"/>
                <a:sym typeface="Calibri"/>
                <a:hlinkClick r:id="rId4"/>
              </a:rPr>
              <a:t>https://github.com/hwchase17/langchain</a:t>
            </a:r>
            <a:r>
              <a:rPr lang="en" dirty="0">
                <a:latin typeface="Calibri"/>
                <a:ea typeface="Calibri"/>
                <a:cs typeface="Calibri"/>
                <a:sym typeface="Calibri"/>
              </a:rPr>
              <a:t> </a:t>
            </a:r>
            <a:endParaRPr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 </a:t>
            </a:r>
            <a:r>
              <a:rPr lang="en" u="sng" dirty="0">
                <a:solidFill>
                  <a:schemeClr val="hlink"/>
                </a:solidFill>
                <a:latin typeface="Calibri"/>
                <a:ea typeface="Calibri"/>
                <a:cs typeface="Calibri"/>
                <a:sym typeface="Calibri"/>
                <a:hlinkClick r:id="rId5"/>
              </a:rPr>
              <a:t>https://langchain.com</a:t>
            </a:r>
            <a:r>
              <a:rPr lang="en" dirty="0">
                <a:latin typeface="Calibri"/>
                <a:ea typeface="Calibri"/>
                <a:cs typeface="Calibri"/>
                <a:sym typeface="Calibri"/>
              </a:rPr>
              <a:t> </a:t>
            </a:r>
            <a:endParaRPr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 </a:t>
            </a:r>
            <a:r>
              <a:rPr lang="en" u="sng" dirty="0">
                <a:solidFill>
                  <a:schemeClr val="hlink"/>
                </a:solidFill>
                <a:latin typeface="Calibri"/>
                <a:ea typeface="Calibri"/>
                <a:cs typeface="Calibri"/>
                <a:sym typeface="Calibri"/>
                <a:hlinkClick r:id="rId6"/>
              </a:rPr>
              <a:t>https://python.langchain.com</a:t>
            </a:r>
            <a:r>
              <a:rPr lang="en" dirty="0">
                <a:latin typeface="Calibri"/>
                <a:ea typeface="Calibri"/>
                <a:cs typeface="Calibri"/>
                <a:sym typeface="Calibri"/>
              </a:rPr>
              <a:t> </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First released in October 2022</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Created by Harrison Chase</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Written in Python and JavaScript</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sp>
        <p:nvSpPr>
          <p:cNvPr id="478" name="Google Shape;478;p59"/>
          <p:cNvSpPr txBox="1"/>
          <p:nvPr/>
        </p:nvSpPr>
        <p:spPr>
          <a:xfrm>
            <a:off x="4457513" y="2235575"/>
            <a:ext cx="21693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Harrison Chase</a:t>
            </a:r>
            <a:endParaRPr/>
          </a:p>
          <a:p>
            <a:pPr marL="0" lvl="0" indent="0" algn="ctr" rtl="0">
              <a:spcBef>
                <a:spcPts val="0"/>
              </a:spcBef>
              <a:spcAft>
                <a:spcPts val="0"/>
              </a:spcAft>
              <a:buNone/>
            </a:pPr>
            <a:r>
              <a:rPr lang="en"/>
              <a:t>Co-Founder &amp; CEO</a:t>
            </a:r>
            <a:endParaRPr/>
          </a:p>
        </p:txBody>
      </p:sp>
      <p:pic>
        <p:nvPicPr>
          <p:cNvPr id="479" name="Google Shape;479;p5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55713" y="566075"/>
            <a:ext cx="1772875" cy="1772875"/>
          </a:xfrm>
          <a:prstGeom prst="rect">
            <a:avLst/>
          </a:prstGeom>
          <a:noFill/>
          <a:ln>
            <a:noFill/>
          </a:ln>
        </p:spPr>
      </p:pic>
      <p:pic>
        <p:nvPicPr>
          <p:cNvPr id="480" name="Google Shape;480;p59"/>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7045500" y="48700"/>
            <a:ext cx="2049675" cy="457700"/>
          </a:xfrm>
          <a:prstGeom prst="rect">
            <a:avLst/>
          </a:prstGeom>
          <a:noFill/>
          <a:ln>
            <a:noFill/>
          </a:ln>
        </p:spPr>
      </p:pic>
      <p:pic>
        <p:nvPicPr>
          <p:cNvPr id="481" name="Google Shape;481;p59"/>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323904" y="3581438"/>
            <a:ext cx="1624500" cy="909725"/>
          </a:xfrm>
          <a:prstGeom prst="rect">
            <a:avLst/>
          </a:prstGeom>
          <a:noFill/>
          <a:ln>
            <a:noFill/>
          </a:ln>
        </p:spPr>
      </p:pic>
      <p:sp>
        <p:nvSpPr>
          <p:cNvPr id="482" name="Google Shape;482;p59"/>
          <p:cNvSpPr txBox="1"/>
          <p:nvPr/>
        </p:nvSpPr>
        <p:spPr>
          <a:xfrm>
            <a:off x="6159000" y="3136125"/>
            <a:ext cx="226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Multiple YouTube tutorials</a:t>
            </a:r>
            <a:endParaRPr/>
          </a:p>
        </p:txBody>
      </p:sp>
      <p:pic>
        <p:nvPicPr>
          <p:cNvPr id="483" name="Google Shape;483;p59"/>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7326500" y="4004925"/>
            <a:ext cx="1703575" cy="9751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p:nvPr/>
        </p:nvSpPr>
        <p:spPr>
          <a:xfrm>
            <a:off x="196150" y="1798550"/>
            <a:ext cx="3393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latin typeface="Calibri"/>
                <a:ea typeface="Calibri"/>
                <a:cs typeface="Calibri"/>
                <a:sym typeface="Calibri"/>
                <a:hlinkClick r:id="rId3"/>
              </a:rPr>
              <a:t>https://github.com/Anil-matcha/ChatPDF</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4"/>
              </a:rPr>
              <a:t>https://www.chatpdf.com</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5"/>
              </a:rPr>
              <a:t>https://pdf.ai</a:t>
            </a:r>
            <a:r>
              <a:rPr lang="en">
                <a:latin typeface="Calibri"/>
                <a:ea typeface="Calibri"/>
                <a:cs typeface="Calibri"/>
                <a:sym typeface="Calibri"/>
              </a:rPr>
              <a:t> </a:t>
            </a:r>
            <a:endParaRPr>
              <a:latin typeface="Calibri"/>
              <a:ea typeface="Calibri"/>
              <a:cs typeface="Calibri"/>
              <a:sym typeface="Calibri"/>
            </a:endParaRPr>
          </a:p>
        </p:txBody>
      </p:sp>
      <p:sp>
        <p:nvSpPr>
          <p:cNvPr id="489" name="Google Shape;489;p60"/>
          <p:cNvSpPr txBox="1"/>
          <p:nvPr/>
        </p:nvSpPr>
        <p:spPr>
          <a:xfrm>
            <a:off x="-63950" y="-63000"/>
            <a:ext cx="3499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ChatPDF</a:t>
            </a:r>
            <a:endParaRPr sz="2500" b="1">
              <a:latin typeface="Calibri"/>
              <a:ea typeface="Calibri"/>
              <a:cs typeface="Calibri"/>
              <a:sym typeface="Calibri"/>
            </a:endParaRPr>
          </a:p>
        </p:txBody>
      </p:sp>
      <p:sp>
        <p:nvSpPr>
          <p:cNvPr id="490" name="Google Shape;490;p60"/>
          <p:cNvSpPr txBox="1"/>
          <p:nvPr/>
        </p:nvSpPr>
        <p:spPr>
          <a:xfrm>
            <a:off x="196150" y="844675"/>
            <a:ext cx="40518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Model reads and parses PDF, and then can </a:t>
            </a:r>
            <a:r>
              <a:rPr lang="en">
                <a:solidFill>
                  <a:schemeClr val="dk1"/>
                </a:solidFill>
                <a:latin typeface="Calibri"/>
                <a:ea typeface="Calibri"/>
                <a:cs typeface="Calibri"/>
                <a:sym typeface="Calibri"/>
              </a:rPr>
              <a:t>summarize, </a:t>
            </a:r>
            <a:r>
              <a:rPr lang="en">
                <a:latin typeface="Calibri"/>
                <a:ea typeface="Calibri"/>
                <a:cs typeface="Calibri"/>
                <a:sym typeface="Calibri"/>
              </a:rPr>
              <a:t>answer your questions, etc.</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graphicFrame>
        <p:nvGraphicFramePr>
          <p:cNvPr id="85" name="Google Shape;85;p17"/>
          <p:cNvGraphicFramePr/>
          <p:nvPr>
            <p:extLst>
              <p:ext uri="{D42A27DB-BD31-4B8C-83A1-F6EECF244321}">
                <p14:modId xmlns:p14="http://schemas.microsoft.com/office/powerpoint/2010/main" val="1961804485"/>
              </p:ext>
            </p:extLst>
          </p:nvPr>
        </p:nvGraphicFramePr>
        <p:xfrm>
          <a:off x="153619" y="2752575"/>
          <a:ext cx="5336406" cy="1219150"/>
        </p:xfrm>
        <a:graphic>
          <a:graphicData uri="http://schemas.openxmlformats.org/drawingml/2006/table">
            <a:tbl>
              <a:tblPr>
                <a:noFill/>
                <a:tableStyleId>{EBFDFCBF-264F-44BB-ABE4-2EAC6AB86472}</a:tableStyleId>
              </a:tblPr>
              <a:tblGrid>
                <a:gridCol w="3017756">
                  <a:extLst>
                    <a:ext uri="{9D8B030D-6E8A-4147-A177-3AD203B41FA5}">
                      <a16:colId xmlns:a16="http://schemas.microsoft.com/office/drawing/2014/main" val="20000"/>
                    </a:ext>
                  </a:extLst>
                </a:gridCol>
                <a:gridCol w="785425">
                  <a:extLst>
                    <a:ext uri="{9D8B030D-6E8A-4147-A177-3AD203B41FA5}">
                      <a16:colId xmlns:a16="http://schemas.microsoft.com/office/drawing/2014/main" val="20001"/>
                    </a:ext>
                  </a:extLst>
                </a:gridCol>
                <a:gridCol w="1533225">
                  <a:extLst>
                    <a:ext uri="{9D8B030D-6E8A-4147-A177-3AD203B41FA5}">
                      <a16:colId xmlns:a16="http://schemas.microsoft.com/office/drawing/2014/main" val="20002"/>
                    </a:ext>
                  </a:extLst>
                </a:gridCol>
              </a:tblGrid>
              <a:tr h="609575">
                <a:tc>
                  <a:txBody>
                    <a:bodyPr/>
                    <a:lstStyle/>
                    <a:p>
                      <a:pPr marL="0" lvl="0" indent="0" algn="l" rtl="0">
                        <a:spcBef>
                          <a:spcPts val="0"/>
                        </a:spcBef>
                        <a:spcAft>
                          <a:spcPts val="0"/>
                        </a:spcAft>
                        <a:buClr>
                          <a:schemeClr val="dk1"/>
                        </a:buClr>
                        <a:buSzPts val="1100"/>
                        <a:buFont typeface="Arial"/>
                        <a:buNone/>
                      </a:pPr>
                      <a:r>
                        <a:rPr lang="en" sz="2800" b="1">
                          <a:solidFill>
                            <a:srgbClr val="3C78D8"/>
                          </a:solidFill>
                        </a:rPr>
                        <a:t>Classical ML</a:t>
                      </a:r>
                      <a:endParaRPr sz="2800" b="1">
                        <a:solidFill>
                          <a:srgbClr val="3C78D8"/>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2800" b="1">
                          <a:solidFill>
                            <a:srgbClr val="3C78D8"/>
                          </a:solidFill>
                        </a:rPr>
                        <a:t>&gt;</a:t>
                      </a:r>
                      <a:endParaRPr sz="2800" b="1">
                        <a:solidFill>
                          <a:srgbClr val="3C78D8"/>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2800" b="1">
                          <a:solidFill>
                            <a:srgbClr val="3C78D8"/>
                          </a:solidFill>
                        </a:rPr>
                        <a:t>Predict</a:t>
                      </a:r>
                      <a:endParaRPr sz="2800" b="1">
                        <a:solidFill>
                          <a:srgbClr val="3C78D8"/>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609575">
                <a:tc>
                  <a:txBody>
                    <a:bodyPr/>
                    <a:lstStyle/>
                    <a:p>
                      <a:pPr marL="0" lvl="0" indent="0" algn="l" rtl="0">
                        <a:spcBef>
                          <a:spcPts val="0"/>
                        </a:spcBef>
                        <a:spcAft>
                          <a:spcPts val="0"/>
                        </a:spcAft>
                        <a:buClr>
                          <a:schemeClr val="dk1"/>
                        </a:buClr>
                        <a:buSzPts val="1100"/>
                        <a:buFont typeface="Arial"/>
                        <a:buNone/>
                      </a:pPr>
                      <a:r>
                        <a:rPr lang="en" sz="2800" b="1">
                          <a:solidFill>
                            <a:srgbClr val="3C78D8"/>
                          </a:solidFill>
                        </a:rPr>
                        <a:t>Generative AI</a:t>
                      </a:r>
                      <a:endParaRPr sz="2800" b="1">
                        <a:solidFill>
                          <a:srgbClr val="3C78D8"/>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2800" b="1">
                          <a:solidFill>
                            <a:srgbClr val="3C78D8"/>
                          </a:solidFill>
                        </a:rPr>
                        <a:t>&gt;</a:t>
                      </a:r>
                      <a:endParaRPr sz="2800" b="1">
                        <a:solidFill>
                          <a:srgbClr val="3C78D8"/>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2800" b="1" dirty="0">
                          <a:solidFill>
                            <a:srgbClr val="3C78D8"/>
                          </a:solidFill>
                        </a:rPr>
                        <a:t>Create</a:t>
                      </a:r>
                      <a:endParaRPr sz="2800" b="1" dirty="0">
                        <a:solidFill>
                          <a:srgbClr val="3C78D8"/>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6" name="Google Shape;86;p17"/>
          <p:cNvSpPr txBox="1"/>
          <p:nvPr/>
        </p:nvSpPr>
        <p:spPr>
          <a:xfrm>
            <a:off x="6092125" y="2911775"/>
            <a:ext cx="2821200" cy="400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regression, classification, ...</a:t>
            </a:r>
            <a:endParaRPr dirty="0"/>
          </a:p>
        </p:txBody>
      </p:sp>
      <p:sp>
        <p:nvSpPr>
          <p:cNvPr id="87" name="Google Shape;87;p17"/>
          <p:cNvSpPr txBox="1"/>
          <p:nvPr/>
        </p:nvSpPr>
        <p:spPr>
          <a:xfrm>
            <a:off x="6092125" y="3518700"/>
            <a:ext cx="2821200" cy="400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text, code, images, ...</a:t>
            </a:r>
            <a:endParaRPr/>
          </a:p>
        </p:txBody>
      </p:sp>
      <p:sp>
        <p:nvSpPr>
          <p:cNvPr id="88" name="Google Shape;88;p17"/>
          <p:cNvSpPr txBox="1"/>
          <p:nvPr/>
        </p:nvSpPr>
        <p:spPr>
          <a:xfrm>
            <a:off x="1268550" y="1131138"/>
            <a:ext cx="6606900" cy="126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rgbClr val="FF0000"/>
                </a:solidFill>
              </a:rPr>
              <a:t>Generative AI</a:t>
            </a:r>
            <a:r>
              <a:rPr lang="en" dirty="0"/>
              <a:t> is a type of </a:t>
            </a:r>
            <a:r>
              <a:rPr lang="en" b="1" dirty="0">
                <a:solidFill>
                  <a:srgbClr val="0070C0"/>
                </a:solidFill>
              </a:rPr>
              <a:t>Machine Learning (ML)</a:t>
            </a:r>
            <a:endParaRPr b="1" dirty="0">
              <a:solidFill>
                <a:srgbClr val="0070C0"/>
              </a:solidFill>
            </a:endParaRPr>
          </a:p>
          <a:p>
            <a:pPr marL="0" lvl="0" indent="0" algn="l" rtl="0">
              <a:spcBef>
                <a:spcPts val="0"/>
              </a:spcBef>
              <a:spcAft>
                <a:spcPts val="0"/>
              </a:spcAft>
              <a:buNone/>
            </a:pPr>
            <a:r>
              <a:rPr lang="en" dirty="0"/>
              <a:t>that generates/creates text, video, images, and other types of content.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solidFill>
                  <a:srgbClr val="FF0000"/>
                </a:solidFill>
              </a:rPr>
              <a:t>Generative AI models</a:t>
            </a:r>
            <a:r>
              <a:rPr lang="en" dirty="0"/>
              <a:t> learn the patterns and structure of their input training data, and then generate new data that has similar characteristics.</a:t>
            </a:r>
            <a:endParaRPr dirty="0"/>
          </a:p>
        </p:txBody>
      </p:sp>
      <p:sp>
        <p:nvSpPr>
          <p:cNvPr id="89" name="Google Shape;89;p17"/>
          <p:cNvSpPr txBox="1"/>
          <p:nvPr/>
        </p:nvSpPr>
        <p:spPr>
          <a:xfrm>
            <a:off x="60850" y="43200"/>
            <a:ext cx="5114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What is </a:t>
            </a:r>
            <a:r>
              <a:rPr lang="en" sz="2500" b="1">
                <a:solidFill>
                  <a:srgbClr val="FF0000"/>
                </a:solidFill>
                <a:latin typeface="Calibri"/>
                <a:ea typeface="Calibri"/>
                <a:cs typeface="Calibri"/>
                <a:sym typeface="Calibri"/>
              </a:rPr>
              <a:t>"Generative AI"</a:t>
            </a:r>
            <a:r>
              <a:rPr lang="en" sz="2500" b="1">
                <a:latin typeface="Calibri"/>
                <a:ea typeface="Calibri"/>
                <a:cs typeface="Calibri"/>
                <a:sym typeface="Calibri"/>
              </a:rPr>
              <a:t> ?</a:t>
            </a:r>
            <a:endParaRPr sz="2500" b="1">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61"/>
          <p:cNvSpPr txBox="1"/>
          <p:nvPr/>
        </p:nvSpPr>
        <p:spPr>
          <a:xfrm>
            <a:off x="6265675" y="3310475"/>
            <a:ext cx="262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Nowadays Models Live in Clouds</a:t>
            </a:r>
            <a:endParaRPr>
              <a:latin typeface="Calibri"/>
              <a:ea typeface="Calibri"/>
              <a:cs typeface="Calibri"/>
              <a:sym typeface="Calibri"/>
            </a:endParaRPr>
          </a:p>
        </p:txBody>
      </p:sp>
      <p:pic>
        <p:nvPicPr>
          <p:cNvPr id="496" name="Google Shape;496;p6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00075" y="928024"/>
            <a:ext cx="3345100" cy="2230050"/>
          </a:xfrm>
          <a:prstGeom prst="rect">
            <a:avLst/>
          </a:prstGeom>
          <a:noFill/>
          <a:ln>
            <a:noFill/>
          </a:ln>
        </p:spPr>
      </p:pic>
      <p:sp>
        <p:nvSpPr>
          <p:cNvPr id="497" name="Google Shape;497;p61"/>
          <p:cNvSpPr txBox="1"/>
          <p:nvPr/>
        </p:nvSpPr>
        <p:spPr>
          <a:xfrm>
            <a:off x="0" y="0"/>
            <a:ext cx="7155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chemeClr val="dk1"/>
                </a:solidFill>
                <a:latin typeface="Calibri"/>
                <a:ea typeface="Calibri"/>
                <a:cs typeface="Calibri"/>
                <a:sym typeface="Calibri"/>
              </a:rPr>
              <a:t>Modern Foundation Models Moved into Clouds</a:t>
            </a:r>
            <a:endParaRPr sz="2500">
              <a:latin typeface="Calibri"/>
              <a:ea typeface="Calibri"/>
              <a:cs typeface="Calibri"/>
              <a:sym typeface="Calibri"/>
            </a:endParaRPr>
          </a:p>
        </p:txBody>
      </p:sp>
      <p:pic>
        <p:nvPicPr>
          <p:cNvPr id="498" name="Google Shape;498;p6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032950" y="1307950"/>
            <a:ext cx="1424150" cy="800200"/>
          </a:xfrm>
          <a:prstGeom prst="rect">
            <a:avLst/>
          </a:prstGeom>
          <a:noFill/>
          <a:ln>
            <a:noFill/>
          </a:ln>
        </p:spPr>
      </p:pic>
      <p:pic>
        <p:nvPicPr>
          <p:cNvPr id="499" name="Google Shape;499;p6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602125" y="1234193"/>
            <a:ext cx="1424150" cy="947707"/>
          </a:xfrm>
          <a:prstGeom prst="rect">
            <a:avLst/>
          </a:prstGeom>
          <a:noFill/>
          <a:ln>
            <a:noFill/>
          </a:ln>
        </p:spPr>
      </p:pic>
      <p:pic>
        <p:nvPicPr>
          <p:cNvPr id="500" name="Google Shape;500;p6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078200" y="2247625"/>
            <a:ext cx="1333651" cy="800200"/>
          </a:xfrm>
          <a:prstGeom prst="rect">
            <a:avLst/>
          </a:prstGeom>
          <a:noFill/>
          <a:ln>
            <a:noFill/>
          </a:ln>
        </p:spPr>
      </p:pic>
      <p:pic>
        <p:nvPicPr>
          <p:cNvPr id="501" name="Google Shape;501;p6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740950" y="2181906"/>
            <a:ext cx="1333650" cy="746844"/>
          </a:xfrm>
          <a:prstGeom prst="rect">
            <a:avLst/>
          </a:prstGeom>
          <a:noFill/>
          <a:ln>
            <a:noFill/>
          </a:ln>
        </p:spPr>
      </p:pic>
      <p:sp>
        <p:nvSpPr>
          <p:cNvPr id="502" name="Google Shape;502;p61"/>
          <p:cNvSpPr txBox="1"/>
          <p:nvPr/>
        </p:nvSpPr>
        <p:spPr>
          <a:xfrm>
            <a:off x="-28850" y="3209775"/>
            <a:ext cx="48030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IBM Watson in 2011:</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was running on IBM mainframe computer.</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was named after IBM's first CEO, Thomas J. Watson</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competed and won </a:t>
            </a:r>
            <a:r>
              <a:rPr lang="en">
                <a:solidFill>
                  <a:schemeClr val="dk1"/>
                </a:solidFill>
                <a:latin typeface="Calibri"/>
                <a:ea typeface="Calibri"/>
                <a:cs typeface="Calibri"/>
                <a:sym typeface="Calibri"/>
              </a:rPr>
              <a:t>on the Jeopardy! quiz show in 2011</a:t>
            </a:r>
            <a:endParaRPr>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IBM Watson uses ML, NLP, and other techniques to understand </a:t>
            </a:r>
            <a:r>
              <a:rPr lang="en">
                <a:solidFill>
                  <a:schemeClr val="dk1"/>
                </a:solidFill>
                <a:latin typeface="Calibri"/>
                <a:ea typeface="Calibri"/>
                <a:cs typeface="Calibri"/>
                <a:sym typeface="Calibri"/>
              </a:rPr>
              <a:t>natural language questions and content, and to give answers based on </a:t>
            </a:r>
            <a:r>
              <a:rPr lang="en">
                <a:latin typeface="Calibri"/>
                <a:ea typeface="Calibri"/>
                <a:cs typeface="Calibri"/>
                <a:sym typeface="Calibri"/>
              </a:rPr>
              <a:t>large amounts of data.</a:t>
            </a:r>
            <a:endParaRPr>
              <a:latin typeface="Calibri"/>
              <a:ea typeface="Calibri"/>
              <a:cs typeface="Calibri"/>
              <a:sym typeface="Calibri"/>
            </a:endParaRPr>
          </a:p>
        </p:txBody>
      </p:sp>
      <p:sp>
        <p:nvSpPr>
          <p:cNvPr id="503" name="Google Shape;503;p61"/>
          <p:cNvSpPr/>
          <p:nvPr/>
        </p:nvSpPr>
        <p:spPr>
          <a:xfrm>
            <a:off x="4455375" y="1919075"/>
            <a:ext cx="915300" cy="747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2"/>
          <p:cNvSpPr txBox="1"/>
          <p:nvPr/>
        </p:nvSpPr>
        <p:spPr>
          <a:xfrm>
            <a:off x="0" y="0"/>
            <a:ext cx="3155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At Google</a:t>
            </a:r>
            <a:endParaRPr sz="2500" b="1"/>
          </a:p>
        </p:txBody>
      </p:sp>
      <p:pic>
        <p:nvPicPr>
          <p:cNvPr id="509" name="Google Shape;509;p6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50500" y="607550"/>
            <a:ext cx="7771745" cy="419325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63"/>
          <p:cNvSpPr txBox="1"/>
          <p:nvPr/>
        </p:nvSpPr>
        <p:spPr>
          <a:xfrm>
            <a:off x="0" y="0"/>
            <a:ext cx="7357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Azure OpenAI Top Capabilities and Use Cases</a:t>
            </a:r>
            <a:endParaRPr sz="2500" b="1"/>
          </a:p>
        </p:txBody>
      </p:sp>
      <p:pic>
        <p:nvPicPr>
          <p:cNvPr id="515" name="Google Shape;515;p6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99575" y="806700"/>
            <a:ext cx="7544844" cy="41932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64"/>
          <p:cNvSpPr txBox="1"/>
          <p:nvPr/>
        </p:nvSpPr>
        <p:spPr>
          <a:xfrm>
            <a:off x="0" y="0"/>
            <a:ext cx="9144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solidFill>
                  <a:srgbClr val="3C78D8"/>
                </a:solidFill>
                <a:latin typeface="Calibri"/>
                <a:ea typeface="Calibri"/>
                <a:cs typeface="Calibri"/>
                <a:sym typeface="Calibri"/>
              </a:rPr>
              <a:t>Example - Automated Money Machines</a:t>
            </a:r>
            <a:endParaRPr sz="2800">
              <a:solidFill>
                <a:srgbClr val="3C78D8"/>
              </a:solidFill>
              <a:latin typeface="Calibri"/>
              <a:ea typeface="Calibri"/>
              <a:cs typeface="Calibri"/>
              <a:sym typeface="Calibri"/>
            </a:endParaRPr>
          </a:p>
        </p:txBody>
      </p:sp>
      <p:sp>
        <p:nvSpPr>
          <p:cNvPr id="521" name="Google Shape;521;p64"/>
          <p:cNvSpPr txBox="1"/>
          <p:nvPr/>
        </p:nvSpPr>
        <p:spPr>
          <a:xfrm>
            <a:off x="856550" y="1227200"/>
            <a:ext cx="66963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202124"/>
                </a:solidFill>
                <a:latin typeface="Calibri"/>
                <a:ea typeface="Calibri"/>
                <a:cs typeface="Calibri"/>
                <a:sym typeface="Calibri"/>
              </a:rPr>
              <a:t>Just search Google you YouTube for how to make money with ChatGPT</a:t>
            </a:r>
            <a:endParaRPr sz="1300">
              <a:solidFill>
                <a:srgbClr val="202124"/>
              </a:solidFill>
              <a:latin typeface="Calibri"/>
              <a:ea typeface="Calibri"/>
              <a:cs typeface="Calibri"/>
              <a:sym typeface="Calibri"/>
            </a:endParaRPr>
          </a:p>
          <a:p>
            <a:pPr marL="0" lvl="0" indent="0" algn="l" rtl="0">
              <a:spcBef>
                <a:spcPts val="0"/>
              </a:spcBef>
              <a:spcAft>
                <a:spcPts val="0"/>
              </a:spcAft>
              <a:buNone/>
            </a:pPr>
            <a:r>
              <a:rPr lang="en" sz="1300">
                <a:solidFill>
                  <a:srgbClr val="202124"/>
                </a:solidFill>
                <a:latin typeface="Calibri"/>
                <a:ea typeface="Calibri"/>
                <a:cs typeface="Calibri"/>
                <a:sym typeface="Calibri"/>
              </a:rPr>
              <a:t>Possibilities are endless.</a:t>
            </a:r>
            <a:endParaRPr sz="1300">
              <a:solidFill>
                <a:srgbClr val="202124"/>
              </a:solidFill>
              <a:latin typeface="Calibri"/>
              <a:ea typeface="Calibri"/>
              <a:cs typeface="Calibri"/>
              <a:sym typeface="Calibri"/>
            </a:endParaRPr>
          </a:p>
          <a:p>
            <a:pPr marL="0" lvl="0" indent="0" algn="l" rtl="0">
              <a:spcBef>
                <a:spcPts val="0"/>
              </a:spcBef>
              <a:spcAft>
                <a:spcPts val="0"/>
              </a:spcAft>
              <a:buNone/>
            </a:pPr>
            <a:r>
              <a:rPr lang="en" sz="1300">
                <a:solidFill>
                  <a:srgbClr val="202124"/>
                </a:solidFill>
                <a:latin typeface="Calibri"/>
                <a:ea typeface="Calibri"/>
                <a:cs typeface="Calibri"/>
                <a:sym typeface="Calibri"/>
              </a:rPr>
              <a:t>You can create and sell products ( books, reviews and summaries, music, plans, contracts, ...)</a:t>
            </a:r>
            <a:endParaRPr sz="1300">
              <a:solidFill>
                <a:srgbClr val="202124"/>
              </a:solidFill>
              <a:latin typeface="Calibri"/>
              <a:ea typeface="Calibri"/>
              <a:cs typeface="Calibri"/>
              <a:sym typeface="Calibri"/>
            </a:endParaRPr>
          </a:p>
          <a:p>
            <a:pPr marL="0" lvl="0" indent="0" algn="l" rtl="0">
              <a:spcBef>
                <a:spcPts val="0"/>
              </a:spcBef>
              <a:spcAft>
                <a:spcPts val="0"/>
              </a:spcAft>
              <a:buNone/>
            </a:pPr>
            <a:r>
              <a:rPr lang="en" sz="1300">
                <a:solidFill>
                  <a:srgbClr val="202124"/>
                </a:solidFill>
                <a:latin typeface="Calibri"/>
                <a:ea typeface="Calibri"/>
                <a:cs typeface="Calibri"/>
                <a:sym typeface="Calibri"/>
              </a:rPr>
              <a:t>find - and recommend and sell bestsellers, save money on consulting and software, etc. etc.</a:t>
            </a:r>
            <a:endParaRPr sz="1300">
              <a:solidFill>
                <a:srgbClr val="202124"/>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65"/>
          <p:cNvSpPr txBox="1"/>
          <p:nvPr/>
        </p:nvSpPr>
        <p:spPr>
          <a:xfrm>
            <a:off x="122900" y="833425"/>
            <a:ext cx="5356200" cy="104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And they will develop even faster because we can ask AI to:</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design new AI architectures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train them, improve them</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select the best by competing against each other</a:t>
            </a:r>
            <a:endParaRPr>
              <a:latin typeface="Calibri"/>
              <a:ea typeface="Calibri"/>
              <a:cs typeface="Calibri"/>
              <a:sym typeface="Calibri"/>
            </a:endParaRPr>
          </a:p>
        </p:txBody>
      </p:sp>
      <p:sp>
        <p:nvSpPr>
          <p:cNvPr id="527" name="Google Shape;527;p65"/>
          <p:cNvSpPr txBox="1"/>
          <p:nvPr/>
        </p:nvSpPr>
        <p:spPr>
          <a:xfrm>
            <a:off x="122900" y="2974550"/>
            <a:ext cx="5356200" cy="104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God has created Adam as an Intelligent Being.</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And gave him the Free Will.</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b="1">
                <a:solidFill>
                  <a:srgbClr val="3C78D8"/>
                </a:solidFill>
                <a:latin typeface="Calibri"/>
                <a:ea typeface="Calibri"/>
                <a:cs typeface="Calibri"/>
                <a:sym typeface="Calibri"/>
              </a:rPr>
              <a:t>Do we want to copy the God's parth and give AI the Free Will ?</a:t>
            </a:r>
            <a:endParaRPr b="1">
              <a:solidFill>
                <a:srgbClr val="3C78D8"/>
              </a:solidFill>
              <a:latin typeface="Calibri"/>
              <a:ea typeface="Calibri"/>
              <a:cs typeface="Calibri"/>
              <a:sym typeface="Calibri"/>
            </a:endParaRPr>
          </a:p>
        </p:txBody>
      </p:sp>
      <p:pic>
        <p:nvPicPr>
          <p:cNvPr id="528" name="Google Shape;528;p6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161550" y="2331625"/>
            <a:ext cx="1951179" cy="2580925"/>
          </a:xfrm>
          <a:prstGeom prst="rect">
            <a:avLst/>
          </a:prstGeom>
          <a:noFill/>
          <a:ln>
            <a:noFill/>
          </a:ln>
        </p:spPr>
      </p:pic>
      <p:sp>
        <p:nvSpPr>
          <p:cNvPr id="529" name="Google Shape;529;p65"/>
          <p:cNvSpPr txBox="1"/>
          <p:nvPr/>
        </p:nvSpPr>
        <p:spPr>
          <a:xfrm>
            <a:off x="70675" y="43200"/>
            <a:ext cx="4760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AI Models are Getting Better Fast</a:t>
            </a:r>
            <a:endParaRPr sz="2500" b="1">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6"/>
          <p:cNvSpPr txBox="1"/>
          <p:nvPr/>
        </p:nvSpPr>
        <p:spPr>
          <a:xfrm>
            <a:off x="441750" y="970950"/>
            <a:ext cx="5851500" cy="3201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I grew up implicitly thinking that intelligence was this, like really special human thing and kind of somewhat magical.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And I now think that it's sort of a fundamental property of matter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The history of scientific discovery is that humans are less and less at the center. We used to think that Sun rotates around us, and that we are the center of the Galaxy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Even if, like, humans aren't special in terms of intelligence, we are incredibly important. We are on an exponential curve, truly ... we have an algo that can genuinely and truly learn, ... and it gets predictably better with scale.</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The rate of progress in coming years is going to be significant.</a:t>
            </a:r>
            <a:endParaRPr>
              <a:latin typeface="Calibri"/>
              <a:ea typeface="Calibri"/>
              <a:cs typeface="Calibri"/>
              <a:sym typeface="Calibri"/>
            </a:endParaRPr>
          </a:p>
        </p:txBody>
      </p:sp>
      <p:pic>
        <p:nvPicPr>
          <p:cNvPr id="535" name="Google Shape;535;p6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698325" y="80300"/>
            <a:ext cx="2227050" cy="2080424"/>
          </a:xfrm>
          <a:prstGeom prst="rect">
            <a:avLst/>
          </a:prstGeom>
          <a:noFill/>
          <a:ln>
            <a:noFill/>
          </a:ln>
        </p:spPr>
      </p:pic>
      <p:sp>
        <p:nvSpPr>
          <p:cNvPr id="536" name="Google Shape;536;p66"/>
          <p:cNvSpPr txBox="1"/>
          <p:nvPr/>
        </p:nvSpPr>
        <p:spPr>
          <a:xfrm>
            <a:off x="6479700" y="2211225"/>
            <a:ext cx="26643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Sam Altman</a:t>
            </a:r>
            <a:br>
              <a:rPr lang="en"/>
            </a:br>
            <a:r>
              <a:rPr lang="en"/>
              <a:t>OpenAI CEO and co-founder</a:t>
            </a:r>
            <a:endParaRPr/>
          </a:p>
        </p:txBody>
      </p:sp>
      <p:sp>
        <p:nvSpPr>
          <p:cNvPr id="537" name="Google Shape;537;p66"/>
          <p:cNvSpPr txBox="1"/>
          <p:nvPr/>
        </p:nvSpPr>
        <p:spPr>
          <a:xfrm>
            <a:off x="123650" y="0"/>
            <a:ext cx="6064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Calibri"/>
                <a:ea typeface="Calibri"/>
                <a:cs typeface="Calibri"/>
                <a:sym typeface="Calibri"/>
              </a:rPr>
              <a:t>Intelligence as a </a:t>
            </a:r>
            <a:r>
              <a:rPr lang="en" sz="2000" b="1">
                <a:solidFill>
                  <a:schemeClr val="dk1"/>
                </a:solidFill>
                <a:latin typeface="Calibri"/>
                <a:ea typeface="Calibri"/>
                <a:cs typeface="Calibri"/>
                <a:sym typeface="Calibri"/>
              </a:rPr>
              <a:t>Fundamental Property of Matter ...</a:t>
            </a:r>
            <a:endParaRPr sz="2000" b="1">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67"/>
          <p:cNvSpPr txBox="1"/>
          <p:nvPr/>
        </p:nvSpPr>
        <p:spPr>
          <a:xfrm>
            <a:off x="49350" y="114950"/>
            <a:ext cx="5013900" cy="270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3C78D8"/>
                </a:solidFill>
                <a:latin typeface="Calibri"/>
                <a:ea typeface="Calibri"/>
                <a:cs typeface="Calibri"/>
                <a:sym typeface="Calibri"/>
              </a:rPr>
              <a:t>Learn Generative AI</a:t>
            </a:r>
            <a:endParaRPr sz="2500" b="1">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2500" b="1">
                <a:solidFill>
                  <a:srgbClr val="3C78D8"/>
                </a:solidFill>
                <a:latin typeface="Calibri"/>
                <a:ea typeface="Calibri"/>
                <a:cs typeface="Calibri"/>
                <a:sym typeface="Calibri"/>
              </a:rPr>
              <a:t>Short Courses from DeepLearning.AI</a:t>
            </a:r>
            <a:endParaRPr sz="2500" b="1">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Building Systems with the ChatGPT API</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ChatGPT Prompt Engineering for Developers</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LangChain for LLM Application Development</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How Diffusion Models Work</a:t>
            </a:r>
            <a:endParaRPr sz="1800">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3"/>
              </a:rPr>
              <a:t>https://www.deeplearning.ai/short-courses/</a:t>
            </a:r>
            <a:endParaRPr>
              <a:latin typeface="Calibri"/>
              <a:ea typeface="Calibri"/>
              <a:cs typeface="Calibri"/>
              <a:sym typeface="Calibri"/>
            </a:endParaRPr>
          </a:p>
        </p:txBody>
      </p:sp>
      <p:pic>
        <p:nvPicPr>
          <p:cNvPr id="543" name="Google Shape;543;p6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88534" y="114950"/>
            <a:ext cx="3759917" cy="49315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68"/>
          <p:cNvSpPr txBox="1"/>
          <p:nvPr/>
        </p:nvSpPr>
        <p:spPr>
          <a:xfrm>
            <a:off x="1112100" y="1091000"/>
            <a:ext cx="6919800" cy="277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Automation</a:t>
            </a:r>
            <a:r>
              <a:rPr lang="en" sz="1200">
                <a:latin typeface="Calibri"/>
                <a:ea typeface="Calibri"/>
                <a:cs typeface="Calibri"/>
                <a:sym typeface="Calibri"/>
              </a:rPr>
              <a:t> - decision-making systems and workflow optimization. Example - Tesla self-driving technology; Salesforce - CRM workflows automation.</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Content creation</a:t>
            </a:r>
            <a:r>
              <a:rPr lang="en" sz="1200">
                <a:latin typeface="Calibri"/>
                <a:ea typeface="Calibri"/>
                <a:cs typeface="Calibri"/>
                <a:sym typeface="Calibri"/>
              </a:rPr>
              <a:t> - music, text, art. Example - Adobe Photoshop and Adobe Experience Manager tools; Roblox, Tencent, and Unity Software U are collaborating to create highly realistic virtual characters that can be used in video games, virtual reality, and other contexts.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Personalization</a:t>
            </a:r>
            <a:r>
              <a:rPr lang="en" sz="1200">
                <a:latin typeface="Calibri"/>
                <a:ea typeface="Calibri"/>
                <a:cs typeface="Calibri"/>
                <a:sym typeface="Calibri"/>
              </a:rPr>
              <a:t> - personalize user experiences (content moderation, digital assistants, recommender systems, etc.). Examples - Netflix and Spotify recommendations; Meta - content moderation.</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Generative design</a:t>
            </a:r>
            <a:r>
              <a:rPr lang="en" sz="1200">
                <a:latin typeface="Calibri"/>
                <a:ea typeface="Calibri"/>
                <a:cs typeface="Calibri"/>
                <a:sym typeface="Calibri"/>
              </a:rPr>
              <a:t> - create tools that generate designs, models, and prototypes for applications including architecture and graphic design. Example - Siemens - industrial automation; Autodesk - optimizing structural design for strength and efficiency; Hitachi -  optimizing manufacturing and supply chains.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Platform and solutions</a:t>
            </a:r>
            <a:r>
              <a:rPr lang="en" sz="1200">
                <a:latin typeface="Calibri"/>
                <a:ea typeface="Calibri"/>
                <a:cs typeface="Calibri"/>
                <a:sym typeface="Calibri"/>
              </a:rPr>
              <a:t> - building platforms, interfaces, and solutions that other businesses can use to create their own applications and products. Alphabet, Microsoft, and Nvidia NVDA (LLMs). </a:t>
            </a:r>
            <a:br>
              <a:rPr lang="en" sz="1200">
                <a:latin typeface="Calibri"/>
                <a:ea typeface="Calibri"/>
                <a:cs typeface="Calibri"/>
                <a:sym typeface="Calibri"/>
              </a:rPr>
            </a:br>
            <a:r>
              <a:rPr lang="en" sz="1200">
                <a:latin typeface="Calibri"/>
                <a:ea typeface="Calibri"/>
                <a:cs typeface="Calibri"/>
                <a:sym typeface="Calibri"/>
              </a:rPr>
              <a:t>Darktrace - building threat-prevention solutions that enable fair usage of Generative AI.</a:t>
            </a:r>
            <a:endParaRPr sz="1200">
              <a:latin typeface="Calibri"/>
              <a:ea typeface="Calibri"/>
              <a:cs typeface="Calibri"/>
              <a:sym typeface="Calibri"/>
            </a:endParaRPr>
          </a:p>
        </p:txBody>
      </p:sp>
      <p:sp>
        <p:nvSpPr>
          <p:cNvPr id="549" name="Google Shape;549;p68"/>
          <p:cNvSpPr txBox="1"/>
          <p:nvPr/>
        </p:nvSpPr>
        <p:spPr>
          <a:xfrm>
            <a:off x="0" y="0"/>
            <a:ext cx="6470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Generative AI "Themes" Today</a:t>
            </a:r>
            <a:endParaRPr sz="2500" b="1">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pic>
        <p:nvPicPr>
          <p:cNvPr id="554" name="Google Shape;554;p6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152400"/>
            <a:ext cx="5790858" cy="4802399"/>
          </a:xfrm>
          <a:prstGeom prst="rect">
            <a:avLst/>
          </a:prstGeom>
          <a:noFill/>
          <a:ln>
            <a:noFill/>
          </a:ln>
        </p:spPr>
      </p:pic>
      <p:sp>
        <p:nvSpPr>
          <p:cNvPr id="555" name="Google Shape;555;p69"/>
          <p:cNvSpPr txBox="1"/>
          <p:nvPr/>
        </p:nvSpPr>
        <p:spPr>
          <a:xfrm>
            <a:off x="6480425" y="75975"/>
            <a:ext cx="2607600" cy="480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Calibri"/>
                <a:ea typeface="Calibri"/>
                <a:cs typeface="Calibri"/>
                <a:sym typeface="Calibri"/>
              </a:rPr>
              <a:t>2D media</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Avatars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Content Suite</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Image: Generation and editing</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Product Design</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Video - Generation and Editing</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Visual Search</a:t>
            </a:r>
            <a:endParaRPr sz="12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3D media</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Avatars and NPCs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Object Synthesis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Product Synthesis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Space Synthesis</a:t>
            </a:r>
            <a:endParaRPr sz="12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Code</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Assistant</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Documentation</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Web app building</a:t>
            </a:r>
            <a:endParaRPr sz="12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Vertical Applications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Health tech</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Prop tech</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Legal tech  </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Infosec</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HR tech</a:t>
            </a:r>
            <a:endParaRPr sz="1200">
              <a:latin typeface="Calibri"/>
              <a:ea typeface="Calibri"/>
              <a:cs typeface="Calibri"/>
              <a:sym typeface="Calibri"/>
            </a:endParaRPr>
          </a:p>
        </p:txBody>
      </p:sp>
      <p:cxnSp>
        <p:nvCxnSpPr>
          <p:cNvPr id="556" name="Google Shape;556;p69"/>
          <p:cNvCxnSpPr/>
          <p:nvPr/>
        </p:nvCxnSpPr>
        <p:spPr>
          <a:xfrm>
            <a:off x="6311050" y="0"/>
            <a:ext cx="0" cy="48150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70"/>
          <p:cNvSpPr txBox="1"/>
          <p:nvPr/>
        </p:nvSpPr>
        <p:spPr>
          <a:xfrm>
            <a:off x="166875" y="912875"/>
            <a:ext cx="8708700" cy="3140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Translating languages</a:t>
            </a:r>
            <a:r>
              <a:rPr lang="en" sz="1200">
                <a:latin typeface="Calibri"/>
                <a:ea typeface="Calibri"/>
                <a:cs typeface="Calibri"/>
                <a:sym typeface="Calibri"/>
              </a:rPr>
              <a:t> (</a:t>
            </a:r>
            <a:r>
              <a:rPr lang="en" sz="1200">
                <a:solidFill>
                  <a:schemeClr val="dk1"/>
                </a:solidFill>
                <a:latin typeface="Calibri"/>
                <a:ea typeface="Calibri"/>
                <a:cs typeface="Calibri"/>
                <a:sym typeface="Calibri"/>
              </a:rPr>
              <a:t>websites, PDFs, emails, posts, etc.)</a:t>
            </a:r>
            <a:r>
              <a:rPr lang="en" sz="1200">
                <a:latin typeface="Calibri"/>
                <a:ea typeface="Calibri"/>
                <a:cs typeface="Calibri"/>
                <a:sym typeface="Calibri"/>
              </a:rPr>
              <a:t> - can help a business to reach a wider audience and to make their work more accessible to people from all over the world. Expected 10-20% increase in business. Nonpofits may be eligible to sign up for the Google Translate Website Translator shortcut https://support.google.com/translate/answer/2534559 - this tool translates web content into over 100 languages. There are many other tools and APIs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Generating content</a:t>
            </a:r>
            <a:r>
              <a:rPr lang="en" sz="1200">
                <a:latin typeface="Calibri"/>
                <a:ea typeface="Calibri"/>
                <a:cs typeface="Calibri"/>
                <a:sym typeface="Calibri"/>
              </a:rPr>
              <a:t> - LLMs can be used to generate content for a variety of purposes, such as blog posts, social media posts, videos, educational materials, infographics, interactive learning tools, and fundraising materials. This can help to save time and money, and to produce high-quality content that is more likely to engage target audience. </a:t>
            </a:r>
            <a:r>
              <a:rPr lang="en" sz="1200">
                <a:solidFill>
                  <a:schemeClr val="dk1"/>
                </a:solidFill>
                <a:latin typeface="Calibri"/>
                <a:ea typeface="Calibri"/>
                <a:cs typeface="Calibri"/>
                <a:sym typeface="Calibri"/>
              </a:rPr>
              <a:t>Expected 10-20% increase in business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Communicating with clients in a clear and concise way</a:t>
            </a:r>
            <a:r>
              <a:rPr lang="en" sz="1200">
                <a:latin typeface="Calibri"/>
                <a:ea typeface="Calibri"/>
                <a:cs typeface="Calibri"/>
                <a:sym typeface="Calibri"/>
              </a:rPr>
              <a:t> - can help to build trust and rapport with clients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Personalizing communications</a:t>
            </a:r>
            <a:r>
              <a:rPr lang="en" sz="1200">
                <a:latin typeface="Calibri"/>
                <a:ea typeface="Calibri"/>
                <a:cs typeface="Calibri"/>
                <a:sym typeface="Calibri"/>
              </a:rPr>
              <a:t> with clients/donors (email, direct mail). This may increase responsiveness by at least 10-20%</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Answering questions</a:t>
            </a:r>
            <a:r>
              <a:rPr lang="en" sz="1200">
                <a:latin typeface="Calibri"/>
                <a:ea typeface="Calibri"/>
                <a:cs typeface="Calibri"/>
                <a:sym typeface="Calibri"/>
              </a:rPr>
              <a:t> - provide better customer service, and to build relationships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Automating tasks</a:t>
            </a:r>
            <a:r>
              <a:rPr lang="en" sz="1200">
                <a:latin typeface="Calibri"/>
                <a:ea typeface="Calibri"/>
                <a:cs typeface="Calibri"/>
                <a:sym typeface="Calibri"/>
              </a:rPr>
              <a:t> - data entry, </a:t>
            </a:r>
            <a:r>
              <a:rPr lang="en" sz="1200">
                <a:solidFill>
                  <a:schemeClr val="dk1"/>
                </a:solidFill>
                <a:latin typeface="Calibri"/>
                <a:ea typeface="Calibri"/>
                <a:cs typeface="Calibri"/>
                <a:sym typeface="Calibri"/>
              </a:rPr>
              <a:t>invoice processing, expense reporting, </a:t>
            </a:r>
            <a:r>
              <a:rPr lang="en" sz="1200">
                <a:latin typeface="Calibri"/>
                <a:ea typeface="Calibri"/>
                <a:cs typeface="Calibri"/>
                <a:sym typeface="Calibri"/>
              </a:rPr>
              <a:t>and CRM - can free up staff time to focus on other activities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Predicting future revenues/donations</a:t>
            </a:r>
            <a:r>
              <a:rPr lang="en" sz="1200">
                <a:latin typeface="Calibri"/>
                <a:ea typeface="Calibri"/>
                <a:cs typeface="Calibri"/>
                <a:sym typeface="Calibri"/>
              </a:rPr>
              <a:t> - can be used for more targeted and personalized marketing</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Identifying trends</a:t>
            </a:r>
            <a:r>
              <a:rPr lang="en" sz="1200">
                <a:latin typeface="Calibri"/>
                <a:ea typeface="Calibri"/>
                <a:cs typeface="Calibri"/>
                <a:sym typeface="Calibri"/>
              </a:rPr>
              <a:t> (financial) - help accountants to make better decisions about investments, budgeting, and risk management</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Researching topics</a:t>
            </a:r>
            <a:r>
              <a:rPr lang="en" sz="1200">
                <a:latin typeface="Calibri"/>
                <a:ea typeface="Calibri"/>
                <a:cs typeface="Calibri"/>
                <a:sym typeface="Calibri"/>
              </a:rPr>
              <a:t> - can help the organization to make better decisions, and to develop more effective programs and services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Generating reports</a:t>
            </a:r>
            <a:r>
              <a:rPr lang="en" sz="1200">
                <a:latin typeface="Calibri"/>
                <a:ea typeface="Calibri"/>
                <a:cs typeface="Calibri"/>
                <a:sym typeface="Calibri"/>
              </a:rPr>
              <a:t> tailored to the specific needs, saving time and improve the accuracy of reports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Staying up-to-date on regulations</a:t>
            </a:r>
            <a:r>
              <a:rPr lang="en" sz="1200">
                <a:latin typeface="Calibri"/>
                <a:ea typeface="Calibri"/>
                <a:cs typeface="Calibri"/>
                <a:sym typeface="Calibri"/>
              </a:rPr>
              <a:t> (accounting, legal) - helps to avoid costly mistakes</a:t>
            </a:r>
            <a:endParaRPr sz="1200">
              <a:latin typeface="Calibri"/>
              <a:ea typeface="Calibri"/>
              <a:cs typeface="Calibri"/>
              <a:sym typeface="Calibri"/>
            </a:endParaRPr>
          </a:p>
        </p:txBody>
      </p:sp>
      <p:sp>
        <p:nvSpPr>
          <p:cNvPr id="562" name="Google Shape;562;p70"/>
          <p:cNvSpPr txBox="1"/>
          <p:nvPr/>
        </p:nvSpPr>
        <p:spPr>
          <a:xfrm>
            <a:off x="90300" y="72625"/>
            <a:ext cx="6557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Examples of AI-based Apps &amp; Services</a:t>
            </a:r>
            <a:endParaRPr sz="2500" b="1">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p:nvPr/>
        </p:nvSpPr>
        <p:spPr>
          <a:xfrm>
            <a:off x="1176238" y="1317150"/>
            <a:ext cx="6118500" cy="229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68575" rIns="68575" bIns="68575" anchor="t" anchorCtr="0">
            <a:spAutoFit/>
          </a:bodyPr>
          <a:lstStyle/>
          <a:p>
            <a:pPr marL="0" lvl="0" indent="0" algn="l" rtl="0">
              <a:spcBef>
                <a:spcPts val="0"/>
              </a:spcBef>
              <a:spcAft>
                <a:spcPts val="0"/>
              </a:spcAft>
              <a:buNone/>
            </a:pPr>
            <a:r>
              <a:rPr lang="en" sz="1400" dirty="0">
                <a:solidFill>
                  <a:schemeClr val="dk1"/>
                </a:solidFill>
                <a:latin typeface="Calibri"/>
                <a:ea typeface="Calibri"/>
                <a:cs typeface="Calibri"/>
                <a:sym typeface="Calibri"/>
              </a:rPr>
              <a:t>Question:</a:t>
            </a:r>
            <a:endParaRPr sz="14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 sz="1400" dirty="0">
                <a:solidFill>
                  <a:schemeClr val="dk1"/>
                </a:solidFill>
                <a:latin typeface="Calibri"/>
                <a:ea typeface="Calibri"/>
                <a:cs typeface="Calibri"/>
                <a:sym typeface="Calibri"/>
              </a:rPr>
              <a:t>How Generative AI works? </a:t>
            </a:r>
            <a:endParaRPr sz="14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 sz="1400" dirty="0">
                <a:solidFill>
                  <a:schemeClr val="dk1"/>
                </a:solidFill>
                <a:latin typeface="Calibri"/>
                <a:ea typeface="Calibri"/>
                <a:cs typeface="Calibri"/>
                <a:sym typeface="Calibri"/>
              </a:rPr>
              <a:t>How it generate new content?  (text, image, music, ...)</a:t>
            </a:r>
            <a:endParaRPr sz="14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800"/>
              <a:buFont typeface="Arial"/>
              <a:buNone/>
            </a:pPr>
            <a:r>
              <a:rPr lang="en" sz="1400" b="1" dirty="0">
                <a:solidFill>
                  <a:srgbClr val="6AA84F"/>
                </a:solidFill>
                <a:latin typeface="Calibri"/>
                <a:ea typeface="Calibri"/>
                <a:cs typeface="Calibri"/>
                <a:sym typeface="Calibri"/>
              </a:rPr>
              <a:t>Is it created from nothing?</a:t>
            </a:r>
            <a:endParaRPr sz="1400" b="1" dirty="0">
              <a:solidFill>
                <a:srgbClr val="6AA84F"/>
              </a:solidFill>
              <a:latin typeface="Calibri"/>
              <a:ea typeface="Calibri"/>
              <a:cs typeface="Calibri"/>
              <a:sym typeface="Calibri"/>
            </a:endParaRPr>
          </a:p>
          <a:p>
            <a:pPr marL="0" lvl="0" indent="0" algn="l" rtl="0">
              <a:spcBef>
                <a:spcPts val="0"/>
              </a:spcBef>
              <a:spcAft>
                <a:spcPts val="0"/>
              </a:spcAft>
              <a:buNone/>
            </a:pPr>
            <a:endParaRPr sz="1400" dirty="0">
              <a:latin typeface="Calibri"/>
              <a:ea typeface="Calibri"/>
              <a:cs typeface="Calibri"/>
              <a:sym typeface="Calibri"/>
            </a:endParaRPr>
          </a:p>
          <a:p>
            <a:pPr marL="0" lvl="0" indent="0" algn="l" rtl="0">
              <a:spcBef>
                <a:spcPts val="0"/>
              </a:spcBef>
              <a:spcAft>
                <a:spcPts val="0"/>
              </a:spcAft>
              <a:buNone/>
            </a:pPr>
            <a:r>
              <a:rPr lang="en" sz="1400" dirty="0">
                <a:latin typeface="Calibri"/>
                <a:ea typeface="Calibri"/>
                <a:cs typeface="Calibri"/>
                <a:sym typeface="Calibri"/>
              </a:rPr>
              <a:t>Answer:</a:t>
            </a:r>
            <a:endParaRPr sz="1400" dirty="0">
              <a:latin typeface="Calibri"/>
              <a:ea typeface="Calibri"/>
              <a:cs typeface="Calibri"/>
              <a:sym typeface="Calibri"/>
            </a:endParaRPr>
          </a:p>
          <a:p>
            <a:pPr marL="0" lvl="0" indent="0" algn="l" rtl="0">
              <a:spcBef>
                <a:spcPts val="0"/>
              </a:spcBef>
              <a:spcAft>
                <a:spcPts val="0"/>
              </a:spcAft>
              <a:buNone/>
            </a:pPr>
            <a:r>
              <a:rPr lang="en" sz="1400" b="1" dirty="0">
                <a:solidFill>
                  <a:srgbClr val="6AA84F"/>
                </a:solidFill>
                <a:latin typeface="Calibri"/>
                <a:ea typeface="Calibri"/>
                <a:cs typeface="Calibri"/>
                <a:sym typeface="Calibri"/>
              </a:rPr>
              <a:t>It is not created from nothing.</a:t>
            </a:r>
            <a:endParaRPr sz="1400" b="1" dirty="0">
              <a:solidFill>
                <a:srgbClr val="6AA84F"/>
              </a:solidFill>
              <a:latin typeface="Calibri"/>
              <a:ea typeface="Calibri"/>
              <a:cs typeface="Calibri"/>
              <a:sym typeface="Calibri"/>
            </a:endParaRPr>
          </a:p>
          <a:p>
            <a:pPr marL="0" lvl="0" indent="0" algn="l" rtl="0">
              <a:spcBef>
                <a:spcPts val="0"/>
              </a:spcBef>
              <a:spcAft>
                <a:spcPts val="0"/>
              </a:spcAft>
              <a:buNone/>
            </a:pPr>
            <a:r>
              <a:rPr lang="en" sz="1400" dirty="0">
                <a:latin typeface="Calibri"/>
                <a:ea typeface="Calibri"/>
                <a:cs typeface="Calibri"/>
                <a:sym typeface="Calibri"/>
              </a:rPr>
              <a:t>Generative AI system first learns from large amounts of existing data, </a:t>
            </a:r>
            <a:endParaRPr sz="1400" dirty="0">
              <a:latin typeface="Calibri"/>
              <a:ea typeface="Calibri"/>
              <a:cs typeface="Calibri"/>
              <a:sym typeface="Calibri"/>
            </a:endParaRPr>
          </a:p>
          <a:p>
            <a:pPr marL="0" lvl="0" indent="0" algn="l" rtl="0">
              <a:spcBef>
                <a:spcPts val="0"/>
              </a:spcBef>
              <a:spcAft>
                <a:spcPts val="0"/>
              </a:spcAft>
              <a:buNone/>
            </a:pPr>
            <a:r>
              <a:rPr lang="en" sz="1400" dirty="0">
                <a:latin typeface="Calibri"/>
                <a:ea typeface="Calibri"/>
                <a:cs typeface="Calibri"/>
                <a:sym typeface="Calibri"/>
              </a:rPr>
              <a:t>and then it can use the </a:t>
            </a:r>
            <a:r>
              <a:rPr lang="en" sz="1400" b="1" dirty="0">
                <a:solidFill>
                  <a:srgbClr val="0070C0"/>
                </a:solidFill>
                <a:latin typeface="Calibri"/>
                <a:ea typeface="Calibri"/>
                <a:cs typeface="Calibri"/>
                <a:sym typeface="Calibri"/>
              </a:rPr>
              <a:t>latent representation</a:t>
            </a:r>
            <a:r>
              <a:rPr lang="en" sz="1400" dirty="0">
                <a:latin typeface="Calibri"/>
                <a:ea typeface="Calibri"/>
                <a:cs typeface="Calibri"/>
                <a:sym typeface="Calibri"/>
              </a:rPr>
              <a:t> of this data and some randomness </a:t>
            </a:r>
            <a:endParaRPr sz="1400" dirty="0">
              <a:latin typeface="Calibri"/>
              <a:ea typeface="Calibri"/>
              <a:cs typeface="Calibri"/>
              <a:sym typeface="Calibri"/>
            </a:endParaRPr>
          </a:p>
          <a:p>
            <a:pPr marL="0" lvl="0" indent="0" algn="l" rtl="0">
              <a:spcBef>
                <a:spcPts val="0"/>
              </a:spcBef>
              <a:spcAft>
                <a:spcPts val="0"/>
              </a:spcAft>
              <a:buNone/>
            </a:pPr>
            <a:r>
              <a:rPr lang="en" sz="1400" dirty="0">
                <a:latin typeface="Calibri"/>
                <a:ea typeface="Calibri"/>
                <a:cs typeface="Calibri"/>
                <a:sym typeface="Calibri"/>
              </a:rPr>
              <a:t>to generate new examples that are </a:t>
            </a:r>
            <a:r>
              <a:rPr lang="en" sz="1400" dirty="0">
                <a:solidFill>
                  <a:srgbClr val="0070C0"/>
                </a:solidFill>
                <a:latin typeface="Calibri"/>
                <a:ea typeface="Calibri"/>
                <a:cs typeface="Calibri"/>
                <a:sym typeface="Calibri"/>
              </a:rPr>
              <a:t>similar to the data it has seen before</a:t>
            </a:r>
            <a:r>
              <a:rPr lang="en" sz="1400" dirty="0">
                <a:latin typeface="Calibri"/>
                <a:ea typeface="Calibri"/>
                <a:cs typeface="Calibri"/>
                <a:sym typeface="Calibri"/>
              </a:rPr>
              <a:t>.</a:t>
            </a:r>
            <a:endParaRPr sz="1400" dirty="0">
              <a:latin typeface="Calibri"/>
              <a:ea typeface="Calibri"/>
              <a:cs typeface="Calibri"/>
              <a:sym typeface="Calibri"/>
            </a:endParaRPr>
          </a:p>
        </p:txBody>
      </p:sp>
      <p:sp>
        <p:nvSpPr>
          <p:cNvPr id="96" name="Google Shape;96;p18"/>
          <p:cNvSpPr txBox="1"/>
          <p:nvPr/>
        </p:nvSpPr>
        <p:spPr>
          <a:xfrm>
            <a:off x="0" y="0"/>
            <a:ext cx="4501500" cy="4311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 sz="1900" b="1">
                <a:latin typeface="Calibri"/>
                <a:ea typeface="Calibri"/>
                <a:cs typeface="Calibri"/>
                <a:sym typeface="Calibri"/>
              </a:rPr>
              <a:t>Does Generative AI Create New Content?</a:t>
            </a:r>
            <a:endParaRPr sz="1900" b="1">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71"/>
          <p:cNvSpPr txBox="1"/>
          <p:nvPr/>
        </p:nvSpPr>
        <p:spPr>
          <a:xfrm>
            <a:off x="188825" y="1086725"/>
            <a:ext cx="8708700" cy="3140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Calibri"/>
              <a:buChar char="●"/>
            </a:pPr>
            <a:r>
              <a:rPr lang="en" sz="1200">
                <a:latin typeface="Calibri"/>
                <a:ea typeface="Calibri"/>
                <a:cs typeface="Calibri"/>
                <a:sym typeface="Calibri"/>
              </a:rPr>
              <a:t>American Red Cross used an LLM to generate personalized emails for donors. This resulted in a 20% increase in donations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World Wildlife Fund used an LLM to create an interactive learning tool about climate change. These engaging videos have been viewed over 10 million times and have generated over $1 million in donations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United Nations used an LLM to translate its website into over 60 languages - made it more accessible</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United Nations used generative AI to predict future donations, to target donors with more personalized communications, and to develop more effective fundraising strategies. As a result, the UN was able to increase its annual budget by 10%.</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Deloitte used an LLM to automate the process of data entry for expense reports. This saved the company $1 million per year.</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KPMG used an LLM to identify trends in financial data, thus making better decisions about investments and risk management</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PwC used an LLM to generate reports that were tailored to the specific needs of its clients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EY used an LLM to communicate with clients in a clear and concise way - building trust and rapport with its clients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Grant Thornton used an LLM to stay up-to-date on changes in accounting regulations to avoid costly mistakes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Botkeeper uses generative AI to automate the process of data entry for it clients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BlackLine uses generative AI to identify trends in financial data (used in investments and risk management)</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Workiva uses generative AI to generate reports that are tailored to the specific needs of its clients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Xero uses generative AI to communicate with clients in a clear and concise way</a:t>
            </a:r>
            <a:r>
              <a:rPr lang="en" sz="1200">
                <a:solidFill>
                  <a:schemeClr val="dk1"/>
                </a:solidFill>
                <a:latin typeface="Calibri"/>
                <a:ea typeface="Calibri"/>
                <a:cs typeface="Calibri"/>
                <a:sym typeface="Calibri"/>
              </a:rPr>
              <a:t> - building trust and rapport with its clients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Thomson Reuters uses generative AI to stay up-to-date on changes in accounting regulations - avoiding costly mistakes</a:t>
            </a:r>
            <a:endParaRPr sz="1200">
              <a:latin typeface="Calibri"/>
              <a:ea typeface="Calibri"/>
              <a:cs typeface="Calibri"/>
              <a:sym typeface="Calibri"/>
            </a:endParaRPr>
          </a:p>
        </p:txBody>
      </p:sp>
      <p:sp>
        <p:nvSpPr>
          <p:cNvPr id="568" name="Google Shape;568;p71"/>
          <p:cNvSpPr txBox="1"/>
          <p:nvPr/>
        </p:nvSpPr>
        <p:spPr>
          <a:xfrm>
            <a:off x="90300" y="72625"/>
            <a:ext cx="5094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Examples of AI Usage by Nonprofits</a:t>
            </a:r>
            <a:endParaRPr sz="2500" b="1">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p:nvPr/>
        </p:nvSpPr>
        <p:spPr>
          <a:xfrm>
            <a:off x="581100" y="2266775"/>
            <a:ext cx="7892100" cy="2123628"/>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alibri"/>
                <a:ea typeface="Calibri"/>
                <a:cs typeface="Calibri"/>
                <a:sym typeface="Calibri"/>
              </a:rPr>
              <a:t>Technologies:</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GAN (Generative Adversarial Network)</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GPT (Generative Pre-trained Transformer)</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VAE (Variational Autoencoder)</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Examples:</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DALL-E from Open AI, </a:t>
            </a:r>
            <a:r>
              <a:rPr lang="en" dirty="0" err="1">
                <a:latin typeface="Calibri"/>
                <a:ea typeface="Calibri"/>
                <a:cs typeface="Calibri"/>
                <a:sym typeface="Calibri"/>
              </a:rPr>
              <a:t>Stability.AI</a:t>
            </a:r>
            <a:r>
              <a:rPr lang="en" dirty="0">
                <a:latin typeface="Calibri"/>
                <a:ea typeface="Calibri"/>
                <a:cs typeface="Calibri"/>
                <a:sym typeface="Calibri"/>
              </a:rPr>
              <a:t>, </a:t>
            </a:r>
            <a:r>
              <a:rPr lang="en" dirty="0" err="1">
                <a:latin typeface="Calibri"/>
                <a:ea typeface="Calibri"/>
                <a:cs typeface="Calibri"/>
                <a:sym typeface="Calibri"/>
              </a:rPr>
              <a:t>Midjourney</a:t>
            </a:r>
            <a:r>
              <a:rPr lang="en" dirty="0">
                <a:latin typeface="Calibri"/>
                <a:ea typeface="Calibri"/>
                <a:cs typeface="Calibri"/>
                <a:sym typeface="Calibri"/>
              </a:rPr>
              <a:t> - create realistic images from text descriptions</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err="1">
                <a:latin typeface="Calibri"/>
                <a:ea typeface="Calibri"/>
                <a:cs typeface="Calibri"/>
                <a:sym typeface="Calibri"/>
              </a:rPr>
              <a:t>ChatGPT</a:t>
            </a:r>
            <a:r>
              <a:rPr lang="en" dirty="0">
                <a:latin typeface="Calibri"/>
                <a:ea typeface="Calibri"/>
                <a:cs typeface="Calibri"/>
                <a:sym typeface="Calibri"/>
              </a:rPr>
              <a:t> - generate text, translate languages, and write different kinds of creative content</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Gemini - a large language model from Google AI (similar to </a:t>
            </a:r>
            <a:r>
              <a:rPr lang="en" dirty="0" err="1">
                <a:latin typeface="Calibri"/>
                <a:ea typeface="Calibri"/>
                <a:cs typeface="Calibri"/>
                <a:sym typeface="Calibri"/>
              </a:rPr>
              <a:t>ChatGPT</a:t>
            </a:r>
            <a:r>
              <a:rPr lang="en" dirty="0">
                <a:latin typeface="Calibri"/>
                <a:ea typeface="Calibri"/>
                <a:cs typeface="Calibri"/>
                <a:sym typeface="Calibri"/>
              </a:rPr>
              <a:t>)</a:t>
            </a:r>
            <a:endParaRPr dirty="0">
              <a:latin typeface="Calibri"/>
              <a:ea typeface="Calibri"/>
              <a:cs typeface="Calibri"/>
              <a:sym typeface="Calibri"/>
            </a:endParaRPr>
          </a:p>
        </p:txBody>
      </p:sp>
      <p:sp>
        <p:nvSpPr>
          <p:cNvPr id="102" name="Google Shape;102;p19"/>
          <p:cNvSpPr txBox="1"/>
          <p:nvPr/>
        </p:nvSpPr>
        <p:spPr>
          <a:xfrm>
            <a:off x="581100" y="759275"/>
            <a:ext cx="7892100" cy="104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alibri"/>
                <a:ea typeface="Calibri"/>
                <a:cs typeface="Calibri"/>
                <a:sym typeface="Calibri"/>
              </a:rPr>
              <a:t>There are multiple Generative AI models for different purposes</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LLM - Large Language Models (</a:t>
            </a:r>
            <a:r>
              <a:rPr lang="en" dirty="0" err="1">
                <a:latin typeface="Calibri"/>
                <a:ea typeface="Calibri"/>
                <a:cs typeface="Calibri"/>
                <a:sym typeface="Calibri"/>
              </a:rPr>
              <a:t>OpenAI</a:t>
            </a:r>
            <a:r>
              <a:rPr lang="en" dirty="0">
                <a:latin typeface="Calibri"/>
                <a:ea typeface="Calibri"/>
                <a:cs typeface="Calibri"/>
                <a:sym typeface="Calibri"/>
              </a:rPr>
              <a:t> GPT, Google Gemini, Claude, Mistral, Llama, ... )</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FM = Foundation Models - all kind of complex models that can be a foundation for specific models</a:t>
            </a:r>
            <a:endParaRPr dirty="0">
              <a:latin typeface="Calibri"/>
              <a:ea typeface="Calibri"/>
              <a:cs typeface="Calibri"/>
              <a:sym typeface="Calibri"/>
            </a:endParaRPr>
          </a:p>
        </p:txBody>
      </p:sp>
      <p:sp>
        <p:nvSpPr>
          <p:cNvPr id="103" name="Google Shape;103;p19"/>
          <p:cNvSpPr txBox="1"/>
          <p:nvPr/>
        </p:nvSpPr>
        <p:spPr>
          <a:xfrm>
            <a:off x="60850" y="43200"/>
            <a:ext cx="5114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Generative AI Models Today</a:t>
            </a:r>
            <a:endParaRPr sz="2500" b="1">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2509850" y="2504150"/>
            <a:ext cx="3728700" cy="206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rgbClr val="FF0000"/>
                </a:solidFill>
                <a:latin typeface="Calibri"/>
                <a:ea typeface="Calibri"/>
                <a:cs typeface="Calibri"/>
                <a:sym typeface="Calibri"/>
              </a:rPr>
              <a:t>Some Big Players:</a:t>
            </a:r>
            <a:endParaRPr b="1" dirty="0">
              <a:solidFill>
                <a:srgbClr val="FF0000"/>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err="1">
                <a:latin typeface="Calibri"/>
                <a:ea typeface="Calibri"/>
                <a:cs typeface="Calibri"/>
                <a:sym typeface="Calibri"/>
              </a:rPr>
              <a:t>OpenAI</a:t>
            </a:r>
            <a:r>
              <a:rPr lang="en" dirty="0">
                <a:latin typeface="Calibri"/>
                <a:ea typeface="Calibri"/>
                <a:cs typeface="Calibri"/>
                <a:sym typeface="Calibri"/>
              </a:rPr>
              <a:t> </a:t>
            </a:r>
            <a:r>
              <a:rPr lang="en" dirty="0" err="1">
                <a:latin typeface="Calibri"/>
                <a:ea typeface="Calibri"/>
                <a:cs typeface="Calibri"/>
                <a:sym typeface="Calibri"/>
              </a:rPr>
              <a:t>ChatGPT</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Google’s Gemini</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Baidu’s Ernie Bot</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Salesforce’s CRM Einstein GPT</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Microsoft Copilot, Bing, 365 apps</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etc.</a:t>
            </a:r>
            <a:endParaRPr dirty="0">
              <a:latin typeface="Calibri"/>
              <a:ea typeface="Calibri"/>
              <a:cs typeface="Calibri"/>
              <a:sym typeface="Calibri"/>
            </a:endParaRPr>
          </a:p>
          <a:p>
            <a:pPr marL="0" lvl="0" indent="0" algn="l" rtl="0">
              <a:spcBef>
                <a:spcPts val="0"/>
              </a:spcBef>
              <a:spcAft>
                <a:spcPts val="0"/>
              </a:spcAft>
              <a:buNone/>
            </a:pPr>
            <a:r>
              <a:rPr lang="en" sz="1200" u="sng" dirty="0">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https://www.morningstar.com/funds/how-invest-future-generative-ai</a:t>
            </a:r>
            <a:r>
              <a:rPr lang="en" sz="1200" dirty="0">
                <a:solidFill>
                  <a:schemeClr val="dk1"/>
                </a:solidFill>
                <a:latin typeface="Calibri"/>
                <a:ea typeface="Calibri"/>
                <a:cs typeface="Calibri"/>
                <a:sym typeface="Calibri"/>
              </a:rPr>
              <a:t> </a:t>
            </a:r>
            <a:endParaRPr dirty="0">
              <a:latin typeface="Calibri"/>
              <a:ea typeface="Calibri"/>
              <a:cs typeface="Calibri"/>
              <a:sym typeface="Calibri"/>
            </a:endParaRPr>
          </a:p>
        </p:txBody>
      </p:sp>
      <p:sp>
        <p:nvSpPr>
          <p:cNvPr id="109" name="Google Shape;109;p20"/>
          <p:cNvSpPr txBox="1"/>
          <p:nvPr/>
        </p:nvSpPr>
        <p:spPr>
          <a:xfrm>
            <a:off x="884000" y="1093875"/>
            <a:ext cx="6980400" cy="126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alibri"/>
                <a:ea typeface="Calibri"/>
                <a:cs typeface="Calibri"/>
                <a:sym typeface="Calibri"/>
              </a:rPr>
              <a:t>The cost of creation of GPT models (including </a:t>
            </a:r>
            <a:r>
              <a:rPr lang="en" dirty="0" err="1">
                <a:latin typeface="Calibri"/>
                <a:ea typeface="Calibri"/>
                <a:cs typeface="Calibri"/>
                <a:sym typeface="Calibri"/>
              </a:rPr>
              <a:t>ChatGPT</a:t>
            </a:r>
            <a:r>
              <a:rPr lang="en" dirty="0">
                <a:latin typeface="Calibri"/>
                <a:ea typeface="Calibri"/>
                <a:cs typeface="Calibri"/>
                <a:sym typeface="Calibri"/>
              </a:rPr>
              <a:t>) is estimated at ~ $500,000,000 !</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According to </a:t>
            </a:r>
            <a:r>
              <a:rPr lang="en" dirty="0" err="1">
                <a:latin typeface="Calibri"/>
                <a:ea typeface="Calibri"/>
                <a:cs typeface="Calibri"/>
                <a:sym typeface="Calibri"/>
              </a:rPr>
              <a:t>PitchBook</a:t>
            </a:r>
            <a:r>
              <a:rPr lang="en" dirty="0">
                <a:latin typeface="Calibri"/>
                <a:ea typeface="Calibri"/>
                <a:cs typeface="Calibri"/>
                <a:sym typeface="Calibri"/>
              </a:rPr>
              <a:t> data (</a:t>
            </a:r>
            <a:r>
              <a:rPr lang="en" u="sng" dirty="0">
                <a:solidFill>
                  <a:schemeClr val="hlink"/>
                </a:solidFill>
                <a:latin typeface="Calibri"/>
                <a:ea typeface="Calibri"/>
                <a:cs typeface="Calibri"/>
                <a:sym typeface="Calibri"/>
                <a:hlinkClick r:id="rId4"/>
              </a:rPr>
              <a:t>https://pitchbook.com</a:t>
            </a:r>
            <a:r>
              <a:rPr lang="en" dirty="0">
                <a:latin typeface="Calibri"/>
                <a:ea typeface="Calibri"/>
                <a:cs typeface="Calibri"/>
                <a:sym typeface="Calibri"/>
              </a:rPr>
              <a:t>), </a:t>
            </a:r>
            <a:endParaRPr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the generative AI market is predicted to reach $42.6 Billion by 2023 </a:t>
            </a:r>
            <a:endParaRPr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and exceed $98 Billion by 2026</a:t>
            </a:r>
            <a:endParaRPr dirty="0">
              <a:latin typeface="Calibri"/>
              <a:ea typeface="Calibri"/>
              <a:cs typeface="Calibri"/>
              <a:sym typeface="Calibri"/>
            </a:endParaRPr>
          </a:p>
        </p:txBody>
      </p:sp>
      <p:sp>
        <p:nvSpPr>
          <p:cNvPr id="110" name="Google Shape;110;p20"/>
          <p:cNvSpPr txBox="1"/>
          <p:nvPr/>
        </p:nvSpPr>
        <p:spPr>
          <a:xfrm>
            <a:off x="0" y="0"/>
            <a:ext cx="5606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Massive investments in Generative AI.</a:t>
            </a:r>
            <a:endParaRPr sz="2500" b="1">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p:nvPr/>
        </p:nvSpPr>
        <p:spPr>
          <a:xfrm>
            <a:off x="0" y="0"/>
            <a:ext cx="5430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t>Microsoft AI Supercomputers</a:t>
            </a:r>
            <a:endParaRPr sz="2500"/>
          </a:p>
        </p:txBody>
      </p:sp>
      <p:sp>
        <p:nvSpPr>
          <p:cNvPr id="116" name="Google Shape;116;p21"/>
          <p:cNvSpPr txBox="1"/>
          <p:nvPr/>
        </p:nvSpPr>
        <p:spPr>
          <a:xfrm>
            <a:off x="71100" y="2078250"/>
            <a:ext cx="5762772" cy="298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Calibri"/>
              <a:buChar char="●"/>
            </a:pPr>
            <a:r>
              <a:rPr lang="en" dirty="0">
                <a:solidFill>
                  <a:schemeClr val="dk1"/>
                </a:solidFill>
                <a:latin typeface="Calibri"/>
                <a:ea typeface="Calibri"/>
                <a:cs typeface="Calibri"/>
                <a:sym typeface="Calibri"/>
              </a:rPr>
              <a:t>massive self-supervised learning, petabyte scale projects</a:t>
            </a:r>
            <a:endParaRPr dirty="0">
              <a:solidFill>
                <a:schemeClr val="dk1"/>
              </a:solidFill>
              <a:latin typeface="Calibri"/>
              <a:ea typeface="Calibri"/>
              <a:cs typeface="Calibri"/>
              <a:sym typeface="Calibri"/>
            </a:endParaRPr>
          </a:p>
          <a:p>
            <a:pPr marL="457200" lvl="0" indent="-317500" algn="l" rtl="0">
              <a:spcBef>
                <a:spcPts val="0"/>
              </a:spcBef>
              <a:spcAft>
                <a:spcPts val="0"/>
              </a:spcAft>
              <a:buClr>
                <a:srgbClr val="3C78D8"/>
              </a:buClr>
              <a:buSzPts val="1400"/>
              <a:buFont typeface="Calibri"/>
              <a:buChar char="●"/>
            </a:pPr>
            <a:r>
              <a:rPr lang="en" b="1" dirty="0">
                <a:solidFill>
                  <a:srgbClr val="3C78D8"/>
                </a:solidFill>
                <a:latin typeface="Calibri"/>
                <a:ea typeface="Calibri"/>
                <a:cs typeface="Calibri"/>
                <a:sym typeface="Calibri"/>
              </a:rPr>
              <a:t>Microsoft + </a:t>
            </a:r>
            <a:r>
              <a:rPr lang="en" b="1" dirty="0" err="1">
                <a:solidFill>
                  <a:srgbClr val="3C78D8"/>
                </a:solidFill>
                <a:latin typeface="Calibri"/>
                <a:ea typeface="Calibri"/>
                <a:cs typeface="Calibri"/>
                <a:sym typeface="Calibri"/>
              </a:rPr>
              <a:t>OpenAI</a:t>
            </a:r>
            <a:r>
              <a:rPr lang="en" b="1" dirty="0">
                <a:solidFill>
                  <a:srgbClr val="3C78D8"/>
                </a:solidFill>
                <a:latin typeface="Calibri"/>
                <a:ea typeface="Calibri"/>
                <a:cs typeface="Calibri"/>
                <a:sym typeface="Calibri"/>
              </a:rPr>
              <a:t> + NVIDIA</a:t>
            </a:r>
            <a:endParaRPr b="1" dirty="0">
              <a:solidFill>
                <a:srgbClr val="3C78D8"/>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dirty="0">
                <a:solidFill>
                  <a:srgbClr val="FF0000"/>
                </a:solidFill>
                <a:latin typeface="Calibri"/>
                <a:ea typeface="Calibri"/>
                <a:cs typeface="Calibri"/>
                <a:sym typeface="Calibri"/>
              </a:rPr>
              <a:t>NVIDIA GPU</a:t>
            </a:r>
            <a:r>
              <a:rPr lang="en" dirty="0">
                <a:latin typeface="Calibri"/>
                <a:ea typeface="Calibri"/>
                <a:cs typeface="Calibri"/>
                <a:sym typeface="Calibri"/>
              </a:rPr>
              <a:t> servers, </a:t>
            </a:r>
            <a:r>
              <a:rPr lang="en" b="1" dirty="0" err="1">
                <a:solidFill>
                  <a:srgbClr val="FF0000"/>
                </a:solidFill>
                <a:latin typeface="Calibri"/>
                <a:ea typeface="Calibri"/>
                <a:cs typeface="Calibri"/>
                <a:sym typeface="Calibri"/>
              </a:rPr>
              <a:t>NVSwitch</a:t>
            </a:r>
            <a:r>
              <a:rPr lang="en" dirty="0">
                <a:latin typeface="Calibri"/>
                <a:ea typeface="Calibri"/>
                <a:cs typeface="Calibri"/>
                <a:sym typeface="Calibri"/>
              </a:rPr>
              <a:t>, </a:t>
            </a:r>
            <a:r>
              <a:rPr lang="en" b="1" dirty="0" err="1">
                <a:solidFill>
                  <a:srgbClr val="FF0000"/>
                </a:solidFill>
                <a:latin typeface="Calibri"/>
                <a:ea typeface="Calibri"/>
                <a:cs typeface="Calibri"/>
                <a:sym typeface="Calibri"/>
              </a:rPr>
              <a:t>NVLink</a:t>
            </a:r>
            <a:r>
              <a:rPr lang="en" dirty="0">
                <a:latin typeface="Calibri"/>
                <a:ea typeface="Calibri"/>
                <a:cs typeface="Calibri"/>
                <a:sym typeface="Calibri"/>
              </a:rPr>
              <a:t> (fast NVIDIA wiring)</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High bandwidth network - </a:t>
            </a:r>
            <a:r>
              <a:rPr lang="en" b="1" dirty="0">
                <a:solidFill>
                  <a:srgbClr val="FF0000"/>
                </a:solidFill>
                <a:latin typeface="Calibri"/>
                <a:ea typeface="Calibri"/>
                <a:cs typeface="Calibri"/>
                <a:sym typeface="Calibri"/>
              </a:rPr>
              <a:t>InfiniBand</a:t>
            </a:r>
            <a:endParaRPr b="1" dirty="0">
              <a:solidFill>
                <a:srgbClr val="FF0000"/>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huge scale, models 175 - 500 </a:t>
            </a:r>
            <a:r>
              <a:rPr lang="en" dirty="0" err="1">
                <a:latin typeface="Calibri"/>
                <a:ea typeface="Calibri"/>
                <a:cs typeface="Calibri"/>
                <a:sym typeface="Calibri"/>
              </a:rPr>
              <a:t>Bln</a:t>
            </a:r>
            <a:r>
              <a:rPr lang="en" dirty="0">
                <a:latin typeface="Calibri"/>
                <a:ea typeface="Calibri"/>
                <a:cs typeface="Calibri"/>
                <a:sym typeface="Calibri"/>
              </a:rPr>
              <a:t> parameters</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dealing with failures - management layer, containers, checkpoints</a:t>
            </a:r>
            <a:endParaRPr dirty="0">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dirty="0">
                <a:solidFill>
                  <a:schemeClr val="dk1"/>
                </a:solidFill>
                <a:latin typeface="Calibri"/>
                <a:ea typeface="Calibri"/>
                <a:cs typeface="Calibri"/>
                <a:sym typeface="Calibri"/>
              </a:rPr>
              <a:t>distributed parallelized training (</a:t>
            </a:r>
            <a:r>
              <a:rPr lang="en" b="1" dirty="0" err="1">
                <a:solidFill>
                  <a:srgbClr val="FF0000"/>
                </a:solidFill>
                <a:latin typeface="Calibri"/>
                <a:ea typeface="Calibri"/>
                <a:cs typeface="Calibri"/>
                <a:sym typeface="Calibri"/>
              </a:rPr>
              <a:t>deepspeed</a:t>
            </a:r>
            <a:r>
              <a:rPr lang="en" b="1" dirty="0">
                <a:solidFill>
                  <a:srgbClr val="FF0000"/>
                </a:solidFill>
                <a:latin typeface="Calibri"/>
                <a:ea typeface="Calibri"/>
                <a:cs typeface="Calibri"/>
                <a:sym typeface="Calibri"/>
              </a:rPr>
              <a:t> </a:t>
            </a:r>
            <a:r>
              <a:rPr lang="en" dirty="0">
                <a:solidFill>
                  <a:schemeClr val="dk1"/>
                </a:solidFill>
                <a:latin typeface="Calibri"/>
                <a:ea typeface="Calibri"/>
                <a:cs typeface="Calibri"/>
                <a:sym typeface="Calibri"/>
              </a:rPr>
              <a:t>training framework)</a:t>
            </a:r>
            <a:endParaRPr dirty="0">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virtual clusters, global model portability</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project </a:t>
            </a:r>
            <a:r>
              <a:rPr lang="en" b="1" dirty="0">
                <a:solidFill>
                  <a:srgbClr val="FF0000"/>
                </a:solidFill>
                <a:latin typeface="Calibri"/>
                <a:ea typeface="Calibri"/>
                <a:cs typeface="Calibri"/>
                <a:sym typeface="Calibri"/>
              </a:rPr>
              <a:t>Forge</a:t>
            </a:r>
            <a:r>
              <a:rPr lang="en" dirty="0">
                <a:solidFill>
                  <a:schemeClr val="dk1"/>
                </a:solidFill>
                <a:latin typeface="Calibri"/>
                <a:ea typeface="Calibri"/>
                <a:cs typeface="Calibri"/>
                <a:sym typeface="Calibri"/>
              </a:rPr>
              <a:t> - managing checkpoints and GPU utilization</a:t>
            </a:r>
            <a:endParaRPr dirty="0">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dirty="0">
                <a:solidFill>
                  <a:srgbClr val="FF0000"/>
                </a:solidFill>
                <a:latin typeface="Calibri"/>
                <a:ea typeface="Calibri"/>
                <a:cs typeface="Calibri"/>
                <a:sym typeface="Calibri"/>
              </a:rPr>
              <a:t>CRIU</a:t>
            </a:r>
            <a:r>
              <a:rPr lang="en" dirty="0">
                <a:solidFill>
                  <a:schemeClr val="dk1"/>
                </a:solidFill>
                <a:latin typeface="Calibri"/>
                <a:ea typeface="Calibri"/>
                <a:cs typeface="Calibri"/>
                <a:sym typeface="Calibri"/>
              </a:rPr>
              <a:t> - Checkpoint and Restore in </a:t>
            </a:r>
            <a:r>
              <a:rPr lang="en" dirty="0" err="1">
                <a:solidFill>
                  <a:schemeClr val="dk1"/>
                </a:solidFill>
                <a:latin typeface="Calibri"/>
                <a:ea typeface="Calibri"/>
                <a:cs typeface="Calibri"/>
                <a:sym typeface="Calibri"/>
              </a:rPr>
              <a:t>Userspace</a:t>
            </a:r>
            <a:endParaRPr dirty="0">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dirty="0" err="1">
                <a:solidFill>
                  <a:srgbClr val="FF0000"/>
                </a:solidFill>
                <a:latin typeface="Calibri"/>
                <a:ea typeface="Calibri"/>
                <a:cs typeface="Calibri"/>
                <a:sym typeface="Calibri"/>
              </a:rPr>
              <a:t>LoRA</a:t>
            </a:r>
            <a:r>
              <a:rPr lang="en" dirty="0">
                <a:solidFill>
                  <a:schemeClr val="dk1"/>
                </a:solidFill>
                <a:latin typeface="Calibri"/>
                <a:ea typeface="Calibri"/>
                <a:cs typeface="Calibri"/>
                <a:sym typeface="Calibri"/>
              </a:rPr>
              <a:t> = Low Rank Adaptive fine tuning - customizing the model using smaller number of GPUs and storage</a:t>
            </a:r>
            <a:endParaRPr dirty="0">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dirty="0">
                <a:solidFill>
                  <a:schemeClr val="dk1"/>
                </a:solidFill>
                <a:latin typeface="Calibri"/>
                <a:ea typeface="Calibri"/>
                <a:cs typeface="Calibri"/>
                <a:sym typeface="Calibri"/>
              </a:rPr>
              <a:t>Confidential computing, encryption, confidential "clean rooms"</a:t>
            </a:r>
            <a:endParaRPr dirty="0">
              <a:solidFill>
                <a:schemeClr val="dk1"/>
              </a:solidFill>
              <a:latin typeface="Calibri"/>
              <a:ea typeface="Calibri"/>
              <a:cs typeface="Calibri"/>
              <a:sym typeface="Calibri"/>
            </a:endParaRPr>
          </a:p>
        </p:txBody>
      </p:sp>
      <p:pic>
        <p:nvPicPr>
          <p:cNvPr id="117" name="Google Shape;117;p2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390400" y="1680559"/>
            <a:ext cx="2674576" cy="1990213"/>
          </a:xfrm>
          <a:prstGeom prst="rect">
            <a:avLst/>
          </a:prstGeom>
          <a:noFill/>
          <a:ln>
            <a:noFill/>
          </a:ln>
        </p:spPr>
      </p:pic>
      <p:sp>
        <p:nvSpPr>
          <p:cNvPr id="118" name="Google Shape;118;p21"/>
          <p:cNvSpPr txBox="1"/>
          <p:nvPr/>
        </p:nvSpPr>
        <p:spPr>
          <a:xfrm>
            <a:off x="364000" y="738625"/>
            <a:ext cx="30000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What runs ChatGPT? Inside Microsoft's AI supercomputer | Featuring Mark Russinovich</a:t>
            </a:r>
            <a:endParaRPr>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https://www.youtube.com/watch?v=Rk3nTUfRZmo</a:t>
            </a:r>
            <a:endParaRPr sz="1000">
              <a:latin typeface="Calibri"/>
              <a:ea typeface="Calibri"/>
              <a:cs typeface="Calibri"/>
              <a:sym typeface="Calibri"/>
            </a:endParaRPr>
          </a:p>
        </p:txBody>
      </p:sp>
      <p:pic>
        <p:nvPicPr>
          <p:cNvPr id="119" name="Google Shape;119;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390400" y="3716700"/>
            <a:ext cx="2674575" cy="1347751"/>
          </a:xfrm>
          <a:prstGeom prst="rect">
            <a:avLst/>
          </a:prstGeom>
          <a:noFill/>
          <a:ln>
            <a:noFill/>
          </a:ln>
        </p:spPr>
      </p:pic>
      <p:pic>
        <p:nvPicPr>
          <p:cNvPr id="120" name="Google Shape;120;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464925" y="509475"/>
            <a:ext cx="1999876" cy="144349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7709</Words>
  <Application>Microsoft Macintosh PowerPoint</Application>
  <PresentationFormat>On-screen Show (16:9)</PresentationFormat>
  <Paragraphs>745</Paragraphs>
  <Slides>60</Slides>
  <Notes>60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Calibri</vt:lpstr>
      <vt:lpstr>Arial</vt:lpstr>
      <vt:lpstr>Roboto Mono</vt:lpstr>
      <vt:lpstr>Be Vietnam Pro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Dangers of AI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9</cp:revision>
  <dcterms:modified xsi:type="dcterms:W3CDTF">2024-04-07T01:09:17Z</dcterms:modified>
</cp:coreProperties>
</file>