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34" r:id="rId1"/>
  </p:sldMasterIdLst>
  <p:notesMasterIdLst>
    <p:notesMasterId r:id="rId17"/>
  </p:notesMasterIdLst>
  <p:sldIdLst>
    <p:sldId id="299" r:id="rId2"/>
    <p:sldId id="268" r:id="rId3"/>
    <p:sldId id="295" r:id="rId4"/>
    <p:sldId id="272" r:id="rId5"/>
    <p:sldId id="267" r:id="rId6"/>
    <p:sldId id="297" r:id="rId7"/>
    <p:sldId id="300" r:id="rId8"/>
    <p:sldId id="298" r:id="rId9"/>
    <p:sldId id="302" r:id="rId10"/>
    <p:sldId id="269" r:id="rId11"/>
    <p:sldId id="256" r:id="rId12"/>
    <p:sldId id="258" r:id="rId13"/>
    <p:sldId id="259" r:id="rId14"/>
    <p:sldId id="288" r:id="rId15"/>
    <p:sldId id="30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0"/>
    <p:restoredTop sz="92299"/>
  </p:normalViewPr>
  <p:slideViewPr>
    <p:cSldViewPr snapToGrid="0" snapToObjects="1">
      <p:cViewPr varScale="1">
        <p:scale>
          <a:sx n="128" d="100"/>
          <a:sy n="128" d="100"/>
        </p:scale>
        <p:origin x="1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665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25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t>5/5/22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179774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t>5/5/22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85086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t>5/5/22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3265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t>5/5/22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703372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t>5/5/22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017516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t>5/5/22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29683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t>5/5/22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865644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t>5/5/22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869379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t>5/5/22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703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t>5/5/22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960527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t>5/5/22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41912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FAE4C-5332-014D-8E1B-BB8DA73EF81D}" type="datetimeFigureOut">
              <a:t>5/5/22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361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fed-to-release-paper-exploring-launch-of-digital-dollar-5204490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atoshi_Nakamoto" TargetMode="External"/><Relationship Id="rId2" Type="http://schemas.openxmlformats.org/officeDocument/2006/relationships/hyperlink" Target="https://blog.bitstamp.net/post/who-is-satoshi-nakamoto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hyperlink" Target="https://github.com/ripple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ethereum/go-ethereum" TargetMode="External"/><Relationship Id="rId5" Type="http://schemas.openxmlformats.org/officeDocument/2006/relationships/hyperlink" Target="https://github.com/dvf/blockchain" TargetMode="External"/><Relationship Id="rId4" Type="http://schemas.openxmlformats.org/officeDocument/2006/relationships/hyperlink" Target="https://github.com/bitcoin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inmarketcap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730876/cryptocurrency-maket-valu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ol.com/investing/2018/01/14/which-cryptocurrencies-have-the-fastest-transactio.aspx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fortune.com/2022/02/16/warren-buffett-invested-1-billion-crypto-bank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A83EDD-732B-C141-A8AA-496978CF31F8}"/>
              </a:ext>
            </a:extLst>
          </p:cNvPr>
          <p:cNvSpPr txBox="1"/>
          <p:nvPr/>
        </p:nvSpPr>
        <p:spPr>
          <a:xfrm>
            <a:off x="4470765" y="1134110"/>
            <a:ext cx="325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What is Cryptocurrency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0B6CDE-14C3-0C4F-9258-43726E2476FA}"/>
              </a:ext>
            </a:extLst>
          </p:cNvPr>
          <p:cNvSpPr txBox="1"/>
          <p:nvPr/>
        </p:nvSpPr>
        <p:spPr>
          <a:xfrm>
            <a:off x="3392740" y="2025376"/>
            <a:ext cx="540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Why you need to know about Cryptocurrency?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70080E-E248-0E48-97BB-DC5C006634FE}"/>
              </a:ext>
            </a:extLst>
          </p:cNvPr>
          <p:cNvSpPr txBox="1"/>
          <p:nvPr/>
        </p:nvSpPr>
        <p:spPr>
          <a:xfrm>
            <a:off x="4180888" y="3262964"/>
            <a:ext cx="5161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b="1"/>
              <a:t>Crypto-currencies - growth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b="1"/>
              <a:t>Criticism of Crypto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b="1"/>
              <a:t>Crypto-currencies vs Central banks currencies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b="1"/>
              <a:t>Bitcoin history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b="1"/>
              <a:t>Electricity usage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b="1"/>
              <a:t>Look into the future</a:t>
            </a:r>
          </a:p>
        </p:txBody>
      </p:sp>
    </p:spTree>
    <p:extLst>
      <p:ext uri="{BB962C8B-B14F-4D97-AF65-F5344CB8AC3E}">
        <p14:creationId xmlns:p14="http://schemas.microsoft.com/office/powerpoint/2010/main" val="353303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3D87BD-C14A-3A4D-A044-E532903042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39817" y="470570"/>
            <a:ext cx="9312367" cy="47839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32E91D-102B-2A43-9D6E-A98BE1264CEF}"/>
              </a:ext>
            </a:extLst>
          </p:cNvPr>
          <p:cNvSpPr txBox="1"/>
          <p:nvPr/>
        </p:nvSpPr>
        <p:spPr>
          <a:xfrm>
            <a:off x="1572125" y="5377314"/>
            <a:ext cx="76215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When USA Government will get into Crypto?</a:t>
            </a:r>
          </a:p>
          <a:p>
            <a:r>
              <a:rPr lang="en-US" sz="1400"/>
              <a:t>As of 2022, there are only discussions of launching a "Digital Dollar" in the USA:</a:t>
            </a:r>
          </a:p>
          <a:p>
            <a:r>
              <a:rPr lang="en-US" sz="1400"/>
              <a:t> - </a:t>
            </a:r>
            <a:r>
              <a:rPr lang="en-US" sz="1400">
                <a:hlinkClick r:id="rId3"/>
              </a:rPr>
              <a:t>https://www.investopedia.com/fed-to-release-paper-exploring-launch-of-digital-dollar-5204490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403810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/>
        </p:nvSpPr>
        <p:spPr>
          <a:xfrm>
            <a:off x="140040" y="1028343"/>
            <a:ext cx="8629227" cy="3570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60" rIns="121900" bIns="6096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" sz="1400"/>
              <a:t>A </a:t>
            </a:r>
            <a:r>
              <a:rPr lang="en" sz="1400" b="1">
                <a:solidFill>
                  <a:srgbClr val="FF0000"/>
                </a:solidFill>
              </a:rPr>
              <a:t>cryptocurrency</a:t>
            </a:r>
            <a:r>
              <a:rPr lang="en" sz="1400"/>
              <a:t> is a digital asset designed to work as a medium of exchange (</a:t>
            </a:r>
            <a:r>
              <a:rPr lang="en" sz="1400" b="1">
                <a:solidFill>
                  <a:srgbClr val="00B0F0"/>
                </a:solidFill>
              </a:rPr>
              <a:t>currency</a:t>
            </a:r>
            <a:r>
              <a:rPr lang="en" sz="1400"/>
              <a:t>) that uses </a:t>
            </a:r>
            <a:r>
              <a:rPr lang="en" sz="1400" b="1">
                <a:solidFill>
                  <a:srgbClr val="00B0F0"/>
                </a:solidFill>
              </a:rPr>
              <a:t>cryptography</a:t>
            </a:r>
            <a:r>
              <a:rPr lang="en" sz="1400"/>
              <a:t> to secure its transactions, to control the creation of additional units, and to verify the transfer of assets.</a:t>
            </a:r>
          </a:p>
          <a:p>
            <a:endParaRPr lang="en" sz="1400"/>
          </a:p>
          <a:p>
            <a:r>
              <a:rPr lang="en" sz="1400"/>
              <a:t>The first widely successful and well known cryptocurrency is </a:t>
            </a:r>
            <a:r>
              <a:rPr lang="en" sz="1400" b="1">
                <a:solidFill>
                  <a:srgbClr val="FF0000"/>
                </a:solidFill>
              </a:rPr>
              <a:t>Bitcoin</a:t>
            </a:r>
            <a:r>
              <a:rPr lang="en" sz="1400"/>
              <a:t> developed in 2007-2009 by </a:t>
            </a:r>
            <a:r>
              <a:rPr lang="en-US" sz="1400" b="1">
                <a:solidFill>
                  <a:srgbClr val="00B0F0"/>
                </a:solidFill>
              </a:rPr>
              <a:t>Satoshi Nakamoto</a:t>
            </a:r>
            <a:r>
              <a:rPr lang="en-US" sz="1400"/>
              <a:t> (</a:t>
            </a:r>
            <a:r>
              <a:rPr lang="en" sz="1400"/>
              <a:t>a person or a group). </a:t>
            </a:r>
          </a:p>
          <a:p>
            <a:endParaRPr lang="en" sz="1400"/>
          </a:p>
          <a:p>
            <a:r>
              <a:rPr lang="en" sz="1400"/>
              <a:t>Before Bitcoin:</a:t>
            </a:r>
          </a:p>
          <a:p>
            <a:endParaRPr lang="en" sz="140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Digicash</a:t>
            </a:r>
            <a:r>
              <a:rPr lang="en-US" sz="1400"/>
              <a:t> (David Chaum, 1989-1998, electronic anonymous crypto money)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Hashcash</a:t>
            </a:r>
            <a:r>
              <a:rPr lang="en-US" sz="1400"/>
              <a:t> (Adam Back, 1997, a proof-of-work system used to limit email spam and denial-of-service attacks, later has become a part of bitcoin mining algorithm)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B-Money</a:t>
            </a:r>
            <a:r>
              <a:rPr lang="en-US" sz="1400"/>
              <a:t> (1998, Wei Dai, anonymous, distributed electronic cash system)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Bit Gold</a:t>
            </a:r>
            <a:r>
              <a:rPr lang="en-US" sz="1400"/>
              <a:t> (1998, Nick Szabo, decentralized, blockchain)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E-gold</a:t>
            </a:r>
            <a:r>
              <a:rPr lang="en-US" sz="1400"/>
              <a:t> (1996-2009) - digital gold currency, was incorporated on one of  Caribbean Islands, in 2006 was processing more than $2 Bln worth of transactions per year, grown to 5 Mln accounts by 2009, was shut down due to legal issues (under US Patriot Act)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A1C966-F84F-0446-9556-0EE285D3F80E}"/>
              </a:ext>
            </a:extLst>
          </p:cNvPr>
          <p:cNvSpPr txBox="1"/>
          <p:nvPr/>
        </p:nvSpPr>
        <p:spPr>
          <a:xfrm>
            <a:off x="1" y="8279"/>
            <a:ext cx="406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Cryptocurrency - History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30222-302F-CC41-B7B4-58C92BBAED6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9316" y="1308998"/>
            <a:ext cx="1721952" cy="17324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2A8C82-233D-5D47-A880-B8CE26F489BC}"/>
              </a:ext>
            </a:extLst>
          </p:cNvPr>
          <p:cNvSpPr txBox="1"/>
          <p:nvPr/>
        </p:nvSpPr>
        <p:spPr>
          <a:xfrm>
            <a:off x="9544244" y="3182779"/>
            <a:ext cx="219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Bitcoin, 2009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7F4555-8801-E64E-AE0D-6EEDF960E192}"/>
              </a:ext>
            </a:extLst>
          </p:cNvPr>
          <p:cNvSpPr txBox="1"/>
          <p:nvPr/>
        </p:nvSpPr>
        <p:spPr>
          <a:xfrm>
            <a:off x="1" y="0"/>
            <a:ext cx="2643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Bitcoin History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2B9F8B-D9B2-E54A-8962-B8B831D6A6A0}"/>
              </a:ext>
            </a:extLst>
          </p:cNvPr>
          <p:cNvSpPr txBox="1"/>
          <p:nvPr/>
        </p:nvSpPr>
        <p:spPr>
          <a:xfrm>
            <a:off x="135468" y="919217"/>
            <a:ext cx="76170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Satoshi Nakamoto</a:t>
            </a:r>
            <a:r>
              <a:rPr lang="en-US" sz="1400"/>
              <a:t> is the name of a person(s) who invented blockchain </a:t>
            </a:r>
            <a:br>
              <a:rPr lang="en-US" sz="1400"/>
            </a:br>
            <a:r>
              <a:rPr lang="en-US" sz="1400"/>
              <a:t>and created bitcoin. </a:t>
            </a:r>
            <a:br>
              <a:rPr lang="en-US" sz="1400"/>
            </a:br>
            <a:r>
              <a:rPr lang="en-US" sz="1400" b="1">
                <a:solidFill>
                  <a:srgbClr val="00B050"/>
                </a:solidFill>
              </a:rPr>
              <a:t>Nobody knows his/theirs true identity.</a:t>
            </a:r>
          </a:p>
          <a:p>
            <a:r>
              <a:rPr lang="en-US" sz="1400"/>
              <a:t> - </a:t>
            </a:r>
            <a:r>
              <a:rPr lang="en-US" sz="1400">
                <a:hlinkClick r:id="rId2"/>
              </a:rPr>
              <a:t>https://blog.bitstamp.net/post/who-is-satoshi-nakamoto</a:t>
            </a:r>
            <a:r>
              <a:rPr lang="en-US" sz="1400"/>
              <a:t> – </a:t>
            </a:r>
          </a:p>
          <a:p>
            <a:r>
              <a:rPr lang="en-US" sz="1400"/>
              <a:t> - </a:t>
            </a:r>
            <a:r>
              <a:rPr lang="en-US" sz="1400">
                <a:hlinkClick r:id="rId3"/>
              </a:rPr>
              <a:t>https://en.wikipedia.org/wiki/Satoshi_Nakamoto</a:t>
            </a:r>
            <a:r>
              <a:rPr lang="en-US" sz="1400"/>
              <a:t> - </a:t>
            </a:r>
          </a:p>
          <a:p>
            <a:endParaRPr lang="en-US" sz="140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2007 - the work has begun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2008 - domain bitcoin.org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2008 October - whitepaper on metzdowd.com</a:t>
            </a:r>
            <a:br>
              <a:rPr lang="en-US" sz="1400"/>
            </a:br>
            <a:r>
              <a:rPr lang="en-US" sz="1400">
                <a:solidFill>
                  <a:srgbClr val="0070C0"/>
                </a:solidFill>
              </a:rPr>
              <a:t>"Bitcoin: A Peer-to-Peer Electronic Cash System"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2009 January - Bitcoin software released on SourceForge, network launched with the block #0 with 50 bitcoins reward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On 17 Mar 2010 bitcoinmarket.com starts operating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On 22 May 2010, Laszlo Hanyecz made the first real-world transaction by buying two pizzas in Jacksonville, Florida for 10,000 BTC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2010 - Nakamoto released control to Gavin Andresen and other members of bitcoin community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2011 April – Nakamoto wrote "I’ve moved on to other things…" and disappeared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Nakamoto owns between 750-1,100K bitcoin (~$73 Bln in Nov 2021).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69D4AC-791B-E441-9064-401252CEDE6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08541" y="787212"/>
            <a:ext cx="1924185" cy="25926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5C12CB-2084-964F-BF49-6269545DF4B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16745" y="3469641"/>
            <a:ext cx="3401687" cy="279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77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544873-FE6C-9F4E-A373-CD3E1AB300F4}"/>
              </a:ext>
            </a:extLst>
          </p:cNvPr>
          <p:cNvSpPr txBox="1"/>
          <p:nvPr/>
        </p:nvSpPr>
        <p:spPr>
          <a:xfrm>
            <a:off x="0" y="0"/>
            <a:ext cx="2375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Blockchain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459EF6-D445-C64A-B711-772D2819443B}"/>
              </a:ext>
            </a:extLst>
          </p:cNvPr>
          <p:cNvSpPr txBox="1"/>
          <p:nvPr/>
        </p:nvSpPr>
        <p:spPr>
          <a:xfrm>
            <a:off x="0" y="669184"/>
            <a:ext cx="46813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"Blockchain is a system of recording information</a:t>
            </a:r>
          </a:p>
          <a:p>
            <a:r>
              <a:rPr lang="en-US" sz="1400"/>
              <a:t>in a way that makes it difficult or impossible</a:t>
            </a:r>
          </a:p>
          <a:p>
            <a:r>
              <a:rPr lang="en-US" sz="1400"/>
              <a:t>to change, hack, or cheat the system.</a:t>
            </a:r>
          </a:p>
          <a:p>
            <a:endParaRPr lang="en-US" sz="1400"/>
          </a:p>
          <a:p>
            <a:r>
              <a:rPr lang="en-US" sz="1400"/>
              <a:t>A blockchain is essentially a digital ledger of transactions</a:t>
            </a:r>
          </a:p>
          <a:p>
            <a:r>
              <a:rPr lang="en-US" sz="1400"/>
              <a:t>that is duplicated and distributed across the entire network</a:t>
            </a:r>
          </a:p>
          <a:p>
            <a:r>
              <a:rPr lang="en-US" sz="1400"/>
              <a:t>of computer systems on the blockchain."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BCT</a:t>
            </a:r>
            <a:r>
              <a:rPr lang="en-US" sz="1400"/>
              <a:t> = Block Chain Technology</a:t>
            </a:r>
          </a:p>
          <a:p>
            <a:r>
              <a:rPr lang="en-US" sz="1400" b="1">
                <a:solidFill>
                  <a:srgbClr val="FF0000"/>
                </a:solidFill>
              </a:rPr>
              <a:t>DLT</a:t>
            </a:r>
            <a:r>
              <a:rPr lang="en-US" sz="1400"/>
              <a:t> = Distributed Ledger Technology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E3685-371B-DA48-8D8C-9C206328FC3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73638" y="229540"/>
            <a:ext cx="3143329" cy="13471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61A126-4C37-5741-8168-92FB4B598FA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452" y="3549416"/>
            <a:ext cx="4967112" cy="2639400"/>
          </a:xfrm>
          <a:prstGeom prst="rect">
            <a:avLst/>
          </a:prstGeom>
        </p:spPr>
      </p:pic>
      <p:sp>
        <p:nvSpPr>
          <p:cNvPr id="6" name="Google Shape;58;p13">
            <a:extLst>
              <a:ext uri="{FF2B5EF4-FFF2-40B4-BE49-F238E27FC236}">
                <a16:creationId xmlns:a16="http://schemas.microsoft.com/office/drawing/2014/main" id="{4FA1227C-EC80-8646-9911-7816A6A76B0C}"/>
              </a:ext>
            </a:extLst>
          </p:cNvPr>
          <p:cNvSpPr txBox="1"/>
          <p:nvPr/>
        </p:nvSpPr>
        <p:spPr>
          <a:xfrm>
            <a:off x="8224401" y="3162244"/>
            <a:ext cx="3617248" cy="2708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60960" tIns="60960" rIns="60960" bIns="6096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800" b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" sz="1400"/>
              <a:t>GitHub:</a:t>
            </a:r>
            <a:endParaRPr sz="1400"/>
          </a:p>
          <a:p>
            <a:endParaRPr sz="1400"/>
          </a:p>
          <a:p>
            <a:r>
              <a:rPr lang="en" sz="1400"/>
              <a:t>Bitcoin (C++ mostly):</a:t>
            </a:r>
            <a:endParaRPr sz="1400"/>
          </a:p>
          <a:p>
            <a:r>
              <a:rPr lang="en" sz="1400">
                <a:hlinkClick r:id="rId4"/>
              </a:rPr>
              <a:t>https://github.com/bitcoin</a:t>
            </a:r>
            <a:endParaRPr sz="1400"/>
          </a:p>
          <a:p>
            <a:endParaRPr sz="1400"/>
          </a:p>
          <a:p>
            <a:r>
              <a:rPr lang="en" sz="1400"/>
              <a:t>Simple blockchain in python:</a:t>
            </a:r>
            <a:endParaRPr sz="1400"/>
          </a:p>
          <a:p>
            <a:r>
              <a:rPr lang="en" sz="1400">
                <a:hlinkClick r:id="rId5"/>
              </a:rPr>
              <a:t>https://github.com/dvf/blockchain</a:t>
            </a:r>
            <a:endParaRPr sz="1400"/>
          </a:p>
          <a:p>
            <a:endParaRPr sz="1400"/>
          </a:p>
          <a:p>
            <a:r>
              <a:rPr lang="en" sz="1400"/>
              <a:t>Ethereum in Golang:</a:t>
            </a:r>
            <a:endParaRPr sz="1400"/>
          </a:p>
          <a:p>
            <a:r>
              <a:rPr lang="en" sz="1400">
                <a:hlinkClick r:id="rId6"/>
              </a:rPr>
              <a:t>https://github.com/ethereum/go-ethereum</a:t>
            </a:r>
            <a:endParaRPr sz="1400"/>
          </a:p>
          <a:p>
            <a:endParaRPr sz="1400"/>
          </a:p>
          <a:p>
            <a:r>
              <a:rPr lang="en" sz="1400">
                <a:hlinkClick r:id="rId7"/>
              </a:rPr>
              <a:t>https://github.com/ripple</a:t>
            </a:r>
            <a:r>
              <a:rPr lang="en-US" sz="1400"/>
              <a:t> - 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219324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B64BC-25A6-F04E-AE76-6C4FC253A227}"/>
              </a:ext>
            </a:extLst>
          </p:cNvPr>
          <p:cNvSpPr txBox="1"/>
          <p:nvPr/>
        </p:nvSpPr>
        <p:spPr>
          <a:xfrm>
            <a:off x="0" y="57539"/>
            <a:ext cx="4611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Blockchain mining hardware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67CE6-D78E-BE4F-918D-4B3772F953FF}"/>
              </a:ext>
            </a:extLst>
          </p:cNvPr>
          <p:cNvSpPr txBox="1"/>
          <p:nvPr/>
        </p:nvSpPr>
        <p:spPr>
          <a:xfrm>
            <a:off x="8770045" y="5330962"/>
            <a:ext cx="3286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Bitmain, one of the world’s largest bitcoin mining rig manufacturers, has launched the </a:t>
            </a:r>
            <a:r>
              <a:rPr lang="en-US" sz="1400" b="1">
                <a:solidFill>
                  <a:srgbClr val="FF0000"/>
                </a:solidFill>
              </a:rPr>
              <a:t>Antminer S19 Pro+ Hyd.</a:t>
            </a:r>
          </a:p>
          <a:p>
            <a:r>
              <a:rPr lang="en-US" sz="1400"/>
              <a:t>This new mining machine will have a hashrate of 198 TH/s (Tera-Hash/sec) and consume 5.5 KW. It uses liquid cooling.</a:t>
            </a:r>
          </a:p>
        </p:txBody>
      </p:sp>
      <p:pic>
        <p:nvPicPr>
          <p:cNvPr id="1026" name="Picture 2" descr="Bitcoin Mining Noise Drives Neighbors Nuts—a Giant Dentist Drill That Won&amp;#39;t  Stop - WSJ">
            <a:extLst>
              <a:ext uri="{FF2B5EF4-FFF2-40B4-BE49-F238E27FC236}">
                <a16:creationId xmlns:a16="http://schemas.microsoft.com/office/drawing/2014/main" id="{976DB567-6D0E-B342-926C-5891800BD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8447" y="2632376"/>
            <a:ext cx="4083581" cy="408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AE11A0-7A1E-EB4E-853B-A1D1B6B28F0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3519" y="3096971"/>
            <a:ext cx="2252389" cy="19511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775F76-DAB8-5D4D-BFA9-D7DC4686F9F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4323" y="3429001"/>
            <a:ext cx="2137636" cy="14097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C0A24A-2734-9949-8332-EFF49EC6E10C}"/>
              </a:ext>
            </a:extLst>
          </p:cNvPr>
          <p:cNvSpPr txBox="1"/>
          <p:nvPr/>
        </p:nvSpPr>
        <p:spPr>
          <a:xfrm>
            <a:off x="20783" y="1455555"/>
            <a:ext cx="60752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ASIC = Application-Specific Integrated Circuit.</a:t>
            </a:r>
          </a:p>
          <a:p>
            <a:r>
              <a:rPr lang="en-US" sz="1400"/>
              <a:t>Your regular computer can calculate at speeds ~ 2 Kilo-hashes per second.</a:t>
            </a:r>
          </a:p>
          <a:p>
            <a:r>
              <a:rPr lang="en-US" sz="1400"/>
              <a:t>The specialized devices (an ASIC bitcoin miner) - will do 200 Terahashes per second (1 Terahash = 1 trillion hashes) while consuming 5.5KWatts of electricity.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F51DAE-A930-0449-88C2-03A85C1BF572}"/>
              </a:ext>
            </a:extLst>
          </p:cNvPr>
          <p:cNvSpPr txBox="1"/>
          <p:nvPr/>
        </p:nvSpPr>
        <p:spPr>
          <a:xfrm>
            <a:off x="6708880" y="310257"/>
            <a:ext cx="382038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Crypto networks consume ~ 1% of planet's electricity and cause electronic chips shortages. </a:t>
            </a:r>
            <a:r>
              <a:rPr lang="en-US" sz="1400">
                <a:solidFill>
                  <a:srgbClr val="00B050"/>
                </a:solidFill>
              </a:rPr>
              <a:t>This is being fixed by switching to "proof of stake" consensus mechanism.</a:t>
            </a:r>
          </a:p>
        </p:txBody>
      </p:sp>
    </p:spTree>
    <p:extLst>
      <p:ext uri="{BB962C8B-B14F-4D97-AF65-F5344CB8AC3E}">
        <p14:creationId xmlns:p14="http://schemas.microsoft.com/office/powerpoint/2010/main" val="4172791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9FD3BE-2BB9-B1CD-502B-C57EA370D128}"/>
              </a:ext>
            </a:extLst>
          </p:cNvPr>
          <p:cNvSpPr txBox="1"/>
          <p:nvPr/>
        </p:nvSpPr>
        <p:spPr>
          <a:xfrm>
            <a:off x="2097156" y="1719468"/>
            <a:ext cx="763325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Bitcoin launched in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Ethereum went live in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Currently (2022) there are tens of independent blockchains / networks </a:t>
            </a:r>
            <a:br>
              <a:rPr lang="en-US" sz="1400"/>
            </a:br>
            <a:r>
              <a:rPr lang="en-US" sz="1400"/>
              <a:t>and tens of thousands of coins/tokens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There are multiple centralized and decentralized crypto exchanges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There are 100+ types of wallets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Modern networks are "green" - use Proof-of-Stake or other methods to reduce electricity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There are multiple "layer-2" technologies allowing fast, cheap, and "green"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Decentralized "Liquidity Pools" can be used as investment and allow cross-chain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Stable coins serve as buffered crypto currencies (to reduce volatility)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Algorithm-backed stable coins serve as central banks (injecting coins into platforms as needed)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Futures and other derivatives instruments exists on top of crypto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Decentralized Finance (DeFi) slowly takes over all banking functions </a:t>
            </a:r>
            <a:br>
              <a:rPr lang="en-US" sz="1400"/>
            </a:br>
            <a:r>
              <a:rPr lang="en-US" sz="1400"/>
              <a:t>(saving, transfering, paying, investing, lending)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37AA78-5767-69BA-CCCD-E4BAC213DCA0}"/>
              </a:ext>
            </a:extLst>
          </p:cNvPr>
          <p:cNvSpPr txBox="1"/>
          <p:nvPr/>
        </p:nvSpPr>
        <p:spPr>
          <a:xfrm>
            <a:off x="0" y="57539"/>
            <a:ext cx="4611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What is Next</a:t>
            </a:r>
          </a:p>
        </p:txBody>
      </p:sp>
    </p:spTree>
    <p:extLst>
      <p:ext uri="{BB962C8B-B14F-4D97-AF65-F5344CB8AC3E}">
        <p14:creationId xmlns:p14="http://schemas.microsoft.com/office/powerpoint/2010/main" val="158497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/>
        </p:nvSpPr>
        <p:spPr>
          <a:xfrm>
            <a:off x="2526706" y="273492"/>
            <a:ext cx="5504111" cy="6155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121900" tIns="60960" rIns="121900" bIns="6096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" sz="1600"/>
              <a:t>As of the end of 2021 there are approx 8,000 crypto-currencies</a:t>
            </a:r>
          </a:p>
          <a:p>
            <a:r>
              <a:rPr lang="en" sz="1600"/>
              <a:t>- </a:t>
            </a:r>
            <a:r>
              <a:rPr lang="en" sz="1600">
                <a:hlinkClick r:id="rId3"/>
              </a:rPr>
              <a:t>https://coinmarketcap.com</a:t>
            </a:r>
            <a:endParaRPr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0F6A2D-274E-F848-8FA2-1DCB1B3803D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655" y="1335315"/>
            <a:ext cx="9688592" cy="535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5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C43C78C-E47E-FE49-ADA4-3AB00A43E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68842"/>
              </p:ext>
            </p:extLst>
          </p:nvPr>
        </p:nvGraphicFramePr>
        <p:xfrm>
          <a:off x="2887256" y="642256"/>
          <a:ext cx="5121337" cy="594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7437">
                  <a:extLst>
                    <a:ext uri="{9D8B030D-6E8A-4147-A177-3AD203B41FA5}">
                      <a16:colId xmlns:a16="http://schemas.microsoft.com/office/drawing/2014/main" val="133801215"/>
                    </a:ext>
                  </a:extLst>
                </a:gridCol>
                <a:gridCol w="2671568">
                  <a:extLst>
                    <a:ext uri="{9D8B030D-6E8A-4147-A177-3AD203B41FA5}">
                      <a16:colId xmlns:a16="http://schemas.microsoft.com/office/drawing/2014/main" val="580456670"/>
                    </a:ext>
                  </a:extLst>
                </a:gridCol>
                <a:gridCol w="1922332">
                  <a:extLst>
                    <a:ext uri="{9D8B030D-6E8A-4147-A177-3AD203B41FA5}">
                      <a16:colId xmlns:a16="http://schemas.microsoft.com/office/drawing/2014/main" val="1296990096"/>
                    </a:ext>
                  </a:extLst>
                </a:gridCol>
              </a:tblGrid>
              <a:tr h="223520"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Name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Market Cap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918649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BTC = Bitcoin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$761,038,243,091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018652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>
                          <a:solidFill>
                            <a:srgbClr val="00B050"/>
                          </a:solidFill>
                          <a:effectLst/>
                        </a:rPr>
                        <a:t>ETH = Ethereum</a:t>
                      </a:r>
                      <a:endParaRPr lang="en-US" sz="15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$334,141,565,566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104469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USDT = Tether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$78,738,030,288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540471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BNB = BNB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$65,864,119,793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26664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USDC = USD Coin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$52,494,970,088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323256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XRP = XRP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$36,922,069,357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933748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>
                          <a:solidFill>
                            <a:srgbClr val="00B050"/>
                          </a:solidFill>
                          <a:effectLst/>
                        </a:rPr>
                        <a:t>ADA = Cardano</a:t>
                      </a:r>
                      <a:endParaRPr lang="en-US" sz="15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$33,850,389,831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552029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>
                          <a:solidFill>
                            <a:srgbClr val="00B050"/>
                          </a:solidFill>
                          <a:effectLst/>
                        </a:rPr>
                        <a:t>SOL = Solana</a:t>
                      </a:r>
                      <a:endParaRPr lang="en-US" sz="15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$28,991,691,641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258748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AVAX = Avalanche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$20,896,330,175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328840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LUNA = Terra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$19,861,982,821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151604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DOGE = Dogecoin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$18,447,068,758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974439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BUSD = Binance USD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$18,185,409,339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194243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DOT = Polkadot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$17,719,838,307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002401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SHIB = Shiba Inu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$15,511,500,430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791329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MATIC = Polygon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$12,169,172,624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776558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UST = TerraUSD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$11,947,612,991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06974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CRO = Crypto.com Coin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$11,053,395,927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47928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WBTC = Wrapped Bitcoin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$10,533,626,439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831822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DAI = Dai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$10,197,240,111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091030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20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LTC = Litecoin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$8,130,543,341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689180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21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ATOM = Cosmos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$7,833,196,168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305410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22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LINK = Chainlink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$7,161,689,625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649321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23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NEAR = NEAR Protocol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$6,574,018,803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825471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24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UNI = Uniswap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$6,496,617,082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115632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25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TRX = TRON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$6,423,796,753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" marR="12192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8337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3F3BFE6-00AA-2A4E-8E44-D166E094108D}"/>
              </a:ext>
            </a:extLst>
          </p:cNvPr>
          <p:cNvSpPr txBox="1"/>
          <p:nvPr/>
        </p:nvSpPr>
        <p:spPr>
          <a:xfrm>
            <a:off x="0" y="72"/>
            <a:ext cx="7663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Top 25 Cryptocurrencies as of mid-February, 2022</a:t>
            </a:r>
          </a:p>
        </p:txBody>
      </p:sp>
    </p:spTree>
    <p:extLst>
      <p:ext uri="{BB962C8B-B14F-4D97-AF65-F5344CB8AC3E}">
        <p14:creationId xmlns:p14="http://schemas.microsoft.com/office/powerpoint/2010/main" val="882631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4A2019-2F4C-A040-A9BD-12D3481E343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753" y="1684984"/>
            <a:ext cx="8109364" cy="5173016"/>
          </a:xfrm>
          <a:prstGeom prst="rect">
            <a:avLst/>
          </a:prstGeom>
        </p:spPr>
      </p:pic>
      <p:sp>
        <p:nvSpPr>
          <p:cNvPr id="3" name="Google Shape;57;p13">
            <a:extLst>
              <a:ext uri="{FF2B5EF4-FFF2-40B4-BE49-F238E27FC236}">
                <a16:creationId xmlns:a16="http://schemas.microsoft.com/office/drawing/2014/main" id="{CE0806D7-6A4D-A249-9FF5-4CE7F0E122A3}"/>
              </a:ext>
            </a:extLst>
          </p:cNvPr>
          <p:cNvSpPr txBox="1"/>
          <p:nvPr/>
        </p:nvSpPr>
        <p:spPr>
          <a:xfrm>
            <a:off x="320533" y="576954"/>
            <a:ext cx="5851667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121900" tIns="60960" rIns="121900" bIns="6096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" sz="1400"/>
              <a:t>In 2021 total crypto market was worth more than 3 Trillion dollars</a:t>
            </a:r>
          </a:p>
          <a:p>
            <a:r>
              <a:rPr lang="en" sz="1400">
                <a:hlinkClick r:id="rId3"/>
              </a:rPr>
              <a:t>h</a:t>
            </a:r>
            <a:r>
              <a:rPr lang="en-US" sz="1400">
                <a:hlinkClick r:id="rId3"/>
              </a:rPr>
              <a:t>ttps://www.statista.com/statistics/730876/cryptocurrency-maket-value/</a:t>
            </a:r>
            <a:endParaRPr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1E7867-3A1E-0546-96C4-EB073122CB6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1075" y="2182683"/>
            <a:ext cx="2765805" cy="276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E5AD4A-8234-3041-8291-F369A78850A2}"/>
              </a:ext>
            </a:extLst>
          </p:cNvPr>
          <p:cNvSpPr txBox="1"/>
          <p:nvPr/>
        </p:nvSpPr>
        <p:spPr>
          <a:xfrm>
            <a:off x="56614" y="671728"/>
            <a:ext cx="67417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Cryptocurrencies</a:t>
            </a:r>
            <a:r>
              <a:rPr lang="en-US" sz="1400" b="1">
                <a:solidFill>
                  <a:srgbClr val="FF0000"/>
                </a:solidFill>
              </a:rPr>
              <a:t> failed at their main design intent of creating a distributed anonymous currency</a:t>
            </a:r>
            <a:r>
              <a:rPr lang="en-US" sz="1400"/>
              <a:t> not controlable by any government. Nowadays every crypto transaction is a taxable event in US (similar to trading stocks or bonds)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Crypto networks </a:t>
            </a:r>
            <a:r>
              <a:rPr lang="en-US" sz="1400" b="1">
                <a:solidFill>
                  <a:srgbClr val="FF0000"/>
                </a:solidFill>
              </a:rPr>
              <a:t>consume ~ 1% of planet's electricity</a:t>
            </a:r>
            <a:r>
              <a:rPr lang="en-US" sz="1400"/>
              <a:t> and cause electronic chips shortages (this is being fixed by </a:t>
            </a:r>
            <a:r>
              <a:rPr lang="en-US" sz="1400">
                <a:solidFill>
                  <a:srgbClr val="00B050"/>
                </a:solidFill>
              </a:rPr>
              <a:t>"proof of stake"</a:t>
            </a:r>
            <a:r>
              <a:rPr lang="en-US" sz="1400"/>
              <a:t>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Crypto networks are slow</a:t>
            </a:r>
            <a:r>
              <a:rPr lang="en-US" sz="1400"/>
              <a:t> (being fixed by </a:t>
            </a:r>
            <a:r>
              <a:rPr lang="en-US" sz="1400">
                <a:solidFill>
                  <a:srgbClr val="00B050"/>
                </a:solidFill>
              </a:rPr>
              <a:t>"proof of stake"</a:t>
            </a:r>
            <a:r>
              <a:rPr lang="en-US" sz="1400"/>
              <a:t> and layer-2 networks)</a:t>
            </a:r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4B4CEFCC-B813-0547-B49E-040D69CE8FB7}"/>
              </a:ext>
            </a:extLst>
          </p:cNvPr>
          <p:cNvSpPr txBox="1"/>
          <p:nvPr/>
        </p:nvSpPr>
        <p:spPr>
          <a:xfrm>
            <a:off x="8677105" y="2643519"/>
            <a:ext cx="3220034" cy="27084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121900" tIns="60960" rIns="121900" bIns="6096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" sz="1400" b="1">
                <a:solidFill>
                  <a:srgbClr val="00B050"/>
                </a:solidFill>
              </a:rPr>
              <a:t>Total TPS (Transactions Per Second):</a:t>
            </a:r>
            <a:endParaRPr sz="140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" sz="1400"/>
              <a:t>Solana: 65,000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Ethereum: 20 (will be 100,000)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Cardano – 250 (will be Millions)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" sz="1400" b="1">
                <a:solidFill>
                  <a:srgbClr val="00B050"/>
                </a:solidFill>
              </a:rPr>
              <a:t>Visa: 24,000</a:t>
            </a:r>
            <a:endParaRPr sz="1400" b="1">
              <a:solidFill>
                <a:srgbClr val="00B050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70C0"/>
                </a:solidFill>
              </a:rPr>
              <a:t>Algorand: 1,300</a:t>
            </a:r>
            <a:endParaRPr lang="en" sz="1400">
              <a:solidFill>
                <a:srgbClr val="0070C0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" sz="1400">
                <a:solidFill>
                  <a:srgbClr val="0070C0"/>
                </a:solidFill>
              </a:rPr>
              <a:t>Ripple: 1,500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" sz="1400">
                <a:solidFill>
                  <a:srgbClr val="0070C0"/>
                </a:solidFill>
              </a:rPr>
              <a:t>PayPal: 193</a:t>
            </a:r>
            <a:endParaRPr sz="1400">
              <a:solidFill>
                <a:srgbClr val="0070C0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" sz="1400">
                <a:solidFill>
                  <a:srgbClr val="0070C0"/>
                </a:solidFill>
              </a:rPr>
              <a:t>Bitcoin Cash: 60</a:t>
            </a:r>
            <a:endParaRPr sz="1400">
              <a:solidFill>
                <a:srgbClr val="0070C0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" sz="1400">
                <a:solidFill>
                  <a:srgbClr val="0070C0"/>
                </a:solidFill>
              </a:rPr>
              <a:t>Litecoin: 56</a:t>
            </a:r>
            <a:endParaRPr sz="1400">
              <a:solidFill>
                <a:srgbClr val="0070C0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" sz="1400">
                <a:solidFill>
                  <a:srgbClr val="0070C0"/>
                </a:solidFill>
              </a:rPr>
              <a:t>Dash: 48</a:t>
            </a:r>
            <a:endParaRPr sz="1400">
              <a:solidFill>
                <a:srgbClr val="0070C0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" sz="1400">
                <a:solidFill>
                  <a:srgbClr val="0070C0"/>
                </a:solidFill>
              </a:rPr>
              <a:t>Bitcoin: 7 (slow!!)</a:t>
            </a:r>
            <a:endParaRPr sz="140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23F50-CB18-164F-B271-8212B7632F50}"/>
              </a:ext>
            </a:extLst>
          </p:cNvPr>
          <p:cNvSpPr txBox="1"/>
          <p:nvPr/>
        </p:nvSpPr>
        <p:spPr>
          <a:xfrm>
            <a:off x="8558829" y="5559330"/>
            <a:ext cx="3633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hlinkClick r:id="rId2"/>
              </a:rPr>
              <a:t>https://www.fool.com/investing/2018/01/14/which-cryptocurrencies-have-the-fastest-transactio.aspx</a:t>
            </a:r>
            <a:r>
              <a:rPr lang="en-US" sz="1200"/>
              <a:t> -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1DAD28-4837-C04F-A0C7-28D6115D3579}"/>
              </a:ext>
            </a:extLst>
          </p:cNvPr>
          <p:cNvSpPr txBox="1"/>
          <p:nvPr/>
        </p:nvSpPr>
        <p:spPr>
          <a:xfrm>
            <a:off x="2" y="0"/>
            <a:ext cx="3240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Criticism of Crypto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54D9E5-950B-A949-8856-6A8E301D19B3}"/>
              </a:ext>
            </a:extLst>
          </p:cNvPr>
          <p:cNvSpPr txBox="1"/>
          <p:nvPr/>
        </p:nvSpPr>
        <p:spPr>
          <a:xfrm>
            <a:off x="67373" y="2491691"/>
            <a:ext cx="656202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Crypto caused lots of </a:t>
            </a:r>
            <a:r>
              <a:rPr lang="en-US" sz="1400" b="1">
                <a:solidFill>
                  <a:srgbClr val="FF0000"/>
                </a:solidFill>
              </a:rPr>
              <a:t>fraud and criminal activity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Crypto is very </a:t>
            </a:r>
            <a:r>
              <a:rPr lang="en-US" sz="1400" b="1">
                <a:solidFill>
                  <a:srgbClr val="FF0000"/>
                </a:solidFill>
              </a:rPr>
              <a:t>volatile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Some </a:t>
            </a:r>
            <a:r>
              <a:rPr lang="en-US" sz="1400" b="1">
                <a:solidFill>
                  <a:srgbClr val="FF0000"/>
                </a:solidFill>
              </a:rPr>
              <a:t>countries prohibit crypto</a:t>
            </a:r>
            <a:r>
              <a:rPr lang="en-US" sz="1400"/>
              <a:t> (like China)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Billionaire John Paulson Calls Crypto </a:t>
            </a:r>
            <a:r>
              <a:rPr lang="en-US" sz="1400">
                <a:solidFill>
                  <a:srgbClr val="0070C0"/>
                </a:solidFill>
              </a:rPr>
              <a:t>"A Limited Supply of Nothing"</a:t>
            </a:r>
            <a:endParaRPr lang="en-US" sz="140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Billionaire Warren Buffet advises against it as well: </a:t>
            </a:r>
            <a:br>
              <a:rPr lang="en-US" sz="1400"/>
            </a:br>
            <a:r>
              <a:rPr lang="en-US" sz="1400">
                <a:solidFill>
                  <a:srgbClr val="0070C0"/>
                </a:solidFill>
              </a:rPr>
              <a:t>“It does not meet the test of a currency, ... it is not a durable </a:t>
            </a:r>
            <a:br>
              <a:rPr lang="en-US" sz="1400">
                <a:solidFill>
                  <a:srgbClr val="0070C0"/>
                </a:solidFill>
              </a:rPr>
            </a:br>
            <a:r>
              <a:rPr lang="en-US" sz="1400">
                <a:solidFill>
                  <a:srgbClr val="0070C0"/>
                </a:solidFill>
              </a:rPr>
              <a:t>  means of exchange, it's not a store of value.”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B050"/>
                </a:solidFill>
              </a:rPr>
              <a:t>""" The world has never been fond of crypto. Famous economists have called it a </a:t>
            </a:r>
            <a:r>
              <a:rPr lang="en-US" sz="1400">
                <a:solidFill>
                  <a:srgbClr val="FF0000"/>
                </a:solidFill>
              </a:rPr>
              <a:t>Ponzi scheme</a:t>
            </a:r>
            <a:r>
              <a:rPr lang="en-US" sz="1400">
                <a:solidFill>
                  <a:srgbClr val="00B050"/>
                </a:solidFill>
              </a:rPr>
              <a:t>, notable investors have called it “</a:t>
            </a:r>
            <a:r>
              <a:rPr lang="en-US" sz="1400">
                <a:solidFill>
                  <a:srgbClr val="FF0000"/>
                </a:solidFill>
              </a:rPr>
              <a:t>rat poison squared</a:t>
            </a:r>
            <a:r>
              <a:rPr lang="en-US" sz="1400">
                <a:solidFill>
                  <a:srgbClr val="00B050"/>
                </a:solidFill>
              </a:rPr>
              <a:t>,” the Fed president described it as a “</a:t>
            </a:r>
            <a:r>
              <a:rPr lang="en-US" sz="1400">
                <a:solidFill>
                  <a:srgbClr val="FF0000"/>
                </a:solidFill>
              </a:rPr>
              <a:t>giant garbage dumpster</a:t>
            </a:r>
            <a:r>
              <a:rPr lang="en-US" sz="1400">
                <a:solidFill>
                  <a:srgbClr val="00B050"/>
                </a:solidFill>
              </a:rPr>
              <a:t>,” and governments around the world have </a:t>
            </a:r>
            <a:r>
              <a:rPr lang="en-US" sz="1400">
                <a:solidFill>
                  <a:srgbClr val="FF0000"/>
                </a:solidFill>
              </a:rPr>
              <a:t>banned, financially strangled and booted out</a:t>
            </a:r>
            <a:r>
              <a:rPr lang="en-US" sz="1400">
                <a:solidFill>
                  <a:srgbClr val="00B050"/>
                </a:solidFill>
              </a:rPr>
              <a:t> crypto companies. """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875177-5825-EF47-851C-AD5B9A4E09BD}"/>
              </a:ext>
            </a:extLst>
          </p:cNvPr>
          <p:cNvSpPr txBox="1"/>
          <p:nvPr/>
        </p:nvSpPr>
        <p:spPr>
          <a:xfrm>
            <a:off x="8677105" y="282667"/>
            <a:ext cx="2763519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Proof of Stake Validation makes Crypto faster than VISA – and takes little electricity: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Cardano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Solana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Algorand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Ethereum</a:t>
            </a:r>
          </a:p>
        </p:txBody>
      </p:sp>
    </p:spTree>
    <p:extLst>
      <p:ext uri="{BB962C8B-B14F-4D97-AF65-F5344CB8AC3E}">
        <p14:creationId xmlns:p14="http://schemas.microsoft.com/office/powerpoint/2010/main" val="66353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4B9490-F7C2-DD41-863F-0F83B5F523C4}"/>
              </a:ext>
            </a:extLst>
          </p:cNvPr>
          <p:cNvSpPr txBox="1"/>
          <p:nvPr/>
        </p:nvSpPr>
        <p:spPr>
          <a:xfrm>
            <a:off x="3865552" y="3438248"/>
            <a:ext cx="41516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Years after calling Bitcoin "</a:t>
            </a:r>
            <a:r>
              <a:rPr lang="en-US" sz="1400" b="1">
                <a:solidFill>
                  <a:srgbClr val="00B050"/>
                </a:solidFill>
              </a:rPr>
              <a:t>rat poison</a:t>
            </a:r>
            <a:r>
              <a:rPr lang="en-US" sz="1400"/>
              <a:t>", </a:t>
            </a:r>
            <a:r>
              <a:rPr lang="en-US" sz="1400" b="1">
                <a:solidFill>
                  <a:srgbClr val="FF0000"/>
                </a:solidFill>
              </a:rPr>
              <a:t>Warren Buffett</a:t>
            </a:r>
            <a:r>
              <a:rPr lang="en-US" sz="1400"/>
              <a:t> just invested $1 Billion in a crypto-friendly bank. February 2022</a:t>
            </a:r>
          </a:p>
          <a:p>
            <a:r>
              <a:rPr lang="en-US" sz="1400">
                <a:hlinkClick r:id="rId2"/>
              </a:rPr>
              <a:t>https://fortune.com/2022/02/16/warren-buffett-invested-1-billion-crypto-bank/</a:t>
            </a:r>
            <a:endParaRPr lang="en-US" sz="1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4E621C-698B-8E4E-8C3B-F13A24FE68D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5553" y="1029363"/>
            <a:ext cx="4056743" cy="22764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0D481F-534E-2F46-8489-73D439CDE71D}"/>
              </a:ext>
            </a:extLst>
          </p:cNvPr>
          <p:cNvSpPr txBox="1"/>
          <p:nvPr/>
        </p:nvSpPr>
        <p:spPr>
          <a:xfrm>
            <a:off x="0" y="0"/>
            <a:ext cx="2229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But ...</a:t>
            </a:r>
          </a:p>
        </p:txBody>
      </p:sp>
    </p:spTree>
    <p:extLst>
      <p:ext uri="{BB962C8B-B14F-4D97-AF65-F5344CB8AC3E}">
        <p14:creationId xmlns:p14="http://schemas.microsoft.com/office/powerpoint/2010/main" val="203893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0D481F-534E-2F46-8489-73D439CDE71D}"/>
              </a:ext>
            </a:extLst>
          </p:cNvPr>
          <p:cNvSpPr txBox="1"/>
          <p:nvPr/>
        </p:nvSpPr>
        <p:spPr>
          <a:xfrm>
            <a:off x="0" y="1"/>
            <a:ext cx="4969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Revolution in Cryptocurrencies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5A481B-28E8-824E-990C-2BCB5675CB7E}"/>
              </a:ext>
            </a:extLst>
          </p:cNvPr>
          <p:cNvSpPr txBox="1"/>
          <p:nvPr/>
        </p:nvSpPr>
        <p:spPr>
          <a:xfrm>
            <a:off x="2118004" y="1209296"/>
            <a:ext cx="6022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Shifting validation from "</a:t>
            </a:r>
            <a:r>
              <a:rPr lang="en-US" sz="1400" b="1">
                <a:solidFill>
                  <a:srgbClr val="00B050"/>
                </a:solidFill>
              </a:rPr>
              <a:t>proof-of-work</a:t>
            </a:r>
            <a:r>
              <a:rPr lang="en-US" sz="1400"/>
              <a:t>" to "</a:t>
            </a:r>
            <a:r>
              <a:rPr lang="en-US" sz="1400" b="1">
                <a:solidFill>
                  <a:srgbClr val="00B050"/>
                </a:solidFill>
              </a:rPr>
              <a:t>proof-of-stake</a:t>
            </a:r>
            <a:r>
              <a:rPr lang="en-US" sz="1400"/>
              <a:t>" </a:t>
            </a:r>
          </a:p>
          <a:p>
            <a:r>
              <a:rPr lang="en-US" sz="1400"/>
              <a:t>increases speed of crypto-transactions x1000s times </a:t>
            </a:r>
          </a:p>
          <a:p>
            <a:r>
              <a:rPr lang="en-US" sz="1400"/>
              <a:t>(Etherium 2.0 projected speed ~ 100,000 transactions/sec), </a:t>
            </a:r>
          </a:p>
          <a:p>
            <a:r>
              <a:rPr lang="en-US" sz="1400"/>
              <a:t>and correspondingly decreases transaction fees to small fractions of a cent.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40FBC1-CF4B-3B41-8E5E-04C206DEBDD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7695" y="2544287"/>
            <a:ext cx="2874221" cy="4104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FE6010-7215-8E41-9FC5-EBF813F190B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4011" y="3444727"/>
            <a:ext cx="4836776" cy="21705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465B75-D1EB-DB4C-9398-5B77780E47A9}"/>
              </a:ext>
            </a:extLst>
          </p:cNvPr>
          <p:cNvSpPr txBox="1"/>
          <p:nvPr/>
        </p:nvSpPr>
        <p:spPr>
          <a:xfrm>
            <a:off x="187973" y="3637722"/>
            <a:ext cx="28742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Fast speed and low transaction costs is already a reality for some networks, like, for example, Solana:</a:t>
            </a:r>
          </a:p>
        </p:txBody>
      </p:sp>
    </p:spTree>
    <p:extLst>
      <p:ext uri="{BB962C8B-B14F-4D97-AF65-F5344CB8AC3E}">
        <p14:creationId xmlns:p14="http://schemas.microsoft.com/office/powerpoint/2010/main" val="916657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634544-6C8A-A048-9BF5-9E4C85E004E4}"/>
              </a:ext>
            </a:extLst>
          </p:cNvPr>
          <p:cNvSpPr txBox="1"/>
          <p:nvPr/>
        </p:nvSpPr>
        <p:spPr>
          <a:xfrm>
            <a:off x="1" y="11383"/>
            <a:ext cx="4497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China - Digital Yuan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AE901A-A4DF-2243-9D52-87CAFCF103A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7684" y="109904"/>
            <a:ext cx="1864976" cy="18759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179E3E-7787-AC46-91B6-6D6DCC1D18DB}"/>
              </a:ext>
            </a:extLst>
          </p:cNvPr>
          <p:cNvSpPr txBox="1"/>
          <p:nvPr/>
        </p:nvSpPr>
        <p:spPr>
          <a:xfrm>
            <a:off x="1" y="807531"/>
            <a:ext cx="74752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China has released the new </a:t>
            </a:r>
            <a:r>
              <a:rPr lang="en-US" sz="1400" b="1">
                <a:solidFill>
                  <a:srgbClr val="00B050"/>
                </a:solidFill>
              </a:rPr>
              <a:t>digital yuan</a:t>
            </a:r>
            <a:r>
              <a:rPr lang="en-US" sz="1400"/>
              <a:t> app , </a:t>
            </a:r>
            <a:r>
              <a:rPr lang="en-US" sz="1400" b="1">
                <a:solidFill>
                  <a:srgbClr val="00B050"/>
                </a:solidFill>
              </a:rPr>
              <a:t>e-CNY</a:t>
            </a:r>
            <a:r>
              <a:rPr lang="en-US" sz="1400"/>
              <a:t>, for iOS and Android.</a:t>
            </a:r>
          </a:p>
          <a:p>
            <a:endParaRPr lang="en-US" sz="140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00B050"/>
                </a:solidFill>
              </a:rPr>
              <a:t>It is NOT a decentralized cryptocurrency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It does NOT operate on a blockchain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It is controlled and issued by the China's central bank – PBOC (The People’s Bank of China). It was developed since 2014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It is designed to replace the cash and coins already in circulation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China is pushing for broader use of its digital currency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China is way ahead of its global peers. The </a:t>
            </a:r>
            <a:r>
              <a:rPr lang="en-US" sz="1400" b="1">
                <a:solidFill>
                  <a:srgbClr val="FF0000"/>
                </a:solidFill>
              </a:rPr>
              <a:t>US Federal Reserve</a:t>
            </a:r>
            <a:r>
              <a:rPr lang="en-US" sz="1400"/>
              <a:t> is only discussing the idea of issuing a U.S. digital currency similar to China's </a:t>
            </a:r>
            <a:r>
              <a:rPr lang="en-US" sz="1400" b="1">
                <a:solidFill>
                  <a:srgbClr val="00B050"/>
                </a:solidFill>
              </a:rPr>
              <a:t>CBDC (Central Bank Digital Currency)</a:t>
            </a:r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657203-E831-164E-9B26-466908605FE8}"/>
              </a:ext>
            </a:extLst>
          </p:cNvPr>
          <p:cNvSpPr txBox="1"/>
          <p:nvPr/>
        </p:nvSpPr>
        <p:spPr>
          <a:xfrm>
            <a:off x="1410736" y="4665474"/>
            <a:ext cx="49397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0070C0"/>
                </a:solidFill>
              </a:rPr>
              <a:t>The two dominant payment systems in China are:</a:t>
            </a:r>
          </a:p>
          <a:p>
            <a:endParaRPr lang="en-US" sz="140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0070C0"/>
                </a:solidFill>
              </a:rPr>
              <a:t>Tencent’s WeChat Pay</a:t>
            </a:r>
            <a:r>
              <a:rPr lang="en-US" sz="1400"/>
              <a:t> anounced support of digital yuan </a:t>
            </a:r>
            <a:br>
              <a:rPr lang="en-US" sz="1400"/>
            </a:br>
            <a:r>
              <a:rPr lang="en-US" sz="1400"/>
              <a:t>for its morethan a Billion WeChat users</a:t>
            </a:r>
            <a:br>
              <a:rPr lang="en-US" sz="1400"/>
            </a:br>
            <a:endParaRPr lang="en-US" sz="140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0070C0"/>
                </a:solidFill>
              </a:rPr>
              <a:t>Alipay (Alibaba)</a:t>
            </a:r>
            <a:r>
              <a:rPr lang="en-US" sz="1400"/>
              <a:t> is also a partner for the digital yuan.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7BE6E0-FE9D-4A4D-92AA-5F468171BD7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0880" y="4422525"/>
            <a:ext cx="4080105" cy="659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1416CD-5F74-8A4C-8F14-190BE89163C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0879" y="5646554"/>
            <a:ext cx="4211781" cy="1101543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AA7885A0-ECA5-E944-9009-D5D70EA7842C}"/>
              </a:ext>
            </a:extLst>
          </p:cNvPr>
          <p:cNvSpPr/>
          <p:nvPr/>
        </p:nvSpPr>
        <p:spPr>
          <a:xfrm rot="20295765">
            <a:off x="6380874" y="4934775"/>
            <a:ext cx="863029" cy="329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AE073C9-6602-8646-AF9F-A4C80E7DE87A}"/>
              </a:ext>
            </a:extLst>
          </p:cNvPr>
          <p:cNvSpPr/>
          <p:nvPr/>
        </p:nvSpPr>
        <p:spPr>
          <a:xfrm rot="753303">
            <a:off x="6389782" y="5859573"/>
            <a:ext cx="863029" cy="329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353548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E6ABBB-1249-514C-9F9A-BDAD74A8825A}"/>
              </a:ext>
            </a:extLst>
          </p:cNvPr>
          <p:cNvSpPr txBox="1"/>
          <p:nvPr/>
        </p:nvSpPr>
        <p:spPr>
          <a:xfrm>
            <a:off x="2212366" y="3191838"/>
            <a:ext cx="77672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If you can’t beat them, copy them. Some central banks have decided to create crypto competitors that they control. The value of this </a:t>
            </a:r>
            <a:r>
              <a:rPr lang="en-US" sz="1400" b="1">
                <a:solidFill>
                  <a:srgbClr val="0070C0"/>
                </a:solidFill>
              </a:rPr>
              <a:t>CBDC</a:t>
            </a:r>
            <a:r>
              <a:rPr lang="en-US" sz="1400"/>
              <a:t> (</a:t>
            </a:r>
            <a:r>
              <a:rPr lang="en-US" sz="1400">
                <a:solidFill>
                  <a:srgbClr val="0070C0"/>
                </a:solidFill>
              </a:rPr>
              <a:t>Central Bank-controlled Digital Currency</a:t>
            </a:r>
            <a:r>
              <a:rPr lang="en-US" sz="1400"/>
              <a:t>) mirrors the price of its physical equivalent.</a:t>
            </a:r>
          </a:p>
          <a:p>
            <a:endParaRPr lang="en-US" sz="1400"/>
          </a:p>
          <a:p>
            <a:r>
              <a:rPr lang="en-US" sz="1400" b="1">
                <a:solidFill>
                  <a:srgbClr val="0070C0"/>
                </a:solidFill>
              </a:rPr>
              <a:t>CBDC</a:t>
            </a:r>
            <a:r>
              <a:rPr lang="en-US" sz="1400"/>
              <a:t> is not similar to cryptocurrencies like Bitcoin and Ethereum, which are distributed (not centrally-controlled) and whose values aren’t pegged to any fiat currency (thus can swing wildly).</a:t>
            </a:r>
          </a:p>
          <a:p>
            <a:endParaRPr lang="en-US" sz="1400"/>
          </a:p>
          <a:p>
            <a:r>
              <a:rPr lang="en-US" sz="1400"/>
              <a:t>Benefits of </a:t>
            </a:r>
            <a:r>
              <a:rPr lang="en-US" sz="1400" b="1">
                <a:solidFill>
                  <a:srgbClr val="0070C0"/>
                </a:solidFill>
              </a:rPr>
              <a:t>CBDCs</a:t>
            </a:r>
            <a:r>
              <a:rPr lang="en-US" sz="1400"/>
              <a:t> could include letting people without bank accounts use digital payments, and giving central banks a lower-cost alternative to cash for providing a national payment method.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EB1F4-F598-AB40-9F4D-1814DDBA6D78}"/>
              </a:ext>
            </a:extLst>
          </p:cNvPr>
          <p:cNvSpPr txBox="1"/>
          <p:nvPr/>
        </p:nvSpPr>
        <p:spPr>
          <a:xfrm>
            <a:off x="1506875" y="711985"/>
            <a:ext cx="917824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0070C0"/>
                </a:solidFill>
              </a:rPr>
              <a:t>Central banks strike back against crypto </a:t>
            </a:r>
          </a:p>
          <a:p>
            <a:pPr algn="ctr"/>
            <a:r>
              <a:rPr lang="en-US" sz="2800" b="1">
                <a:solidFill>
                  <a:srgbClr val="0070C0"/>
                </a:solidFill>
              </a:rPr>
              <a:t>with their own digital currencies. </a:t>
            </a:r>
          </a:p>
          <a:p>
            <a:pPr algn="ctr"/>
            <a:endParaRPr lang="en-US" b="1">
              <a:solidFill>
                <a:srgbClr val="0070C0"/>
              </a:solidFill>
            </a:endParaRPr>
          </a:p>
          <a:p>
            <a:pPr algn="ctr"/>
            <a:r>
              <a:rPr lang="en-US" b="1">
                <a:solidFill>
                  <a:srgbClr val="0070C0"/>
                </a:solidFill>
              </a:rPr>
              <a:t>Almost 100 countries are actively investigating launching their own digital currency, according to the IMF (Inernational Monetary Fund). </a:t>
            </a:r>
          </a:p>
        </p:txBody>
      </p:sp>
    </p:spTree>
    <p:extLst>
      <p:ext uri="{BB962C8B-B14F-4D97-AF65-F5344CB8AC3E}">
        <p14:creationId xmlns:p14="http://schemas.microsoft.com/office/powerpoint/2010/main" val="3321447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1821</TotalTime>
  <Words>1747</Words>
  <Application>Microsoft Macintosh PowerPoint</Application>
  <PresentationFormat>Widescreen</PresentationFormat>
  <Paragraphs>222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158</cp:revision>
  <dcterms:modified xsi:type="dcterms:W3CDTF">2022-05-05T18:09:53Z</dcterms:modified>
</cp:coreProperties>
</file>