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84" r:id="rId2"/>
    <p:sldId id="285" r:id="rId3"/>
    <p:sldId id="287" r:id="rId4"/>
    <p:sldId id="291" r:id="rId5"/>
    <p:sldId id="292" r:id="rId6"/>
    <p:sldId id="289" r:id="rId7"/>
    <p:sldId id="290" r:id="rId8"/>
    <p:sldId id="293" r:id="rId9"/>
    <p:sldId id="29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87"/>
    <p:restoredTop sz="96327"/>
  </p:normalViewPr>
  <p:slideViewPr>
    <p:cSldViewPr snapToGrid="0" snapToObjects="1">
      <p:cViewPr varScale="1">
        <p:scale>
          <a:sx n="74" d="100"/>
          <a:sy n="74" d="100"/>
        </p:scale>
        <p:origin x="200" y="1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0B18A-2CB0-B248-A23A-CF200D8516DA}" type="datetimeFigureOut">
              <a:t>6/6/22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29D0F-AE5D-354B-AF7D-E712CA6777F8}" type="slidenum">
              <a:t>‹#›</a:t>
            </a:fld>
            <a:endParaRPr lang="en-US"/>
          </a:p>
        </p:txBody>
      </p:sp>
    </p:spTree>
    <p:extLst>
      <p:ext uri="{BB962C8B-B14F-4D97-AF65-F5344CB8AC3E}">
        <p14:creationId xmlns:p14="http://schemas.microsoft.com/office/powerpoint/2010/main" val="975446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8266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517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E5D9-02DC-F149-ABD3-0A0775B48D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591BCA-D2AE-5B44-85E7-1902B5B90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D70B93-6E91-BE4D-9BF5-90318A0101D0}"/>
              </a:ext>
            </a:extLst>
          </p:cNvPr>
          <p:cNvSpPr>
            <a:spLocks noGrp="1"/>
          </p:cNvSpPr>
          <p:nvPr>
            <p:ph type="dt" sz="half" idx="10"/>
          </p:nvPr>
        </p:nvSpPr>
        <p:spPr/>
        <p:txBody>
          <a:bodyPr/>
          <a:lstStyle/>
          <a:p>
            <a:fld id="{6FB464A9-1D0A-E949-92B2-EB494C191964}" type="datetimeFigureOut">
              <a:t>6/6/22</a:t>
            </a:fld>
            <a:endParaRPr lang="en-US"/>
          </a:p>
        </p:txBody>
      </p:sp>
      <p:sp>
        <p:nvSpPr>
          <p:cNvPr id="5" name="Footer Placeholder 4">
            <a:extLst>
              <a:ext uri="{FF2B5EF4-FFF2-40B4-BE49-F238E27FC236}">
                <a16:creationId xmlns:a16="http://schemas.microsoft.com/office/drawing/2014/main" id="{722237A2-BA0B-894F-A2CD-BE5FD098F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5D2F4-D81A-4B43-9274-97F039B82741}"/>
              </a:ext>
            </a:extLst>
          </p:cNvPr>
          <p:cNvSpPr>
            <a:spLocks noGrp="1"/>
          </p:cNvSpPr>
          <p:nvPr>
            <p:ph type="sldNum" sz="quarter" idx="12"/>
          </p:nvPr>
        </p:nvSpPr>
        <p:spPr/>
        <p:txBody>
          <a:bodyPr/>
          <a:lstStyle/>
          <a:p>
            <a:fld id="{3562D1DC-F690-5748-A495-5ECF895FFF1C}" type="slidenum">
              <a:t>‹#›</a:t>
            </a:fld>
            <a:endParaRPr lang="en-US"/>
          </a:p>
        </p:txBody>
      </p:sp>
    </p:spTree>
    <p:extLst>
      <p:ext uri="{BB962C8B-B14F-4D97-AF65-F5344CB8AC3E}">
        <p14:creationId xmlns:p14="http://schemas.microsoft.com/office/powerpoint/2010/main" val="346228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8878-A254-494F-A878-0148FF0BF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A826C-EB8E-2F44-B3C9-8EFAA872CD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4E6C47-7357-EE4A-B8C7-11B601331709}"/>
              </a:ext>
            </a:extLst>
          </p:cNvPr>
          <p:cNvSpPr>
            <a:spLocks noGrp="1"/>
          </p:cNvSpPr>
          <p:nvPr>
            <p:ph type="dt" sz="half" idx="10"/>
          </p:nvPr>
        </p:nvSpPr>
        <p:spPr/>
        <p:txBody>
          <a:bodyPr/>
          <a:lstStyle/>
          <a:p>
            <a:fld id="{6FB464A9-1D0A-E949-92B2-EB494C191964}" type="datetimeFigureOut">
              <a:t>6/6/22</a:t>
            </a:fld>
            <a:endParaRPr lang="en-US"/>
          </a:p>
        </p:txBody>
      </p:sp>
      <p:sp>
        <p:nvSpPr>
          <p:cNvPr id="5" name="Footer Placeholder 4">
            <a:extLst>
              <a:ext uri="{FF2B5EF4-FFF2-40B4-BE49-F238E27FC236}">
                <a16:creationId xmlns:a16="http://schemas.microsoft.com/office/drawing/2014/main" id="{089F2315-FC01-1B46-B234-0D20BE3A2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E4F3C-9CE5-F945-BCC4-DF1981254520}"/>
              </a:ext>
            </a:extLst>
          </p:cNvPr>
          <p:cNvSpPr>
            <a:spLocks noGrp="1"/>
          </p:cNvSpPr>
          <p:nvPr>
            <p:ph type="sldNum" sz="quarter" idx="12"/>
          </p:nvPr>
        </p:nvSpPr>
        <p:spPr/>
        <p:txBody>
          <a:bodyPr/>
          <a:lstStyle/>
          <a:p>
            <a:fld id="{3562D1DC-F690-5748-A495-5ECF895FFF1C}" type="slidenum">
              <a:t>‹#›</a:t>
            </a:fld>
            <a:endParaRPr lang="en-US"/>
          </a:p>
        </p:txBody>
      </p:sp>
    </p:spTree>
    <p:extLst>
      <p:ext uri="{BB962C8B-B14F-4D97-AF65-F5344CB8AC3E}">
        <p14:creationId xmlns:p14="http://schemas.microsoft.com/office/powerpoint/2010/main" val="90996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C31546-1724-6640-9B83-C8058C7C8C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83A5A6-E542-5B4D-8503-5BCAF7996B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1382E-4098-1C41-9AA3-E14F14AE1A6B}"/>
              </a:ext>
            </a:extLst>
          </p:cNvPr>
          <p:cNvSpPr>
            <a:spLocks noGrp="1"/>
          </p:cNvSpPr>
          <p:nvPr>
            <p:ph type="dt" sz="half" idx="10"/>
          </p:nvPr>
        </p:nvSpPr>
        <p:spPr/>
        <p:txBody>
          <a:bodyPr/>
          <a:lstStyle/>
          <a:p>
            <a:fld id="{6FB464A9-1D0A-E949-92B2-EB494C191964}" type="datetimeFigureOut">
              <a:t>6/6/22</a:t>
            </a:fld>
            <a:endParaRPr lang="en-US"/>
          </a:p>
        </p:txBody>
      </p:sp>
      <p:sp>
        <p:nvSpPr>
          <p:cNvPr id="5" name="Footer Placeholder 4">
            <a:extLst>
              <a:ext uri="{FF2B5EF4-FFF2-40B4-BE49-F238E27FC236}">
                <a16:creationId xmlns:a16="http://schemas.microsoft.com/office/drawing/2014/main" id="{73A1EF4E-9A21-DD4C-AAED-E4F96D864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CCDB4-3C7B-6E44-9ED8-C0BE9BE271D8}"/>
              </a:ext>
            </a:extLst>
          </p:cNvPr>
          <p:cNvSpPr>
            <a:spLocks noGrp="1"/>
          </p:cNvSpPr>
          <p:nvPr>
            <p:ph type="sldNum" sz="quarter" idx="12"/>
          </p:nvPr>
        </p:nvSpPr>
        <p:spPr/>
        <p:txBody>
          <a:bodyPr/>
          <a:lstStyle/>
          <a:p>
            <a:fld id="{3562D1DC-F690-5748-A495-5ECF895FFF1C}" type="slidenum">
              <a:t>‹#›</a:t>
            </a:fld>
            <a:endParaRPr lang="en-US"/>
          </a:p>
        </p:txBody>
      </p:sp>
    </p:spTree>
    <p:extLst>
      <p:ext uri="{BB962C8B-B14F-4D97-AF65-F5344CB8AC3E}">
        <p14:creationId xmlns:p14="http://schemas.microsoft.com/office/powerpoint/2010/main" val="43252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2E18-9364-E943-8733-8249FAFCF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48D18-249D-314D-A48B-1AC79FDC16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DF7C8-6B9A-5444-B1BF-B571579E2F57}"/>
              </a:ext>
            </a:extLst>
          </p:cNvPr>
          <p:cNvSpPr>
            <a:spLocks noGrp="1"/>
          </p:cNvSpPr>
          <p:nvPr>
            <p:ph type="dt" sz="half" idx="10"/>
          </p:nvPr>
        </p:nvSpPr>
        <p:spPr/>
        <p:txBody>
          <a:bodyPr/>
          <a:lstStyle/>
          <a:p>
            <a:fld id="{6FB464A9-1D0A-E949-92B2-EB494C191964}" type="datetimeFigureOut">
              <a:t>6/6/22</a:t>
            </a:fld>
            <a:endParaRPr lang="en-US"/>
          </a:p>
        </p:txBody>
      </p:sp>
      <p:sp>
        <p:nvSpPr>
          <p:cNvPr id="5" name="Footer Placeholder 4">
            <a:extLst>
              <a:ext uri="{FF2B5EF4-FFF2-40B4-BE49-F238E27FC236}">
                <a16:creationId xmlns:a16="http://schemas.microsoft.com/office/drawing/2014/main" id="{453E719D-33C4-9243-B1CB-5AC72F310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27324-6B43-DE4B-9199-6050C9625F33}"/>
              </a:ext>
            </a:extLst>
          </p:cNvPr>
          <p:cNvSpPr>
            <a:spLocks noGrp="1"/>
          </p:cNvSpPr>
          <p:nvPr>
            <p:ph type="sldNum" sz="quarter" idx="12"/>
          </p:nvPr>
        </p:nvSpPr>
        <p:spPr/>
        <p:txBody>
          <a:bodyPr/>
          <a:lstStyle/>
          <a:p>
            <a:fld id="{3562D1DC-F690-5748-A495-5ECF895FFF1C}" type="slidenum">
              <a:t>‹#›</a:t>
            </a:fld>
            <a:endParaRPr lang="en-US"/>
          </a:p>
        </p:txBody>
      </p:sp>
    </p:spTree>
    <p:extLst>
      <p:ext uri="{BB962C8B-B14F-4D97-AF65-F5344CB8AC3E}">
        <p14:creationId xmlns:p14="http://schemas.microsoft.com/office/powerpoint/2010/main" val="154056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CEB1-86A2-F641-9C6D-C506B32523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81FF18-42F3-C74F-9D4A-333B5FF22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DA346B-A2B5-1E49-8127-1E543E11C6BA}"/>
              </a:ext>
            </a:extLst>
          </p:cNvPr>
          <p:cNvSpPr>
            <a:spLocks noGrp="1"/>
          </p:cNvSpPr>
          <p:nvPr>
            <p:ph type="dt" sz="half" idx="10"/>
          </p:nvPr>
        </p:nvSpPr>
        <p:spPr/>
        <p:txBody>
          <a:bodyPr/>
          <a:lstStyle/>
          <a:p>
            <a:fld id="{6FB464A9-1D0A-E949-92B2-EB494C191964}" type="datetimeFigureOut">
              <a:t>6/6/22</a:t>
            </a:fld>
            <a:endParaRPr lang="en-US"/>
          </a:p>
        </p:txBody>
      </p:sp>
      <p:sp>
        <p:nvSpPr>
          <p:cNvPr id="5" name="Footer Placeholder 4">
            <a:extLst>
              <a:ext uri="{FF2B5EF4-FFF2-40B4-BE49-F238E27FC236}">
                <a16:creationId xmlns:a16="http://schemas.microsoft.com/office/drawing/2014/main" id="{80A7D233-3BF7-7248-97CD-081B261AF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6A5B3-6D62-A140-985C-53FAE4F5B5FE}"/>
              </a:ext>
            </a:extLst>
          </p:cNvPr>
          <p:cNvSpPr>
            <a:spLocks noGrp="1"/>
          </p:cNvSpPr>
          <p:nvPr>
            <p:ph type="sldNum" sz="quarter" idx="12"/>
          </p:nvPr>
        </p:nvSpPr>
        <p:spPr/>
        <p:txBody>
          <a:bodyPr/>
          <a:lstStyle/>
          <a:p>
            <a:fld id="{3562D1DC-F690-5748-A495-5ECF895FFF1C}" type="slidenum">
              <a:t>‹#›</a:t>
            </a:fld>
            <a:endParaRPr lang="en-US"/>
          </a:p>
        </p:txBody>
      </p:sp>
    </p:spTree>
    <p:extLst>
      <p:ext uri="{BB962C8B-B14F-4D97-AF65-F5344CB8AC3E}">
        <p14:creationId xmlns:p14="http://schemas.microsoft.com/office/powerpoint/2010/main" val="2355175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17296-16B0-C440-B854-645FD40899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F980A-4ED4-584B-8EBC-11F9A29165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658F1-EEFA-FD46-B825-BA5206CDFE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B78B04-4C4A-594E-8AA3-C4E7A57C3359}"/>
              </a:ext>
            </a:extLst>
          </p:cNvPr>
          <p:cNvSpPr>
            <a:spLocks noGrp="1"/>
          </p:cNvSpPr>
          <p:nvPr>
            <p:ph type="dt" sz="half" idx="10"/>
          </p:nvPr>
        </p:nvSpPr>
        <p:spPr/>
        <p:txBody>
          <a:bodyPr/>
          <a:lstStyle/>
          <a:p>
            <a:fld id="{6FB464A9-1D0A-E949-92B2-EB494C191964}" type="datetimeFigureOut">
              <a:t>6/6/22</a:t>
            </a:fld>
            <a:endParaRPr lang="en-US"/>
          </a:p>
        </p:txBody>
      </p:sp>
      <p:sp>
        <p:nvSpPr>
          <p:cNvPr id="6" name="Footer Placeholder 5">
            <a:extLst>
              <a:ext uri="{FF2B5EF4-FFF2-40B4-BE49-F238E27FC236}">
                <a16:creationId xmlns:a16="http://schemas.microsoft.com/office/drawing/2014/main" id="{C8ADD682-70E0-3E4D-B2DF-06BB0A179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E83A8C-ECCB-C44B-BF9E-3A396A9F333E}"/>
              </a:ext>
            </a:extLst>
          </p:cNvPr>
          <p:cNvSpPr>
            <a:spLocks noGrp="1"/>
          </p:cNvSpPr>
          <p:nvPr>
            <p:ph type="sldNum" sz="quarter" idx="12"/>
          </p:nvPr>
        </p:nvSpPr>
        <p:spPr/>
        <p:txBody>
          <a:bodyPr/>
          <a:lstStyle/>
          <a:p>
            <a:fld id="{3562D1DC-F690-5748-A495-5ECF895FFF1C}" type="slidenum">
              <a:t>‹#›</a:t>
            </a:fld>
            <a:endParaRPr lang="en-US"/>
          </a:p>
        </p:txBody>
      </p:sp>
    </p:spTree>
    <p:extLst>
      <p:ext uri="{BB962C8B-B14F-4D97-AF65-F5344CB8AC3E}">
        <p14:creationId xmlns:p14="http://schemas.microsoft.com/office/powerpoint/2010/main" val="2848765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8F51-B92F-2B42-9F38-0F15592F1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E641F4-6C98-294E-BCEB-93B2CB631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31106C-C9A3-3443-9F12-58D7E69DEB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93404C-36A2-9F46-A19C-E44E142650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87742E-BEE7-B74B-AE2C-46B1CC1B01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638BE-7CC2-DA43-B3A8-95364D36CACC}"/>
              </a:ext>
            </a:extLst>
          </p:cNvPr>
          <p:cNvSpPr>
            <a:spLocks noGrp="1"/>
          </p:cNvSpPr>
          <p:nvPr>
            <p:ph type="dt" sz="half" idx="10"/>
          </p:nvPr>
        </p:nvSpPr>
        <p:spPr/>
        <p:txBody>
          <a:bodyPr/>
          <a:lstStyle/>
          <a:p>
            <a:fld id="{6FB464A9-1D0A-E949-92B2-EB494C191964}" type="datetimeFigureOut">
              <a:t>6/6/22</a:t>
            </a:fld>
            <a:endParaRPr lang="en-US"/>
          </a:p>
        </p:txBody>
      </p:sp>
      <p:sp>
        <p:nvSpPr>
          <p:cNvPr id="8" name="Footer Placeholder 7">
            <a:extLst>
              <a:ext uri="{FF2B5EF4-FFF2-40B4-BE49-F238E27FC236}">
                <a16:creationId xmlns:a16="http://schemas.microsoft.com/office/drawing/2014/main" id="{B6726BE4-B9BF-574B-9987-2D843E7244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CBE36A-50F5-D247-85AD-9C296899F0E9}"/>
              </a:ext>
            </a:extLst>
          </p:cNvPr>
          <p:cNvSpPr>
            <a:spLocks noGrp="1"/>
          </p:cNvSpPr>
          <p:nvPr>
            <p:ph type="sldNum" sz="quarter" idx="12"/>
          </p:nvPr>
        </p:nvSpPr>
        <p:spPr/>
        <p:txBody>
          <a:bodyPr/>
          <a:lstStyle/>
          <a:p>
            <a:fld id="{3562D1DC-F690-5748-A495-5ECF895FFF1C}" type="slidenum">
              <a:t>‹#›</a:t>
            </a:fld>
            <a:endParaRPr lang="en-US"/>
          </a:p>
        </p:txBody>
      </p:sp>
    </p:spTree>
    <p:extLst>
      <p:ext uri="{BB962C8B-B14F-4D97-AF65-F5344CB8AC3E}">
        <p14:creationId xmlns:p14="http://schemas.microsoft.com/office/powerpoint/2010/main" val="136491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E539-9D09-8946-96FF-30992F7333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3962D1-2C75-FD4A-9AB7-121CCB4BB5DF}"/>
              </a:ext>
            </a:extLst>
          </p:cNvPr>
          <p:cNvSpPr>
            <a:spLocks noGrp="1"/>
          </p:cNvSpPr>
          <p:nvPr>
            <p:ph type="dt" sz="half" idx="10"/>
          </p:nvPr>
        </p:nvSpPr>
        <p:spPr/>
        <p:txBody>
          <a:bodyPr/>
          <a:lstStyle/>
          <a:p>
            <a:fld id="{6FB464A9-1D0A-E949-92B2-EB494C191964}" type="datetimeFigureOut">
              <a:t>6/6/22</a:t>
            </a:fld>
            <a:endParaRPr lang="en-US"/>
          </a:p>
        </p:txBody>
      </p:sp>
      <p:sp>
        <p:nvSpPr>
          <p:cNvPr id="4" name="Footer Placeholder 3">
            <a:extLst>
              <a:ext uri="{FF2B5EF4-FFF2-40B4-BE49-F238E27FC236}">
                <a16:creationId xmlns:a16="http://schemas.microsoft.com/office/drawing/2014/main" id="{CD07E418-1D91-9D40-93DB-50537FD088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0E370F-1FDA-C24C-A435-CAC85A6C958E}"/>
              </a:ext>
            </a:extLst>
          </p:cNvPr>
          <p:cNvSpPr>
            <a:spLocks noGrp="1"/>
          </p:cNvSpPr>
          <p:nvPr>
            <p:ph type="sldNum" sz="quarter" idx="12"/>
          </p:nvPr>
        </p:nvSpPr>
        <p:spPr/>
        <p:txBody>
          <a:bodyPr/>
          <a:lstStyle/>
          <a:p>
            <a:fld id="{3562D1DC-F690-5748-A495-5ECF895FFF1C}" type="slidenum">
              <a:t>‹#›</a:t>
            </a:fld>
            <a:endParaRPr lang="en-US"/>
          </a:p>
        </p:txBody>
      </p:sp>
    </p:spTree>
    <p:extLst>
      <p:ext uri="{BB962C8B-B14F-4D97-AF65-F5344CB8AC3E}">
        <p14:creationId xmlns:p14="http://schemas.microsoft.com/office/powerpoint/2010/main" val="220910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A7A773-8D39-0743-B756-2FDC02ADF82A}"/>
              </a:ext>
            </a:extLst>
          </p:cNvPr>
          <p:cNvSpPr>
            <a:spLocks noGrp="1"/>
          </p:cNvSpPr>
          <p:nvPr>
            <p:ph type="dt" sz="half" idx="10"/>
          </p:nvPr>
        </p:nvSpPr>
        <p:spPr/>
        <p:txBody>
          <a:bodyPr/>
          <a:lstStyle/>
          <a:p>
            <a:fld id="{6FB464A9-1D0A-E949-92B2-EB494C191964}" type="datetimeFigureOut">
              <a:t>6/6/22</a:t>
            </a:fld>
            <a:endParaRPr lang="en-US"/>
          </a:p>
        </p:txBody>
      </p:sp>
      <p:sp>
        <p:nvSpPr>
          <p:cNvPr id="3" name="Footer Placeholder 2">
            <a:extLst>
              <a:ext uri="{FF2B5EF4-FFF2-40B4-BE49-F238E27FC236}">
                <a16:creationId xmlns:a16="http://schemas.microsoft.com/office/drawing/2014/main" id="{4C5E687F-9C65-8B4A-A4E0-FF74EFD89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A6CBF6-C511-5C4F-8499-BD65CD5B786D}"/>
              </a:ext>
            </a:extLst>
          </p:cNvPr>
          <p:cNvSpPr>
            <a:spLocks noGrp="1"/>
          </p:cNvSpPr>
          <p:nvPr>
            <p:ph type="sldNum" sz="quarter" idx="12"/>
          </p:nvPr>
        </p:nvSpPr>
        <p:spPr/>
        <p:txBody>
          <a:bodyPr/>
          <a:lstStyle/>
          <a:p>
            <a:fld id="{3562D1DC-F690-5748-A495-5ECF895FFF1C}" type="slidenum">
              <a:t>‹#›</a:t>
            </a:fld>
            <a:endParaRPr lang="en-US"/>
          </a:p>
        </p:txBody>
      </p:sp>
    </p:spTree>
    <p:extLst>
      <p:ext uri="{BB962C8B-B14F-4D97-AF65-F5344CB8AC3E}">
        <p14:creationId xmlns:p14="http://schemas.microsoft.com/office/powerpoint/2010/main" val="393528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9979-B1AF-B141-8E05-E4A24D38A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A765C0-D299-4247-B1AF-4B8D846238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7D9EB2-D88A-3348-B246-EF303EDA4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D30A8-2DCB-EE4D-8E3A-1E92F387AB06}"/>
              </a:ext>
            </a:extLst>
          </p:cNvPr>
          <p:cNvSpPr>
            <a:spLocks noGrp="1"/>
          </p:cNvSpPr>
          <p:nvPr>
            <p:ph type="dt" sz="half" idx="10"/>
          </p:nvPr>
        </p:nvSpPr>
        <p:spPr/>
        <p:txBody>
          <a:bodyPr/>
          <a:lstStyle/>
          <a:p>
            <a:fld id="{6FB464A9-1D0A-E949-92B2-EB494C191964}" type="datetimeFigureOut">
              <a:t>6/6/22</a:t>
            </a:fld>
            <a:endParaRPr lang="en-US"/>
          </a:p>
        </p:txBody>
      </p:sp>
      <p:sp>
        <p:nvSpPr>
          <p:cNvPr id="6" name="Footer Placeholder 5">
            <a:extLst>
              <a:ext uri="{FF2B5EF4-FFF2-40B4-BE49-F238E27FC236}">
                <a16:creationId xmlns:a16="http://schemas.microsoft.com/office/drawing/2014/main" id="{69FE549A-E4BF-6F41-9F4B-570917ABC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24E6B5-E5DB-4B4B-BAAB-4F830C7B4A08}"/>
              </a:ext>
            </a:extLst>
          </p:cNvPr>
          <p:cNvSpPr>
            <a:spLocks noGrp="1"/>
          </p:cNvSpPr>
          <p:nvPr>
            <p:ph type="sldNum" sz="quarter" idx="12"/>
          </p:nvPr>
        </p:nvSpPr>
        <p:spPr/>
        <p:txBody>
          <a:bodyPr/>
          <a:lstStyle/>
          <a:p>
            <a:fld id="{3562D1DC-F690-5748-A495-5ECF895FFF1C}" type="slidenum">
              <a:t>‹#›</a:t>
            </a:fld>
            <a:endParaRPr lang="en-US"/>
          </a:p>
        </p:txBody>
      </p:sp>
    </p:spTree>
    <p:extLst>
      <p:ext uri="{BB962C8B-B14F-4D97-AF65-F5344CB8AC3E}">
        <p14:creationId xmlns:p14="http://schemas.microsoft.com/office/powerpoint/2010/main" val="245831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D33C-AABF-A74D-B83A-E0E59EEFB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4EB5D4-41A7-E94A-952F-6DBAFEE41D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C8DAC0-E78F-A24E-B180-41C8B3DFB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B0633-143B-574E-A490-4AC942B027B4}"/>
              </a:ext>
            </a:extLst>
          </p:cNvPr>
          <p:cNvSpPr>
            <a:spLocks noGrp="1"/>
          </p:cNvSpPr>
          <p:nvPr>
            <p:ph type="dt" sz="half" idx="10"/>
          </p:nvPr>
        </p:nvSpPr>
        <p:spPr/>
        <p:txBody>
          <a:bodyPr/>
          <a:lstStyle/>
          <a:p>
            <a:fld id="{6FB464A9-1D0A-E949-92B2-EB494C191964}" type="datetimeFigureOut">
              <a:t>6/6/22</a:t>
            </a:fld>
            <a:endParaRPr lang="en-US"/>
          </a:p>
        </p:txBody>
      </p:sp>
      <p:sp>
        <p:nvSpPr>
          <p:cNvPr id="6" name="Footer Placeholder 5">
            <a:extLst>
              <a:ext uri="{FF2B5EF4-FFF2-40B4-BE49-F238E27FC236}">
                <a16:creationId xmlns:a16="http://schemas.microsoft.com/office/drawing/2014/main" id="{597E46C2-86D8-8543-A7BA-E2F12EAD3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EB1A8B-8179-2040-9913-A736BE38D8F7}"/>
              </a:ext>
            </a:extLst>
          </p:cNvPr>
          <p:cNvSpPr>
            <a:spLocks noGrp="1"/>
          </p:cNvSpPr>
          <p:nvPr>
            <p:ph type="sldNum" sz="quarter" idx="12"/>
          </p:nvPr>
        </p:nvSpPr>
        <p:spPr/>
        <p:txBody>
          <a:bodyPr/>
          <a:lstStyle/>
          <a:p>
            <a:fld id="{3562D1DC-F690-5748-A495-5ECF895FFF1C}" type="slidenum">
              <a:t>‹#›</a:t>
            </a:fld>
            <a:endParaRPr lang="en-US"/>
          </a:p>
        </p:txBody>
      </p:sp>
    </p:spTree>
    <p:extLst>
      <p:ext uri="{BB962C8B-B14F-4D97-AF65-F5344CB8AC3E}">
        <p14:creationId xmlns:p14="http://schemas.microsoft.com/office/powerpoint/2010/main" val="1115942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926887-3759-2744-85EB-83B29CCCB1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0E0E39-640F-764E-931E-536A80EEE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03D87-DBB4-EF4C-9336-728C84397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464A9-1D0A-E949-92B2-EB494C191964}" type="datetimeFigureOut">
              <a:t>6/6/22</a:t>
            </a:fld>
            <a:endParaRPr lang="en-US"/>
          </a:p>
        </p:txBody>
      </p:sp>
      <p:sp>
        <p:nvSpPr>
          <p:cNvPr id="5" name="Footer Placeholder 4">
            <a:extLst>
              <a:ext uri="{FF2B5EF4-FFF2-40B4-BE49-F238E27FC236}">
                <a16:creationId xmlns:a16="http://schemas.microsoft.com/office/drawing/2014/main" id="{5928ED1E-619D-2642-8F98-5D7501398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DB0533-A0CA-414D-949B-F648573A3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2D1DC-F690-5748-A495-5ECF895FFF1C}" type="slidenum">
              <a:t>‹#›</a:t>
            </a:fld>
            <a:endParaRPr lang="en-US"/>
          </a:p>
        </p:txBody>
      </p:sp>
    </p:spTree>
    <p:extLst>
      <p:ext uri="{BB962C8B-B14F-4D97-AF65-F5344CB8AC3E}">
        <p14:creationId xmlns:p14="http://schemas.microsoft.com/office/powerpoint/2010/main" val="3425691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twitter.com/rohunvora/status/1423082183195983874" TargetMode="External"/><Relationship Id="rId13" Type="http://schemas.openxmlformats.org/officeDocument/2006/relationships/image" Target="../media/image5.png"/><Relationship Id="rId3" Type="http://schemas.openxmlformats.org/officeDocument/2006/relationships/hyperlink" Target="https://etherscan.io/" TargetMode="External"/><Relationship Id="rId7" Type="http://schemas.openxmlformats.org/officeDocument/2006/relationships/hyperlink" Target="https://www.ethernodes.org/network-types" TargetMode="External"/><Relationship Id="rId12" Type="http://schemas.openxmlformats.org/officeDocument/2006/relationships/image" Target="../media/image4.png"/><Relationship Id="rId2" Type="http://schemas.openxmlformats.org/officeDocument/2006/relationships/hyperlink" Target="https://www.investopedia.com/terms/e/ethereum.asp" TargetMode="External"/><Relationship Id="rId1" Type="http://schemas.openxmlformats.org/officeDocument/2006/relationships/slideLayout" Target="../slideLayouts/slideLayout7.xml"/><Relationship Id="rId6" Type="http://schemas.openxmlformats.org/officeDocument/2006/relationships/hyperlink" Target="https://merunasgrincalaitis.medium.com/dont-code-another-smart-contract-without-understanding-the-4-languages-in-10-minutes-first-1c2dea165fcf" TargetMode="External"/><Relationship Id="rId11" Type="http://schemas.openxmlformats.org/officeDocument/2006/relationships/image" Target="../media/image3.png"/><Relationship Id="rId5" Type="http://schemas.openxmlformats.org/officeDocument/2006/relationships/hyperlink" Target="https://en.wikipedia.org/wiki/Solidity" TargetMode="External"/><Relationship Id="rId10" Type="http://schemas.openxmlformats.org/officeDocument/2006/relationships/image" Target="../media/image2.png"/><Relationship Id="rId4" Type="http://schemas.openxmlformats.org/officeDocument/2006/relationships/hyperlink" Target="https://www.investopedia.com/terms/g/gas-ethereum.asp" TargetMode="Externa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ethereum.org/en/developers/" TargetMode="External"/><Relationship Id="rId2" Type="http://schemas.openxmlformats.org/officeDocument/2006/relationships/hyperlink" Target="https://en.wikipedia.org/wiki/Solidity" TargetMode="External"/><Relationship Id="rId1" Type="http://schemas.openxmlformats.org/officeDocument/2006/relationships/slideLayout" Target="../slideLayouts/slideLayout7.xml"/><Relationship Id="rId4" Type="http://schemas.openxmlformats.org/officeDocument/2006/relationships/hyperlink" Target="https://github.com/ethereum/solidit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bitcointalk.org/index.php?topic=27787.0"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vitalik.ca/" TargetMode="Externa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vitalik.ca/general/2021/12/06/endgame.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T3tkmTByWIg" TargetMode="External"/><Relationship Id="rId1" Type="http://schemas.openxmlformats.org/officeDocument/2006/relationships/slideLayout" Target="../slideLayouts/slideLayout7.xml"/><Relationship Id="rId4" Type="http://schemas.openxmlformats.org/officeDocument/2006/relationships/hyperlink" Target="https://ethereum.org/en/developers/docs/consensus-mechanisms/po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eirdvitalik.com/" TargetMode="External"/><Relationship Id="rId3" Type="http://schemas.openxmlformats.org/officeDocument/2006/relationships/hyperlink" Target="https://infura.io/" TargetMode="External"/><Relationship Id="rId7" Type="http://schemas.openxmlformats.org/officeDocument/2006/relationships/hyperlink" Target="https://twitter.com/kani_x_/status/1526479076902391808" TargetMode="External"/><Relationship Id="rId2" Type="http://schemas.openxmlformats.org/officeDocument/2006/relationships/hyperlink" Target="https://www.youtube.com/watch?v=Zlz1DmmdlwI" TargetMode="External"/><Relationship Id="rId1" Type="http://schemas.openxmlformats.org/officeDocument/2006/relationships/slideLayout" Target="../slideLayouts/slideLayout7.xml"/><Relationship Id="rId6" Type="http://schemas.openxmlformats.org/officeDocument/2006/relationships/hyperlink" Target="https://www.youtube.com/watch?v=YDmwyyhpqTE" TargetMode="External"/><Relationship Id="rId5" Type="http://schemas.openxmlformats.org/officeDocument/2006/relationships/hyperlink" Target="https://www.weforum.org/agenda/authors/aya-miyaguchi" TargetMode="External"/><Relationship Id="rId10" Type="http://schemas.openxmlformats.org/officeDocument/2006/relationships/hyperlink" Target="https://vitalik.ca/general/2022/04/01/maximalist.html" TargetMode="External"/><Relationship Id="rId4" Type="http://schemas.openxmlformats.org/officeDocument/2006/relationships/hyperlink" Target="https://twitter.com/VitalikButerin/status/1526378787855736832" TargetMode="External"/><Relationship Id="rId9" Type="http://schemas.openxmlformats.org/officeDocument/2006/relationships/hyperlink" Target="https://fortune.com/2021/05/27/ethereum-founder-vitalik-buterin-proof-of-stake-environment-carb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4B0A0-2FD2-3B49-8698-9FE080E83492}"/>
              </a:ext>
            </a:extLst>
          </p:cNvPr>
          <p:cNvSpPr txBox="1"/>
          <p:nvPr/>
        </p:nvSpPr>
        <p:spPr>
          <a:xfrm>
            <a:off x="0" y="0"/>
            <a:ext cx="1803862" cy="523220"/>
          </a:xfrm>
          <a:prstGeom prst="rect">
            <a:avLst/>
          </a:prstGeom>
          <a:noFill/>
        </p:spPr>
        <p:txBody>
          <a:bodyPr wrap="square" rtlCol="0">
            <a:spAutoFit/>
          </a:bodyPr>
          <a:lstStyle/>
          <a:p>
            <a:r>
              <a:rPr lang="en-US" sz="2800" b="1"/>
              <a:t>Etherium</a:t>
            </a:r>
          </a:p>
        </p:txBody>
      </p:sp>
      <p:sp>
        <p:nvSpPr>
          <p:cNvPr id="3" name="TextBox 2">
            <a:extLst>
              <a:ext uri="{FF2B5EF4-FFF2-40B4-BE49-F238E27FC236}">
                <a16:creationId xmlns:a16="http://schemas.microsoft.com/office/drawing/2014/main" id="{CAB42B4C-7414-E84D-94A1-4CA7C8107427}"/>
              </a:ext>
            </a:extLst>
          </p:cNvPr>
          <p:cNvSpPr txBox="1"/>
          <p:nvPr/>
        </p:nvSpPr>
        <p:spPr>
          <a:xfrm>
            <a:off x="0" y="428018"/>
            <a:ext cx="4231178" cy="646331"/>
          </a:xfrm>
          <a:prstGeom prst="rect">
            <a:avLst/>
          </a:prstGeom>
          <a:noFill/>
        </p:spPr>
        <p:txBody>
          <a:bodyPr wrap="square" rtlCol="0">
            <a:spAutoFit/>
          </a:bodyPr>
          <a:lstStyle/>
          <a:p>
            <a:r>
              <a:rPr lang="en-US" sz="1200"/>
              <a:t> - </a:t>
            </a:r>
            <a:r>
              <a:rPr lang="en-US" sz="1200">
                <a:hlinkClick r:id="rId2"/>
              </a:rPr>
              <a:t>https://www.investopedia.com/terms/e/ethereum.asp</a:t>
            </a:r>
            <a:endParaRPr lang="en-US" sz="1200"/>
          </a:p>
          <a:p>
            <a:r>
              <a:rPr lang="en-US" sz="1200"/>
              <a:t> - </a:t>
            </a:r>
            <a:r>
              <a:rPr lang="en-US" sz="1200">
                <a:hlinkClick r:id="rId3"/>
              </a:rPr>
              <a:t>https://etherscan.io/</a:t>
            </a:r>
            <a:endParaRPr lang="en-US" sz="1200"/>
          </a:p>
          <a:p>
            <a:r>
              <a:rPr lang="en-US" sz="1200"/>
              <a:t> - </a:t>
            </a:r>
            <a:r>
              <a:rPr lang="en-US" sz="1200">
                <a:hlinkClick r:id="rId4"/>
              </a:rPr>
              <a:t>https://www.investopedia.com/terms/g/gas-ethereum.asp</a:t>
            </a:r>
            <a:r>
              <a:rPr lang="en-US" sz="1200"/>
              <a:t> - </a:t>
            </a:r>
          </a:p>
        </p:txBody>
      </p:sp>
      <p:sp>
        <p:nvSpPr>
          <p:cNvPr id="4" name="TextBox 3">
            <a:extLst>
              <a:ext uri="{FF2B5EF4-FFF2-40B4-BE49-F238E27FC236}">
                <a16:creationId xmlns:a16="http://schemas.microsoft.com/office/drawing/2014/main" id="{FA556A85-2EDA-6C4A-92BE-5A12AF9C0929}"/>
              </a:ext>
            </a:extLst>
          </p:cNvPr>
          <p:cNvSpPr txBox="1"/>
          <p:nvPr/>
        </p:nvSpPr>
        <p:spPr>
          <a:xfrm>
            <a:off x="0" y="1135929"/>
            <a:ext cx="7356764" cy="5047536"/>
          </a:xfrm>
          <a:prstGeom prst="rect">
            <a:avLst/>
          </a:prstGeom>
          <a:noFill/>
        </p:spPr>
        <p:txBody>
          <a:bodyPr wrap="square" rtlCol="0">
            <a:spAutoFit/>
          </a:bodyPr>
          <a:lstStyle/>
          <a:p>
            <a:pPr marL="380990" indent="-380990">
              <a:buFont typeface="Arial" panose="020B0604020202020204" pitchFamily="34" charset="0"/>
              <a:buChar char="•"/>
            </a:pPr>
            <a:r>
              <a:rPr lang="en-US" sz="1400" b="1">
                <a:solidFill>
                  <a:srgbClr val="FF0000"/>
                </a:solidFill>
              </a:rPr>
              <a:t>Ethereum</a:t>
            </a:r>
            <a:r>
              <a:rPr lang="en-US" sz="1400"/>
              <a:t> is a platform powered by distributed blockchain technology</a:t>
            </a:r>
          </a:p>
          <a:p>
            <a:pPr marL="380990" indent="-380990">
              <a:buFont typeface="Arial" panose="020B0604020202020204" pitchFamily="34" charset="0"/>
              <a:buChar char="•"/>
            </a:pPr>
            <a:r>
              <a:rPr lang="en-US" sz="1400"/>
              <a:t>Its own (native) cryptocurrency is called </a:t>
            </a:r>
            <a:r>
              <a:rPr lang="en-US" sz="1400" b="1">
                <a:solidFill>
                  <a:srgbClr val="FF0000"/>
                </a:solidFill>
              </a:rPr>
              <a:t>Ether</a:t>
            </a:r>
            <a:r>
              <a:rPr lang="en-US" sz="1400"/>
              <a:t>, or </a:t>
            </a:r>
            <a:r>
              <a:rPr lang="en-US" sz="1400" b="1">
                <a:solidFill>
                  <a:srgbClr val="FF0000"/>
                </a:solidFill>
              </a:rPr>
              <a:t>ETH</a:t>
            </a:r>
            <a:r>
              <a:rPr lang="en-US" sz="1400"/>
              <a:t>, or simply </a:t>
            </a:r>
            <a:r>
              <a:rPr lang="en-US" sz="1400" b="1">
                <a:solidFill>
                  <a:srgbClr val="FF0000"/>
                </a:solidFill>
              </a:rPr>
              <a:t>Ethereum</a:t>
            </a:r>
          </a:p>
          <a:p>
            <a:pPr marL="380990" indent="-380990">
              <a:buFont typeface="Arial" panose="020B0604020202020204" pitchFamily="34" charset="0"/>
              <a:buChar char="•"/>
            </a:pPr>
            <a:r>
              <a:rPr lang="en-US" sz="1400" b="1">
                <a:solidFill>
                  <a:srgbClr val="FF0000"/>
                </a:solidFill>
              </a:rPr>
              <a:t>dApps</a:t>
            </a:r>
            <a:r>
              <a:rPr lang="en-US" sz="1400"/>
              <a:t> - decentralized apps supported by Ethereum platform</a:t>
            </a:r>
          </a:p>
          <a:p>
            <a:pPr marL="380990" indent="-380990">
              <a:buFont typeface="Arial" panose="020B0604020202020204" pitchFamily="34" charset="0"/>
              <a:buChar char="•"/>
            </a:pPr>
            <a:r>
              <a:rPr lang="en-US" sz="1400" b="1">
                <a:solidFill>
                  <a:srgbClr val="FF0000"/>
                </a:solidFill>
              </a:rPr>
              <a:t>Smart contracts</a:t>
            </a:r>
            <a:r>
              <a:rPr lang="en-US" sz="1400"/>
              <a:t>, which originated on the Ethereum platform, are a central component of how the platform operates. </a:t>
            </a:r>
          </a:p>
          <a:p>
            <a:pPr marL="380990" indent="-380990">
              <a:buFont typeface="Arial" panose="020B0604020202020204" pitchFamily="34" charset="0"/>
              <a:buChar char="•"/>
            </a:pPr>
            <a:r>
              <a:rPr lang="en-US" sz="1400" b="1">
                <a:solidFill>
                  <a:srgbClr val="FF0000"/>
                </a:solidFill>
              </a:rPr>
              <a:t>Solidity</a:t>
            </a:r>
            <a:r>
              <a:rPr lang="en-US" sz="1400"/>
              <a:t> – common programming language for writing Smart Contracts - </a:t>
            </a:r>
            <a:r>
              <a:rPr lang="en-US" sz="1400">
                <a:hlinkClick r:id="rId5"/>
              </a:rPr>
              <a:t>https://en.wikipedia.org/wiki/Solidity</a:t>
            </a:r>
            <a:r>
              <a:rPr lang="en-US" sz="1400"/>
              <a:t> . </a:t>
            </a:r>
          </a:p>
          <a:p>
            <a:pPr marL="380990" indent="-380990">
              <a:buFont typeface="Arial" panose="020B0604020202020204" pitchFamily="34" charset="0"/>
              <a:buChar char="•"/>
            </a:pPr>
            <a:r>
              <a:rPr lang="en-US" sz="1400" b="1">
                <a:solidFill>
                  <a:srgbClr val="FF0000"/>
                </a:solidFill>
              </a:rPr>
              <a:t>EVM</a:t>
            </a:r>
            <a:r>
              <a:rPr lang="en-US" sz="1400"/>
              <a:t> – Ethereum Virtual Machine.</a:t>
            </a:r>
          </a:p>
          <a:p>
            <a:pPr marL="380990" indent="-380990">
              <a:buFont typeface="Arial" panose="020B0604020202020204" pitchFamily="34" charset="0"/>
              <a:buChar char="•"/>
            </a:pPr>
            <a:r>
              <a:rPr lang="en-US" sz="1400" b="1">
                <a:solidFill>
                  <a:srgbClr val="FF0000"/>
                </a:solidFill>
              </a:rPr>
              <a:t>Miners</a:t>
            </a:r>
            <a:r>
              <a:rPr lang="en-US" sz="1400"/>
              <a:t> and </a:t>
            </a:r>
            <a:r>
              <a:rPr lang="en-US" sz="1400" b="1">
                <a:solidFill>
                  <a:srgbClr val="FF0000"/>
                </a:solidFill>
              </a:rPr>
              <a:t>validators</a:t>
            </a:r>
            <a:r>
              <a:rPr lang="en-US" sz="1400"/>
              <a:t> who participate in operating the Ethereum network, usually by mining, earn ETH rewards for their contributions</a:t>
            </a:r>
          </a:p>
          <a:p>
            <a:pPr marL="380990" indent="-380990">
              <a:buFont typeface="Arial" panose="020B0604020202020204" pitchFamily="34" charset="0"/>
              <a:buChar char="•"/>
            </a:pPr>
            <a:r>
              <a:rPr lang="en-US" sz="1400"/>
              <a:t>2013 - Ethereum was conceived in  by programmer </a:t>
            </a:r>
            <a:r>
              <a:rPr lang="en-US" sz="1400" b="1">
                <a:solidFill>
                  <a:srgbClr val="00B050"/>
                </a:solidFill>
              </a:rPr>
              <a:t>Vitalik Buterin</a:t>
            </a:r>
            <a:r>
              <a:rPr lang="en-US" sz="1400"/>
              <a:t>. </a:t>
            </a:r>
            <a:br>
              <a:rPr lang="en-US" sz="1400"/>
            </a:br>
            <a:r>
              <a:rPr lang="en-US" sz="1400"/>
              <a:t>Also </a:t>
            </a:r>
            <a:r>
              <a:rPr lang="en-US" sz="1400" b="1">
                <a:solidFill>
                  <a:srgbClr val="00B050"/>
                </a:solidFill>
              </a:rPr>
              <a:t>Gavin Wood, Charles Hoskinson, Anthony Di Iorio, Joseph Lubin</a:t>
            </a:r>
            <a:r>
              <a:rPr lang="en-US" sz="1400"/>
              <a:t>.</a:t>
            </a:r>
          </a:p>
          <a:p>
            <a:pPr marL="380990" indent="-380990">
              <a:buFont typeface="Arial" panose="020B0604020202020204" pitchFamily="34" charset="0"/>
              <a:buChar char="•"/>
            </a:pPr>
            <a:r>
              <a:rPr lang="en-US" sz="1400"/>
              <a:t>2014 - Crowdfunded development work began</a:t>
            </a:r>
          </a:p>
          <a:p>
            <a:pPr marL="380990" indent="-380990">
              <a:buFont typeface="Arial" panose="020B0604020202020204" pitchFamily="34" charset="0"/>
              <a:buChar char="•"/>
            </a:pPr>
            <a:r>
              <a:rPr lang="en-US" sz="1400"/>
              <a:t>2015 – </a:t>
            </a:r>
            <a:r>
              <a:rPr lang="en-US" sz="1400" b="1">
                <a:solidFill>
                  <a:srgbClr val="FF0000"/>
                </a:solidFill>
              </a:rPr>
              <a:t>Ethereum </a:t>
            </a:r>
            <a:r>
              <a:rPr lang="en-US" sz="1400"/>
              <a:t>went live</a:t>
            </a:r>
          </a:p>
          <a:p>
            <a:pPr marL="380990" indent="-380990">
              <a:buFont typeface="Arial" panose="020B0604020202020204" pitchFamily="34" charset="0"/>
              <a:buChar char="•"/>
            </a:pPr>
            <a:r>
              <a:rPr lang="en-US" sz="1400" b="1">
                <a:solidFill>
                  <a:srgbClr val="00B050"/>
                </a:solidFill>
              </a:rPr>
              <a:t>Programming languages used in Ethereum: </a:t>
            </a:r>
            <a:r>
              <a:rPr lang="en-US" sz="1400" b="1">
                <a:solidFill>
                  <a:srgbClr val="FF0000"/>
                </a:solidFill>
              </a:rPr>
              <a:t>Vyper</a:t>
            </a:r>
            <a:r>
              <a:rPr lang="en-US" sz="1400"/>
              <a:t> – similar to Python, </a:t>
            </a:r>
            <a:r>
              <a:rPr lang="en-US" sz="1400" b="1">
                <a:solidFill>
                  <a:srgbClr val="FF0000"/>
                </a:solidFill>
              </a:rPr>
              <a:t>Solidity</a:t>
            </a:r>
            <a:r>
              <a:rPr lang="en-US" sz="1400"/>
              <a:t> – similar to JavaScript, </a:t>
            </a:r>
            <a:r>
              <a:rPr lang="en-US" sz="1400" b="1">
                <a:solidFill>
                  <a:srgbClr val="FF0000"/>
                </a:solidFill>
              </a:rPr>
              <a:t>Serpent</a:t>
            </a:r>
            <a:r>
              <a:rPr lang="en-US" sz="1400"/>
              <a:t> – similar to Python, not recommended, </a:t>
            </a:r>
            <a:r>
              <a:rPr lang="en-US" sz="1400" b="1">
                <a:solidFill>
                  <a:srgbClr val="FF0000"/>
                </a:solidFill>
              </a:rPr>
              <a:t>LLL</a:t>
            </a:r>
            <a:r>
              <a:rPr lang="en-US" sz="1400"/>
              <a:t> – similar to Lisp</a:t>
            </a:r>
            <a:br>
              <a:rPr lang="en-US" sz="1400"/>
            </a:br>
            <a:r>
              <a:rPr lang="en-US" sz="1400">
                <a:hlinkClick r:id="rId6"/>
              </a:rPr>
              <a:t>https://merunasgrincalaitis.medium.com/dont-code-another-smart-contract-without-understanding-the-4-languages-in-10-minutes-first-1c2dea165fcf</a:t>
            </a:r>
            <a:r>
              <a:rPr lang="en-US" sz="1400"/>
              <a:t> </a:t>
            </a:r>
          </a:p>
          <a:p>
            <a:pPr marL="380990" indent="-380990">
              <a:buFont typeface="Arial" panose="020B0604020202020204" pitchFamily="34" charset="0"/>
              <a:buChar char="•"/>
            </a:pPr>
            <a:r>
              <a:rPr lang="en-US" sz="1400"/>
              <a:t>Approx. 25% of all Ethereum workloads in the world run on AWS (Amazon)</a:t>
            </a:r>
            <a:br>
              <a:rPr lang="en-US" sz="1400"/>
            </a:br>
            <a:r>
              <a:rPr lang="en-US" sz="1400">
                <a:hlinkClick r:id="rId7"/>
              </a:rPr>
              <a:t>https://www.ethernodes.org/network-types</a:t>
            </a:r>
            <a:endParaRPr lang="en-US" sz="1400"/>
          </a:p>
          <a:p>
            <a:pPr marL="380990" indent="-380990">
              <a:buFont typeface="Arial" panose="020B0604020202020204" pitchFamily="34" charset="0"/>
              <a:buChar char="•"/>
            </a:pPr>
            <a:r>
              <a:rPr lang="en-US" sz="1400"/>
              <a:t>Eterium is CryptoSecurity (very good video) - </a:t>
            </a:r>
            <a:r>
              <a:rPr lang="en-US" sz="1400">
                <a:hlinkClick r:id="rId8"/>
              </a:rPr>
              <a:t>https://twitter.com/rohunvora/status/1423082183195983874</a:t>
            </a:r>
            <a:r>
              <a:rPr lang="en-US" sz="1400"/>
              <a:t> </a:t>
            </a:r>
          </a:p>
          <a:p>
            <a:pPr marL="380990" indent="-380990">
              <a:buFont typeface="Arial" panose="020B0604020202020204" pitchFamily="34" charset="0"/>
              <a:buChar char="•"/>
            </a:pPr>
            <a:r>
              <a:rPr lang="en-US" sz="1400"/>
              <a:t>But in 2018 SEC has announced that Ether is not a security</a:t>
            </a:r>
          </a:p>
        </p:txBody>
      </p:sp>
      <p:pic>
        <p:nvPicPr>
          <p:cNvPr id="7" name="Picture 6">
            <a:extLst>
              <a:ext uri="{FF2B5EF4-FFF2-40B4-BE49-F238E27FC236}">
                <a16:creationId xmlns:a16="http://schemas.microsoft.com/office/drawing/2014/main" id="{5E1FCA0B-5C3D-A840-8DDE-C54EBCB7FE88}"/>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660288" y="333394"/>
            <a:ext cx="931535" cy="1202330"/>
          </a:xfrm>
          <a:prstGeom prst="rect">
            <a:avLst/>
          </a:prstGeom>
        </p:spPr>
      </p:pic>
      <p:sp>
        <p:nvSpPr>
          <p:cNvPr id="8" name="TextBox 7">
            <a:extLst>
              <a:ext uri="{FF2B5EF4-FFF2-40B4-BE49-F238E27FC236}">
                <a16:creationId xmlns:a16="http://schemas.microsoft.com/office/drawing/2014/main" id="{5F29EB42-9DBB-A74D-AFEA-968DB08BB01C}"/>
              </a:ext>
            </a:extLst>
          </p:cNvPr>
          <p:cNvSpPr txBox="1"/>
          <p:nvPr/>
        </p:nvSpPr>
        <p:spPr>
          <a:xfrm>
            <a:off x="9870832" y="666786"/>
            <a:ext cx="1840522" cy="523220"/>
          </a:xfrm>
          <a:prstGeom prst="rect">
            <a:avLst/>
          </a:prstGeom>
          <a:noFill/>
        </p:spPr>
        <p:txBody>
          <a:bodyPr wrap="square" rtlCol="0">
            <a:spAutoFit/>
          </a:bodyPr>
          <a:lstStyle/>
          <a:p>
            <a:r>
              <a:rPr lang="en-US" sz="1400" b="1">
                <a:solidFill>
                  <a:srgbClr val="FF0000"/>
                </a:solidFill>
              </a:rPr>
              <a:t>Vitalik Buterin</a:t>
            </a:r>
          </a:p>
          <a:p>
            <a:r>
              <a:rPr lang="en-US" sz="1400" b="1">
                <a:solidFill>
                  <a:srgbClr val="00B050"/>
                </a:solidFill>
              </a:rPr>
              <a:t>founder of Ethereum</a:t>
            </a:r>
            <a:endParaRPr lang="en-US" sz="1400"/>
          </a:p>
        </p:txBody>
      </p:sp>
      <p:sp>
        <p:nvSpPr>
          <p:cNvPr id="9" name="TextBox 8">
            <a:extLst>
              <a:ext uri="{FF2B5EF4-FFF2-40B4-BE49-F238E27FC236}">
                <a16:creationId xmlns:a16="http://schemas.microsoft.com/office/drawing/2014/main" id="{9E768042-8AB6-A74A-AA23-A556856389F1}"/>
              </a:ext>
            </a:extLst>
          </p:cNvPr>
          <p:cNvSpPr txBox="1"/>
          <p:nvPr/>
        </p:nvSpPr>
        <p:spPr>
          <a:xfrm>
            <a:off x="9870832" y="1709691"/>
            <a:ext cx="2051538" cy="954107"/>
          </a:xfrm>
          <a:prstGeom prst="rect">
            <a:avLst/>
          </a:prstGeom>
          <a:noFill/>
        </p:spPr>
        <p:txBody>
          <a:bodyPr wrap="square" rtlCol="0">
            <a:spAutoFit/>
          </a:bodyPr>
          <a:lstStyle/>
          <a:p>
            <a:r>
              <a:rPr lang="en-US" sz="1400" b="1">
                <a:solidFill>
                  <a:srgbClr val="FF0000"/>
                </a:solidFill>
              </a:rPr>
              <a:t>Gavin Wood</a:t>
            </a:r>
          </a:p>
          <a:p>
            <a:r>
              <a:rPr lang="en-US" sz="1400" b="1">
                <a:solidFill>
                  <a:srgbClr val="00B050"/>
                </a:solidFill>
              </a:rPr>
              <a:t>co-founder of Ethereum,</a:t>
            </a:r>
          </a:p>
          <a:p>
            <a:r>
              <a:rPr lang="en-US" sz="1400" b="1">
                <a:solidFill>
                  <a:srgbClr val="00B050"/>
                </a:solidFill>
              </a:rPr>
              <a:t>creator of Polkadot and Kusama</a:t>
            </a:r>
            <a:endParaRPr lang="en-US" sz="1400"/>
          </a:p>
        </p:txBody>
      </p:sp>
      <p:pic>
        <p:nvPicPr>
          <p:cNvPr id="10" name="Picture 9">
            <a:extLst>
              <a:ext uri="{FF2B5EF4-FFF2-40B4-BE49-F238E27FC236}">
                <a16:creationId xmlns:a16="http://schemas.microsoft.com/office/drawing/2014/main" id="{C770A0FF-C2D9-874E-B976-8D907DFF7593}"/>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660288" y="1630291"/>
            <a:ext cx="934651" cy="1112909"/>
          </a:xfrm>
          <a:prstGeom prst="rect">
            <a:avLst/>
          </a:prstGeom>
        </p:spPr>
      </p:pic>
      <p:pic>
        <p:nvPicPr>
          <p:cNvPr id="11" name="Picture 10">
            <a:extLst>
              <a:ext uri="{FF2B5EF4-FFF2-40B4-BE49-F238E27FC236}">
                <a16:creationId xmlns:a16="http://schemas.microsoft.com/office/drawing/2014/main" id="{2027D7E7-89F3-8740-87D5-80E40F7EDC27}"/>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674357" y="2837768"/>
            <a:ext cx="928271" cy="1145094"/>
          </a:xfrm>
          <a:prstGeom prst="rect">
            <a:avLst/>
          </a:prstGeom>
        </p:spPr>
      </p:pic>
      <p:sp>
        <p:nvSpPr>
          <p:cNvPr id="14" name="TextBox 13">
            <a:extLst>
              <a:ext uri="{FF2B5EF4-FFF2-40B4-BE49-F238E27FC236}">
                <a16:creationId xmlns:a16="http://schemas.microsoft.com/office/drawing/2014/main" id="{B9EA5E65-7CED-A84B-A014-5BB09CE1E5A4}"/>
              </a:ext>
            </a:extLst>
          </p:cNvPr>
          <p:cNvSpPr txBox="1"/>
          <p:nvPr/>
        </p:nvSpPr>
        <p:spPr>
          <a:xfrm>
            <a:off x="9870832" y="2933261"/>
            <a:ext cx="2051538" cy="738664"/>
          </a:xfrm>
          <a:prstGeom prst="rect">
            <a:avLst/>
          </a:prstGeom>
          <a:noFill/>
        </p:spPr>
        <p:txBody>
          <a:bodyPr wrap="square" rtlCol="0">
            <a:spAutoFit/>
          </a:bodyPr>
          <a:lstStyle/>
          <a:p>
            <a:r>
              <a:rPr lang="en-US" sz="1400" b="1">
                <a:solidFill>
                  <a:srgbClr val="FF0000"/>
                </a:solidFill>
              </a:rPr>
              <a:t>Charles Hoskinson</a:t>
            </a:r>
          </a:p>
          <a:p>
            <a:r>
              <a:rPr lang="en-US" sz="1400" b="1">
                <a:solidFill>
                  <a:srgbClr val="00B050"/>
                </a:solidFill>
              </a:rPr>
              <a:t>co-founder of Ethereum,</a:t>
            </a:r>
          </a:p>
          <a:p>
            <a:r>
              <a:rPr lang="en-US" sz="1400" b="1">
                <a:solidFill>
                  <a:srgbClr val="00B050"/>
                </a:solidFill>
              </a:rPr>
              <a:t>founder of Cardano</a:t>
            </a:r>
          </a:p>
        </p:txBody>
      </p:sp>
      <p:sp>
        <p:nvSpPr>
          <p:cNvPr id="15" name="TextBox 14">
            <a:extLst>
              <a:ext uri="{FF2B5EF4-FFF2-40B4-BE49-F238E27FC236}">
                <a16:creationId xmlns:a16="http://schemas.microsoft.com/office/drawing/2014/main" id="{EA55D476-77CD-2A44-AF2C-0016C283E83D}"/>
              </a:ext>
            </a:extLst>
          </p:cNvPr>
          <p:cNvSpPr txBox="1"/>
          <p:nvPr/>
        </p:nvSpPr>
        <p:spPr>
          <a:xfrm>
            <a:off x="9870832" y="4156831"/>
            <a:ext cx="2051538" cy="954107"/>
          </a:xfrm>
          <a:prstGeom prst="rect">
            <a:avLst/>
          </a:prstGeom>
          <a:noFill/>
        </p:spPr>
        <p:txBody>
          <a:bodyPr wrap="square" rtlCol="0">
            <a:spAutoFit/>
          </a:bodyPr>
          <a:lstStyle/>
          <a:p>
            <a:r>
              <a:rPr lang="en-US" sz="1400" b="1">
                <a:solidFill>
                  <a:srgbClr val="FF0000"/>
                </a:solidFill>
              </a:rPr>
              <a:t>Anthony Di Iorio</a:t>
            </a:r>
          </a:p>
          <a:p>
            <a:r>
              <a:rPr lang="en-US" sz="1400" b="1">
                <a:solidFill>
                  <a:srgbClr val="00B050"/>
                </a:solidFill>
              </a:rPr>
              <a:t>co-founder of Ethereum,</a:t>
            </a:r>
          </a:p>
          <a:p>
            <a:r>
              <a:rPr lang="en-US" sz="1400" b="1">
                <a:solidFill>
                  <a:srgbClr val="00B050"/>
                </a:solidFill>
              </a:rPr>
              <a:t>founder of "Decentral" and Jaxx wallet</a:t>
            </a:r>
          </a:p>
        </p:txBody>
      </p:sp>
      <p:pic>
        <p:nvPicPr>
          <p:cNvPr id="12" name="Picture 11">
            <a:extLst>
              <a:ext uri="{FF2B5EF4-FFF2-40B4-BE49-F238E27FC236}">
                <a16:creationId xmlns:a16="http://schemas.microsoft.com/office/drawing/2014/main" id="{5E0F3A0F-EC7A-644F-9A08-8111129D3FEE}"/>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8674357" y="4077431"/>
            <a:ext cx="917466" cy="1125024"/>
          </a:xfrm>
          <a:prstGeom prst="rect">
            <a:avLst/>
          </a:prstGeom>
        </p:spPr>
      </p:pic>
      <p:pic>
        <p:nvPicPr>
          <p:cNvPr id="13" name="Picture 12">
            <a:extLst>
              <a:ext uri="{FF2B5EF4-FFF2-40B4-BE49-F238E27FC236}">
                <a16:creationId xmlns:a16="http://schemas.microsoft.com/office/drawing/2014/main" id="{A5553155-67B6-C649-B9B8-E83B47D8920A}"/>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8660288" y="5297024"/>
            <a:ext cx="936895" cy="1145094"/>
          </a:xfrm>
          <a:prstGeom prst="rect">
            <a:avLst/>
          </a:prstGeom>
        </p:spPr>
      </p:pic>
      <p:sp>
        <p:nvSpPr>
          <p:cNvPr id="20" name="TextBox 19">
            <a:extLst>
              <a:ext uri="{FF2B5EF4-FFF2-40B4-BE49-F238E27FC236}">
                <a16:creationId xmlns:a16="http://schemas.microsoft.com/office/drawing/2014/main" id="{E77B4F5D-8EAA-3248-8733-79DF6B6BEAB1}"/>
              </a:ext>
            </a:extLst>
          </p:cNvPr>
          <p:cNvSpPr txBox="1"/>
          <p:nvPr/>
        </p:nvSpPr>
        <p:spPr>
          <a:xfrm>
            <a:off x="9870832" y="5392517"/>
            <a:ext cx="2051538" cy="954107"/>
          </a:xfrm>
          <a:prstGeom prst="rect">
            <a:avLst/>
          </a:prstGeom>
          <a:noFill/>
        </p:spPr>
        <p:txBody>
          <a:bodyPr wrap="square" rtlCol="0">
            <a:spAutoFit/>
          </a:bodyPr>
          <a:lstStyle/>
          <a:p>
            <a:r>
              <a:rPr lang="en-US" sz="1400" b="1">
                <a:solidFill>
                  <a:srgbClr val="FF0000"/>
                </a:solidFill>
              </a:rPr>
              <a:t>Joseph Lubin</a:t>
            </a:r>
          </a:p>
          <a:p>
            <a:r>
              <a:rPr lang="en-US" sz="1400" b="1">
                <a:solidFill>
                  <a:srgbClr val="00B050"/>
                </a:solidFill>
              </a:rPr>
              <a:t>co-founder of Ethereum,</a:t>
            </a:r>
          </a:p>
          <a:p>
            <a:r>
              <a:rPr lang="en-US" sz="1400" b="1">
                <a:solidFill>
                  <a:srgbClr val="00B050"/>
                </a:solidFill>
              </a:rPr>
              <a:t>founder of "ConsenSys" and MetaMask wallet</a:t>
            </a:r>
          </a:p>
        </p:txBody>
      </p:sp>
    </p:spTree>
    <p:extLst>
      <p:ext uri="{BB962C8B-B14F-4D97-AF65-F5344CB8AC3E}">
        <p14:creationId xmlns:p14="http://schemas.microsoft.com/office/powerpoint/2010/main" val="66835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2F8D46-DC83-D045-9D9B-40F1BCC708BD}"/>
              </a:ext>
            </a:extLst>
          </p:cNvPr>
          <p:cNvSpPr txBox="1"/>
          <p:nvPr/>
        </p:nvSpPr>
        <p:spPr>
          <a:xfrm>
            <a:off x="5838306" y="825747"/>
            <a:ext cx="6215149" cy="5747727"/>
          </a:xfrm>
          <a:prstGeom prst="rect">
            <a:avLst/>
          </a:prstGeom>
          <a:noFill/>
        </p:spPr>
        <p:txBody>
          <a:bodyPr wrap="square" rtlCol="0">
            <a:spAutoFit/>
          </a:bodyPr>
          <a:lstStyle/>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pragma solidity &gt;= 0.7.0 &lt;0.8.0;</a:t>
            </a:r>
          </a:p>
          <a:p>
            <a:endParaRPr lang="en-US" sz="105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contract Coin {</a:t>
            </a:r>
          </a:p>
          <a:p>
            <a:r>
              <a:rPr lang="en-US" sz="1050">
                <a:solidFill>
                  <a:srgbClr val="00B050"/>
                </a:solidFill>
                <a:latin typeface="Menlo" panose="020B0609030804020204" pitchFamily="49" charset="0"/>
                <a:ea typeface="Menlo" panose="020B0609030804020204" pitchFamily="49" charset="0"/>
                <a:cs typeface="Menlo" panose="020B0609030804020204" pitchFamily="49" charset="0"/>
              </a:rPr>
              <a:t>    // The keyword "public" makes variables</a:t>
            </a:r>
          </a:p>
          <a:p>
            <a:r>
              <a:rPr lang="en-US" sz="1050">
                <a:solidFill>
                  <a:srgbClr val="00B050"/>
                </a:solidFill>
                <a:latin typeface="Menlo" panose="020B0609030804020204" pitchFamily="49" charset="0"/>
                <a:ea typeface="Menlo" panose="020B0609030804020204" pitchFamily="49" charset="0"/>
                <a:cs typeface="Menlo" panose="020B0609030804020204" pitchFamily="49" charset="0"/>
              </a:rPr>
              <a:t>    // accessible from other contracts</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address public minter;</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mapping (address =&gt; uint) public balances;</a:t>
            </a:r>
          </a:p>
          <a:p>
            <a:endParaRPr lang="en-US" sz="105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050">
                <a:solidFill>
                  <a:srgbClr val="00B050"/>
                </a:solidFill>
                <a:latin typeface="Menlo" panose="020B0609030804020204" pitchFamily="49" charset="0"/>
                <a:ea typeface="Menlo" panose="020B0609030804020204" pitchFamily="49" charset="0"/>
                <a:cs typeface="Menlo" panose="020B0609030804020204" pitchFamily="49" charset="0"/>
              </a:rPr>
              <a:t>    // Events allow clients to react to specific</a:t>
            </a:r>
          </a:p>
          <a:p>
            <a:r>
              <a:rPr lang="en-US" sz="1050">
                <a:solidFill>
                  <a:srgbClr val="00B050"/>
                </a:solidFill>
                <a:latin typeface="Menlo" panose="020B0609030804020204" pitchFamily="49" charset="0"/>
                <a:ea typeface="Menlo" panose="020B0609030804020204" pitchFamily="49" charset="0"/>
                <a:cs typeface="Menlo" panose="020B0609030804020204" pitchFamily="49" charset="0"/>
              </a:rPr>
              <a:t>    // contract changes you declare</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event Sent (address from, address to, uint amount);</a:t>
            </a:r>
          </a:p>
          <a:p>
            <a:endParaRPr lang="en-US" sz="105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050">
                <a:solidFill>
                  <a:srgbClr val="00B050"/>
                </a:solidFill>
                <a:latin typeface="Menlo" panose="020B0609030804020204" pitchFamily="49" charset="0"/>
                <a:ea typeface="Menlo" panose="020B0609030804020204" pitchFamily="49" charset="0"/>
                <a:cs typeface="Menlo" panose="020B0609030804020204" pitchFamily="49" charset="0"/>
              </a:rPr>
              <a:t>    // Constructor code is only run when the contract</a:t>
            </a:r>
          </a:p>
          <a:p>
            <a:r>
              <a:rPr lang="en-US" sz="1050">
                <a:solidFill>
                  <a:srgbClr val="00B050"/>
                </a:solidFill>
                <a:latin typeface="Menlo" panose="020B0609030804020204" pitchFamily="49" charset="0"/>
                <a:ea typeface="Menlo" panose="020B0609030804020204" pitchFamily="49" charset="0"/>
                <a:cs typeface="Menlo" panose="020B0609030804020204" pitchFamily="49" charset="0"/>
              </a:rPr>
              <a:t>    // is created</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constructor() public {</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minter = msg.sender;</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a:t>
            </a:r>
          </a:p>
          <a:p>
            <a:endParaRPr lang="en-US" sz="105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050">
                <a:solidFill>
                  <a:srgbClr val="00B050"/>
                </a:solidFill>
                <a:latin typeface="Menlo" panose="020B0609030804020204" pitchFamily="49" charset="0"/>
                <a:ea typeface="Menlo" panose="020B0609030804020204" pitchFamily="49" charset="0"/>
                <a:cs typeface="Menlo" panose="020B0609030804020204" pitchFamily="49" charset="0"/>
              </a:rPr>
              <a:t>    // Sends an amount of newly created coins to an address</a:t>
            </a:r>
          </a:p>
          <a:p>
            <a:r>
              <a:rPr lang="en-US" sz="1050">
                <a:solidFill>
                  <a:srgbClr val="00B050"/>
                </a:solidFill>
                <a:latin typeface="Menlo" panose="020B0609030804020204" pitchFamily="49" charset="0"/>
                <a:ea typeface="Menlo" panose="020B0609030804020204" pitchFamily="49" charset="0"/>
                <a:cs typeface="Menlo" panose="020B0609030804020204" pitchFamily="49" charset="0"/>
              </a:rPr>
              <a:t>    // Can only be called by the contract creator</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function mint(address receiver, uint amount) public {</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require(msg.sender == minter);</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require(amount &lt; 1e60);</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balances[receiver] += amount;</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a:t>
            </a:r>
          </a:p>
          <a:p>
            <a:endParaRPr lang="en-US" sz="105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050">
                <a:solidFill>
                  <a:srgbClr val="00B050"/>
                </a:solidFill>
                <a:latin typeface="Menlo" panose="020B0609030804020204" pitchFamily="49" charset="0"/>
                <a:ea typeface="Menlo" panose="020B0609030804020204" pitchFamily="49" charset="0"/>
                <a:cs typeface="Menlo" panose="020B0609030804020204" pitchFamily="49" charset="0"/>
              </a:rPr>
              <a:t>    // Sends an amount of existing coins</a:t>
            </a:r>
          </a:p>
          <a:p>
            <a:r>
              <a:rPr lang="en-US" sz="1050">
                <a:solidFill>
                  <a:srgbClr val="00B050"/>
                </a:solidFill>
                <a:latin typeface="Menlo" panose="020B0609030804020204" pitchFamily="49" charset="0"/>
                <a:ea typeface="Menlo" panose="020B0609030804020204" pitchFamily="49" charset="0"/>
                <a:cs typeface="Menlo" panose="020B0609030804020204" pitchFamily="49" charset="0"/>
              </a:rPr>
              <a:t>    // from any caller to an address</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function send(address receiver, uint amount) public {</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require(amount &lt;= balances[msg.sender], "Insufficient balance.");</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balances[msg.sender] -= amount;</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balances[receiver] += amount;</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emit Sent (msg.sender, receiver, amount);</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    }</a:t>
            </a:r>
          </a:p>
          <a:p>
            <a:r>
              <a:rPr lang="en-US" sz="1050">
                <a:solidFill>
                  <a:srgbClr val="00B0F0"/>
                </a:solidFill>
                <a:latin typeface="Menlo" panose="020B0609030804020204" pitchFamily="49" charset="0"/>
                <a:ea typeface="Menlo" panose="020B0609030804020204" pitchFamily="49" charset="0"/>
                <a:cs typeface="Menlo" panose="020B0609030804020204" pitchFamily="49" charset="0"/>
              </a:rPr>
              <a:t>}</a:t>
            </a:r>
          </a:p>
        </p:txBody>
      </p:sp>
      <p:sp>
        <p:nvSpPr>
          <p:cNvPr id="3" name="TextBox 2">
            <a:extLst>
              <a:ext uri="{FF2B5EF4-FFF2-40B4-BE49-F238E27FC236}">
                <a16:creationId xmlns:a16="http://schemas.microsoft.com/office/drawing/2014/main" id="{497A80FD-629D-4E44-83DC-8D0E0E42321E}"/>
              </a:ext>
            </a:extLst>
          </p:cNvPr>
          <p:cNvSpPr txBox="1"/>
          <p:nvPr/>
        </p:nvSpPr>
        <p:spPr>
          <a:xfrm>
            <a:off x="0" y="1179766"/>
            <a:ext cx="4910201" cy="3539430"/>
          </a:xfrm>
          <a:prstGeom prst="rect">
            <a:avLst/>
          </a:prstGeom>
          <a:noFill/>
        </p:spPr>
        <p:txBody>
          <a:bodyPr wrap="square" rtlCol="0">
            <a:spAutoFit/>
          </a:bodyPr>
          <a:lstStyle/>
          <a:p>
            <a:r>
              <a:rPr lang="en-US" sz="1400" b="1">
                <a:solidFill>
                  <a:srgbClr val="FF0000"/>
                </a:solidFill>
              </a:rPr>
              <a:t>Solidity</a:t>
            </a:r>
            <a:r>
              <a:rPr lang="en-US" sz="1400"/>
              <a:t> – programming language for writing Smart Contracts:</a:t>
            </a:r>
          </a:p>
          <a:p>
            <a:r>
              <a:rPr lang="en-US" sz="1400"/>
              <a:t> - </a:t>
            </a:r>
            <a:r>
              <a:rPr lang="en-US" sz="1400">
                <a:hlinkClick r:id="rId2"/>
              </a:rPr>
              <a:t>https://en.wikipedia.org/wiki/Solidity</a:t>
            </a:r>
            <a:r>
              <a:rPr lang="en-US" sz="1400"/>
              <a:t> </a:t>
            </a:r>
          </a:p>
          <a:p>
            <a:r>
              <a:rPr lang="en-US" sz="1400"/>
              <a:t> - </a:t>
            </a:r>
            <a:r>
              <a:rPr lang="en-US" sz="1400">
                <a:hlinkClick r:id="rId3"/>
              </a:rPr>
              <a:t>https://ethereum.org/en/developers/</a:t>
            </a:r>
            <a:endParaRPr lang="en-US" sz="1400"/>
          </a:p>
          <a:p>
            <a:r>
              <a:rPr lang="en-US" sz="1400"/>
              <a:t> - </a:t>
            </a:r>
            <a:r>
              <a:rPr lang="en-US" sz="1400">
                <a:hlinkClick r:id="rId4"/>
              </a:rPr>
              <a:t>https://github.com/ethereum/solidity</a:t>
            </a:r>
            <a:endParaRPr lang="en-US" sz="1400"/>
          </a:p>
          <a:p>
            <a:endParaRPr lang="en-US" sz="1400"/>
          </a:p>
          <a:p>
            <a:r>
              <a:rPr lang="en-US" sz="1400" b="1">
                <a:solidFill>
                  <a:srgbClr val="FF0000"/>
                </a:solidFill>
              </a:rPr>
              <a:t>Solidity</a:t>
            </a:r>
            <a:r>
              <a:rPr lang="en-US" sz="1400"/>
              <a:t> is very similar to JavaScript  programming language.</a:t>
            </a:r>
          </a:p>
          <a:p>
            <a:endParaRPr lang="en-US" sz="1400"/>
          </a:p>
          <a:p>
            <a:r>
              <a:rPr lang="en-US" sz="1400"/>
              <a:t>A </a:t>
            </a:r>
            <a:r>
              <a:rPr lang="en-US" sz="1400" b="1">
                <a:solidFill>
                  <a:srgbClr val="FF0000"/>
                </a:solidFill>
              </a:rPr>
              <a:t>contract</a:t>
            </a:r>
            <a:r>
              <a:rPr lang="en-US" sz="1400"/>
              <a:t> in Solidity is similar to a </a:t>
            </a:r>
            <a:r>
              <a:rPr lang="en-US" sz="1400" b="1">
                <a:solidFill>
                  <a:srgbClr val="00B050"/>
                </a:solidFill>
              </a:rPr>
              <a:t>class</a:t>
            </a:r>
            <a:r>
              <a:rPr lang="en-US" sz="1400"/>
              <a:t>,  and a </a:t>
            </a:r>
            <a:r>
              <a:rPr lang="en-US" sz="1400" b="1">
                <a:solidFill>
                  <a:srgbClr val="FF0000"/>
                </a:solidFill>
              </a:rPr>
              <a:t>deployed contract</a:t>
            </a:r>
            <a:r>
              <a:rPr lang="en-US" sz="1400"/>
              <a:t> is similar to an </a:t>
            </a:r>
            <a:r>
              <a:rPr lang="en-US" sz="1400" b="1">
                <a:solidFill>
                  <a:srgbClr val="00B050"/>
                </a:solidFill>
              </a:rPr>
              <a:t>instance of a class (an object) in JavaScript</a:t>
            </a:r>
            <a:r>
              <a:rPr lang="en-US" sz="1400"/>
              <a:t>.</a:t>
            </a:r>
          </a:p>
          <a:p>
            <a:endParaRPr lang="en-US" sz="1400"/>
          </a:p>
          <a:p>
            <a:r>
              <a:rPr lang="en-US" sz="1400"/>
              <a:t>You can create your own contacts/classes as you like. You can think of all kinds of variables and methods inside those contracts. For example, you can make a contract for shipping something. Or for making payments. You can create your own contacts for </a:t>
            </a:r>
            <a:r>
              <a:rPr lang="en-US" sz="1400" b="1">
                <a:solidFill>
                  <a:srgbClr val="00B050"/>
                </a:solidFill>
              </a:rPr>
              <a:t>coins, tokens, distributed apps, your own blockchains</a:t>
            </a:r>
            <a:r>
              <a:rPr lang="en-US" sz="1400"/>
              <a:t>, etc. </a:t>
            </a:r>
          </a:p>
        </p:txBody>
      </p:sp>
      <p:sp>
        <p:nvSpPr>
          <p:cNvPr id="4" name="TextBox 3">
            <a:extLst>
              <a:ext uri="{FF2B5EF4-FFF2-40B4-BE49-F238E27FC236}">
                <a16:creationId xmlns:a16="http://schemas.microsoft.com/office/drawing/2014/main" id="{76392817-44A4-1849-BD2D-16635017A12F}"/>
              </a:ext>
            </a:extLst>
          </p:cNvPr>
          <p:cNvSpPr txBox="1"/>
          <p:nvPr/>
        </p:nvSpPr>
        <p:spPr>
          <a:xfrm>
            <a:off x="0" y="0"/>
            <a:ext cx="2423885" cy="523220"/>
          </a:xfrm>
          <a:prstGeom prst="rect">
            <a:avLst/>
          </a:prstGeom>
          <a:noFill/>
        </p:spPr>
        <p:txBody>
          <a:bodyPr wrap="square" rtlCol="0">
            <a:spAutoFit/>
          </a:bodyPr>
          <a:lstStyle/>
          <a:p>
            <a:r>
              <a:rPr lang="en-US" sz="2800" b="1"/>
              <a:t>Solidity</a:t>
            </a:r>
            <a:endParaRPr lang="en-US" sz="2800"/>
          </a:p>
        </p:txBody>
      </p:sp>
    </p:spTree>
    <p:extLst>
      <p:ext uri="{BB962C8B-B14F-4D97-AF65-F5344CB8AC3E}">
        <p14:creationId xmlns:p14="http://schemas.microsoft.com/office/powerpoint/2010/main" val="326363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6F8A6-ADC0-6B4F-B304-A315549652E6}"/>
              </a:ext>
            </a:extLst>
          </p:cNvPr>
          <p:cNvSpPr txBox="1"/>
          <p:nvPr/>
        </p:nvSpPr>
        <p:spPr>
          <a:xfrm>
            <a:off x="2" y="1"/>
            <a:ext cx="3873730" cy="523220"/>
          </a:xfrm>
          <a:prstGeom prst="rect">
            <a:avLst/>
          </a:prstGeom>
          <a:noFill/>
        </p:spPr>
        <p:txBody>
          <a:bodyPr wrap="square" rtlCol="0">
            <a:spAutoFit/>
          </a:bodyPr>
          <a:lstStyle/>
          <a:p>
            <a:r>
              <a:rPr lang="en-US" sz="2800" b="1"/>
              <a:t>Concensus Mechanisms</a:t>
            </a:r>
          </a:p>
        </p:txBody>
      </p:sp>
      <p:sp>
        <p:nvSpPr>
          <p:cNvPr id="3" name="TextBox 2">
            <a:extLst>
              <a:ext uri="{FF2B5EF4-FFF2-40B4-BE49-F238E27FC236}">
                <a16:creationId xmlns:a16="http://schemas.microsoft.com/office/drawing/2014/main" id="{8047A00E-C330-0C43-9BD5-FD53537969C7}"/>
              </a:ext>
            </a:extLst>
          </p:cNvPr>
          <p:cNvSpPr txBox="1"/>
          <p:nvPr/>
        </p:nvSpPr>
        <p:spPr>
          <a:xfrm>
            <a:off x="1359025" y="1430936"/>
            <a:ext cx="8272655" cy="3754874"/>
          </a:xfrm>
          <a:prstGeom prst="rect">
            <a:avLst/>
          </a:prstGeom>
          <a:solidFill>
            <a:schemeClr val="accent4">
              <a:lumMod val="20000"/>
              <a:lumOff val="80000"/>
            </a:schemeClr>
          </a:solidFill>
          <a:ln>
            <a:solidFill>
              <a:srgbClr val="FF0000"/>
            </a:solidFill>
          </a:ln>
        </p:spPr>
        <p:txBody>
          <a:bodyPr wrap="square" rtlCol="0">
            <a:spAutoFit/>
          </a:bodyPr>
          <a:lstStyle/>
          <a:p>
            <a:pPr marL="380990" indent="-380990">
              <a:buFont typeface="Arial" panose="020B0604020202020204" pitchFamily="34" charset="0"/>
              <a:buChar char="•"/>
            </a:pPr>
            <a:r>
              <a:rPr lang="en-US" sz="1400" b="1">
                <a:solidFill>
                  <a:srgbClr val="FF0000"/>
                </a:solidFill>
              </a:rPr>
              <a:t>Proof of Work</a:t>
            </a:r>
            <a:r>
              <a:rPr lang="en-US" sz="1400"/>
              <a:t> (Bitcoin, Ethereum, ...)</a:t>
            </a:r>
            <a:br>
              <a:rPr lang="en-US" sz="1400"/>
            </a:br>
            <a:r>
              <a:rPr lang="en-US" sz="1400"/>
              <a:t>miners solve blocks, first winner is rewarded. Need fast specialized hardware (</a:t>
            </a:r>
            <a:r>
              <a:rPr lang="en-US" sz="1400" b="1">
                <a:solidFill>
                  <a:srgbClr val="00B050"/>
                </a:solidFill>
              </a:rPr>
              <a:t>ASIC miners</a:t>
            </a:r>
            <a:r>
              <a:rPr lang="en-US" sz="1400"/>
              <a:t>) and </a:t>
            </a:r>
            <a:r>
              <a:rPr lang="en-US" sz="1400" b="1">
                <a:solidFill>
                  <a:srgbClr val="00B050"/>
                </a:solidFill>
              </a:rPr>
              <a:t>use lots of electricity</a:t>
            </a:r>
            <a:r>
              <a:rPr lang="en-US" sz="1400"/>
              <a:t>. Complexity grows with time, transactions are slow. Miners consolidate their efforts (</a:t>
            </a:r>
            <a:r>
              <a:rPr lang="en-US" sz="1400" b="1">
                <a:solidFill>
                  <a:srgbClr val="00B050"/>
                </a:solidFill>
              </a:rPr>
              <a:t>mining pools, staking</a:t>
            </a:r>
            <a:r>
              <a:rPr lang="en-US" sz="1400"/>
              <a:t>) – thus leading to centralisation of miners</a:t>
            </a:r>
          </a:p>
          <a:p>
            <a:pPr marL="380990" indent="-380990">
              <a:buFont typeface="Arial" panose="020B0604020202020204" pitchFamily="34" charset="0"/>
              <a:buChar char="•"/>
            </a:pPr>
            <a:endParaRPr lang="en-US" sz="1400"/>
          </a:p>
          <a:p>
            <a:pPr marL="380990" indent="-380990">
              <a:buFont typeface="Arial" panose="020B0604020202020204" pitchFamily="34" charset="0"/>
              <a:buChar char="•"/>
            </a:pPr>
            <a:r>
              <a:rPr lang="en-US" sz="1400" b="1">
                <a:solidFill>
                  <a:srgbClr val="FF0000"/>
                </a:solidFill>
              </a:rPr>
              <a:t>Proof of Stake</a:t>
            </a:r>
            <a:r>
              <a:rPr lang="en-US" sz="1400"/>
              <a:t> (Peercoin 2012), Cardano, Avalanche, Polkadot, Solana, Ethereum 2.0, ... ) </a:t>
            </a:r>
            <a:r>
              <a:rPr lang="en-US" sz="1400">
                <a:solidFill>
                  <a:srgbClr val="00B050"/>
                </a:solidFill>
              </a:rPr>
              <a:t>replaces miners with validators</a:t>
            </a:r>
            <a:r>
              <a:rPr lang="en-US" sz="1400"/>
              <a:t> who stake their coins on the network to maintain it. Proof of Stake takes </a:t>
            </a:r>
            <a:r>
              <a:rPr lang="en-US" sz="1400">
                <a:solidFill>
                  <a:srgbClr val="00B050"/>
                </a:solidFill>
              </a:rPr>
              <a:t>thousands times less electricity, and works much faster (and cheaper)</a:t>
            </a:r>
            <a:r>
              <a:rPr lang="en-US" sz="1400"/>
              <a:t>:</a:t>
            </a:r>
            <a:br>
              <a:rPr lang="en-US" sz="1400"/>
            </a:br>
            <a:r>
              <a:rPr lang="en-US" sz="1400"/>
              <a:t>Proof of stake instead of proof of work - July 11, 2011 - </a:t>
            </a:r>
            <a:r>
              <a:rPr lang="en-US" sz="1400">
                <a:hlinkClick r:id="rId3"/>
              </a:rPr>
              <a:t>https://bitcointalk.org/index.php?topic=27787.0</a:t>
            </a:r>
            <a:endParaRPr lang="en-US" sz="1400"/>
          </a:p>
          <a:p>
            <a:pPr marL="380990" indent="-380990">
              <a:buFont typeface="Arial" panose="020B0604020202020204" pitchFamily="34" charset="0"/>
              <a:buChar char="•"/>
            </a:pPr>
            <a:endParaRPr lang="en-US" sz="1400"/>
          </a:p>
          <a:p>
            <a:endParaRPr lang="en-US" sz="1400"/>
          </a:p>
          <a:p>
            <a:r>
              <a:rPr lang="en-US" sz="1400" b="1">
                <a:solidFill>
                  <a:srgbClr val="FF0000"/>
                </a:solidFill>
              </a:rPr>
              <a:t>Performance of some Proof of Stake</a:t>
            </a:r>
            <a:r>
              <a:rPr lang="en-US" sz="1400"/>
              <a:t> </a:t>
            </a:r>
            <a:r>
              <a:rPr lang="en-US" sz="1400" b="1">
                <a:solidFill>
                  <a:srgbClr val="FF0000"/>
                </a:solidFill>
              </a:rPr>
              <a:t>Networks</a:t>
            </a:r>
            <a:r>
              <a:rPr lang="en-US" sz="1400"/>
              <a:t>  (in Transactions per Second (TPS)): </a:t>
            </a:r>
            <a:br>
              <a:rPr lang="en-US" sz="1400"/>
            </a:br>
            <a:r>
              <a:rPr lang="en-US" sz="1400"/>
              <a:t>.. Solana – 65,000; </a:t>
            </a:r>
          </a:p>
          <a:p>
            <a:r>
              <a:rPr lang="en-US" sz="1400"/>
              <a:t>.. Cardano – 260 (projected up to 1 Mln);  </a:t>
            </a:r>
          </a:p>
          <a:p>
            <a:r>
              <a:rPr lang="en-US" sz="1400"/>
              <a:t>.. Avalanche – 4,500; </a:t>
            </a:r>
          </a:p>
          <a:p>
            <a:r>
              <a:rPr lang="en-US" sz="1400"/>
              <a:t>.. Polkadot – 167; </a:t>
            </a:r>
          </a:p>
          <a:p>
            <a:r>
              <a:rPr lang="en-US" sz="1400"/>
              <a:t>.. Ethereum 2.0 (projected) – 100,000.</a:t>
            </a:r>
          </a:p>
        </p:txBody>
      </p:sp>
    </p:spTree>
    <p:extLst>
      <p:ext uri="{BB962C8B-B14F-4D97-AF65-F5344CB8AC3E}">
        <p14:creationId xmlns:p14="http://schemas.microsoft.com/office/powerpoint/2010/main" val="185399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1F3436-76AC-224E-B256-CFE5D0260C56}"/>
              </a:ext>
            </a:extLst>
          </p:cNvPr>
          <p:cNvSpPr txBox="1"/>
          <p:nvPr/>
        </p:nvSpPr>
        <p:spPr>
          <a:xfrm>
            <a:off x="1395262" y="1353907"/>
            <a:ext cx="7131681" cy="3539430"/>
          </a:xfrm>
          <a:prstGeom prst="rect">
            <a:avLst/>
          </a:prstGeom>
          <a:noFill/>
        </p:spPr>
        <p:txBody>
          <a:bodyPr wrap="square" rtlCol="0">
            <a:spAutoFit/>
          </a:bodyPr>
          <a:lstStyle/>
          <a:p>
            <a:pPr marL="380990" indent="-380990">
              <a:buFont typeface="Arial" panose="020B0604020202020204" pitchFamily="34" charset="0"/>
              <a:buChar char="•"/>
            </a:pPr>
            <a:r>
              <a:rPr lang="en-US" sz="1400"/>
              <a:t>Owners of a cryptocurrency </a:t>
            </a:r>
            <a:r>
              <a:rPr lang="en-US" sz="1400" b="1">
                <a:solidFill>
                  <a:srgbClr val="00B050"/>
                </a:solidFill>
              </a:rPr>
              <a:t>stake their </a:t>
            </a:r>
            <a:r>
              <a:rPr lang="en-US" sz="1400" b="1">
                <a:solidFill>
                  <a:srgbClr val="FF0000"/>
                </a:solidFill>
              </a:rPr>
              <a:t>coins</a:t>
            </a:r>
            <a:r>
              <a:rPr lang="en-US" sz="1400"/>
              <a:t> and </a:t>
            </a:r>
            <a:r>
              <a:rPr lang="en-US" sz="1400" b="1">
                <a:solidFill>
                  <a:srgbClr val="00B050"/>
                </a:solidFill>
              </a:rPr>
              <a:t>create their own</a:t>
            </a:r>
            <a:r>
              <a:rPr lang="en-US" sz="1400"/>
              <a:t> </a:t>
            </a:r>
            <a:r>
              <a:rPr lang="en-US" sz="1400" b="1">
                <a:solidFill>
                  <a:srgbClr val="FF0000"/>
                </a:solidFill>
              </a:rPr>
              <a:t>validator nodes</a:t>
            </a:r>
            <a:r>
              <a:rPr lang="en-US" sz="1400"/>
              <a:t>. </a:t>
            </a:r>
          </a:p>
          <a:p>
            <a:pPr marL="380990" indent="-380990">
              <a:buFont typeface="Arial" panose="020B0604020202020204" pitchFamily="34" charset="0"/>
              <a:buChar char="•"/>
            </a:pPr>
            <a:r>
              <a:rPr lang="en-US" sz="1400" b="1">
                <a:solidFill>
                  <a:srgbClr val="0070C0"/>
                </a:solidFill>
              </a:rPr>
              <a:t>Staking is when you pledge your coins to be used for verifying transactions.</a:t>
            </a:r>
            <a:r>
              <a:rPr lang="en-US" sz="1400"/>
              <a:t> Your coins are</a:t>
            </a:r>
            <a:r>
              <a:rPr lang="en-US" sz="1400" b="1">
                <a:solidFill>
                  <a:srgbClr val="00B050"/>
                </a:solidFill>
              </a:rPr>
              <a:t> locked up while you stake them</a:t>
            </a:r>
            <a:r>
              <a:rPr lang="en-US" sz="1400"/>
              <a:t>.</a:t>
            </a:r>
          </a:p>
          <a:p>
            <a:pPr marL="380990" indent="-380990">
              <a:buFont typeface="Arial" panose="020B0604020202020204" pitchFamily="34" charset="0"/>
              <a:buChar char="•"/>
            </a:pPr>
            <a:r>
              <a:rPr lang="en-US" sz="1400"/>
              <a:t>When a block of transactions is ready to be processed, the cryptocurrency's </a:t>
            </a:r>
            <a:r>
              <a:rPr lang="en-US" sz="1400" b="1">
                <a:solidFill>
                  <a:srgbClr val="00B050"/>
                </a:solidFill>
              </a:rPr>
              <a:t>proof-of-stake protocol</a:t>
            </a:r>
            <a:r>
              <a:rPr lang="en-US" sz="1400"/>
              <a:t> will </a:t>
            </a:r>
            <a:r>
              <a:rPr lang="en-US" sz="1400" b="1">
                <a:solidFill>
                  <a:srgbClr val="FF0000"/>
                </a:solidFill>
              </a:rPr>
              <a:t>choose a validator node</a:t>
            </a:r>
            <a:r>
              <a:rPr lang="en-US" sz="1400"/>
              <a:t> to review the block. </a:t>
            </a:r>
          </a:p>
          <a:p>
            <a:pPr marL="380990" indent="-380990">
              <a:buFont typeface="Arial" panose="020B0604020202020204" pitchFamily="34" charset="0"/>
              <a:buChar char="•"/>
            </a:pPr>
            <a:r>
              <a:rPr lang="en-US" sz="1400"/>
              <a:t>The validator checks the validity of transaction, adds the block to the blockchain, and receives crypto rewards (or penalized if tried to add block with incorrect information).</a:t>
            </a:r>
          </a:p>
          <a:p>
            <a:pPr marL="380990" indent="-380990">
              <a:buFont typeface="Arial" panose="020B0604020202020204" pitchFamily="34" charset="0"/>
              <a:buChar char="•"/>
            </a:pPr>
            <a:r>
              <a:rPr lang="en-US" sz="1400"/>
              <a:t>Example: </a:t>
            </a:r>
            <a:r>
              <a:rPr lang="en-US" sz="1400" b="1">
                <a:solidFill>
                  <a:srgbClr val="FF0000"/>
                </a:solidFill>
              </a:rPr>
              <a:t>Cardano</a:t>
            </a:r>
            <a:r>
              <a:rPr lang="en-US" sz="1400"/>
              <a:t>. Anyone who owns </a:t>
            </a:r>
            <a:r>
              <a:rPr lang="en-US" sz="1400" b="1">
                <a:solidFill>
                  <a:srgbClr val="FF0000"/>
                </a:solidFill>
              </a:rPr>
              <a:t>Cardano</a:t>
            </a:r>
            <a:r>
              <a:rPr lang="en-US" sz="1400"/>
              <a:t> can stake it and set up their own validator node. When </a:t>
            </a:r>
            <a:r>
              <a:rPr lang="en-US" sz="1400" b="1">
                <a:solidFill>
                  <a:srgbClr val="FF0000"/>
                </a:solidFill>
              </a:rPr>
              <a:t>Cardano</a:t>
            </a:r>
            <a:r>
              <a:rPr lang="en-US" sz="1400"/>
              <a:t> needs to verify blocks of transactions, its </a:t>
            </a:r>
            <a:r>
              <a:rPr lang="en-US" sz="1400" b="1">
                <a:solidFill>
                  <a:srgbClr val="0070C0"/>
                </a:solidFill>
              </a:rPr>
              <a:t>Ouroboros protocol</a:t>
            </a:r>
            <a:r>
              <a:rPr lang="en-US" sz="1400"/>
              <a:t> </a:t>
            </a:r>
            <a:r>
              <a:rPr lang="en-US" sz="1400" b="1">
                <a:solidFill>
                  <a:srgbClr val="FF0000"/>
                </a:solidFill>
              </a:rPr>
              <a:t>selects a validator</a:t>
            </a:r>
            <a:r>
              <a:rPr lang="en-US" sz="1400"/>
              <a:t>. The validator checks the block, adds it, and receives more </a:t>
            </a:r>
            <a:r>
              <a:rPr lang="en-US" sz="1400" b="1">
                <a:solidFill>
                  <a:srgbClr val="FF0000"/>
                </a:solidFill>
              </a:rPr>
              <a:t>Cardano</a:t>
            </a:r>
            <a:r>
              <a:rPr lang="en-US" sz="1400"/>
              <a:t> for their trouble.</a:t>
            </a:r>
          </a:p>
          <a:p>
            <a:pPr marL="380990" indent="-380990">
              <a:buFont typeface="Arial" panose="020B0604020202020204" pitchFamily="34" charset="0"/>
              <a:buChar char="•"/>
            </a:pPr>
            <a:r>
              <a:rPr lang="en-US" sz="1400" b="1">
                <a:solidFill>
                  <a:srgbClr val="FF0000"/>
                </a:solidFill>
              </a:rPr>
              <a:t>Mining power</a:t>
            </a:r>
            <a:r>
              <a:rPr lang="en-US" sz="1400"/>
              <a:t> in </a:t>
            </a:r>
            <a:r>
              <a:rPr lang="en-US" sz="1400" b="1">
                <a:solidFill>
                  <a:srgbClr val="0070C0"/>
                </a:solidFill>
              </a:rPr>
              <a:t>PoS</a:t>
            </a:r>
            <a:r>
              <a:rPr lang="en-US" sz="1400"/>
              <a:t> depends on the amount of coins a validator is staking. </a:t>
            </a:r>
            <a:r>
              <a:rPr lang="en-US" sz="1400" b="1">
                <a:solidFill>
                  <a:srgbClr val="FF0000"/>
                </a:solidFill>
              </a:rPr>
              <a:t>Stake more coins, and you will be more likely chosen</a:t>
            </a:r>
            <a:r>
              <a:rPr lang="en-US" sz="1400"/>
              <a:t> to add new blocks.</a:t>
            </a:r>
          </a:p>
          <a:p>
            <a:pPr marL="380990" indent="-380990">
              <a:buFont typeface="Arial" panose="020B0604020202020204" pitchFamily="34" charset="0"/>
              <a:buChar char="•"/>
            </a:pPr>
            <a:r>
              <a:rPr lang="en-US" sz="1400"/>
              <a:t>Each proof-of-stake protocol works differently in how it chooses validators. </a:t>
            </a:r>
          </a:p>
          <a:p>
            <a:pPr marL="380990" indent="-380990">
              <a:buFont typeface="Arial" panose="020B0604020202020204" pitchFamily="34" charset="0"/>
              <a:buChar char="•"/>
            </a:pPr>
            <a:r>
              <a:rPr lang="en-US" sz="1400"/>
              <a:t>There's usually some randomization involved, also factors like how long validators have been staking their coins.</a:t>
            </a:r>
          </a:p>
        </p:txBody>
      </p:sp>
      <p:sp>
        <p:nvSpPr>
          <p:cNvPr id="3" name="TextBox 2">
            <a:extLst>
              <a:ext uri="{FF2B5EF4-FFF2-40B4-BE49-F238E27FC236}">
                <a16:creationId xmlns:a16="http://schemas.microsoft.com/office/drawing/2014/main" id="{F4165645-B43A-F54D-98DE-8EE931A18BBC}"/>
              </a:ext>
            </a:extLst>
          </p:cNvPr>
          <p:cNvSpPr txBox="1"/>
          <p:nvPr/>
        </p:nvSpPr>
        <p:spPr>
          <a:xfrm>
            <a:off x="1" y="0"/>
            <a:ext cx="4961102" cy="523220"/>
          </a:xfrm>
          <a:prstGeom prst="rect">
            <a:avLst/>
          </a:prstGeom>
          <a:noFill/>
        </p:spPr>
        <p:txBody>
          <a:bodyPr wrap="none" rtlCol="0">
            <a:spAutoFit/>
          </a:bodyPr>
          <a:lstStyle/>
          <a:p>
            <a:r>
              <a:rPr lang="en-US" sz="2800" b="1"/>
              <a:t>How Does Proof of Stake work ?</a:t>
            </a:r>
          </a:p>
        </p:txBody>
      </p:sp>
    </p:spTree>
    <p:extLst>
      <p:ext uri="{BB962C8B-B14F-4D97-AF65-F5344CB8AC3E}">
        <p14:creationId xmlns:p14="http://schemas.microsoft.com/office/powerpoint/2010/main" val="19528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E9BD7B-BBD4-E346-B751-D983A8518DF4}"/>
              </a:ext>
            </a:extLst>
          </p:cNvPr>
          <p:cNvSpPr txBox="1"/>
          <p:nvPr/>
        </p:nvSpPr>
        <p:spPr>
          <a:xfrm>
            <a:off x="105507" y="1"/>
            <a:ext cx="4898755" cy="523220"/>
          </a:xfrm>
          <a:prstGeom prst="rect">
            <a:avLst/>
          </a:prstGeom>
          <a:noFill/>
        </p:spPr>
        <p:txBody>
          <a:bodyPr wrap="square" rtlCol="0">
            <a:spAutoFit/>
          </a:bodyPr>
          <a:lstStyle/>
          <a:p>
            <a:r>
              <a:rPr lang="en-US" sz="2800" b="1"/>
              <a:t>Staking Pools vs Mining Pools</a:t>
            </a:r>
          </a:p>
        </p:txBody>
      </p:sp>
      <p:sp>
        <p:nvSpPr>
          <p:cNvPr id="3" name="TextBox 2">
            <a:extLst>
              <a:ext uri="{FF2B5EF4-FFF2-40B4-BE49-F238E27FC236}">
                <a16:creationId xmlns:a16="http://schemas.microsoft.com/office/drawing/2014/main" id="{6CF79378-1B0F-D344-93D3-97B9AD7C3467}"/>
              </a:ext>
            </a:extLst>
          </p:cNvPr>
          <p:cNvSpPr txBox="1"/>
          <p:nvPr/>
        </p:nvSpPr>
        <p:spPr>
          <a:xfrm>
            <a:off x="2014027" y="1228397"/>
            <a:ext cx="6947094" cy="4401205"/>
          </a:xfrm>
          <a:prstGeom prst="rect">
            <a:avLst/>
          </a:prstGeom>
          <a:noFill/>
        </p:spPr>
        <p:txBody>
          <a:bodyPr wrap="square" rtlCol="0">
            <a:spAutoFit/>
          </a:bodyPr>
          <a:lstStyle/>
          <a:p>
            <a:r>
              <a:rPr lang="en-US" sz="1400"/>
              <a:t>In PoS (Proof-of-Stake) system you can increase your odds to be selected by joining a </a:t>
            </a:r>
            <a:r>
              <a:rPr lang="en-US" sz="1400" b="1">
                <a:solidFill>
                  <a:srgbClr val="FF0000"/>
                </a:solidFill>
              </a:rPr>
              <a:t>staking pool</a:t>
            </a:r>
            <a:r>
              <a:rPr lang="en-US" sz="1400"/>
              <a:t>, which is simply a group of people </a:t>
            </a:r>
            <a:r>
              <a:rPr lang="en-US" sz="1400" b="1">
                <a:solidFill>
                  <a:srgbClr val="00B050"/>
                </a:solidFill>
              </a:rPr>
              <a:t>pooling their coins together</a:t>
            </a:r>
            <a:r>
              <a:rPr lang="en-US" sz="1400"/>
              <a:t> for a better chance of winning new blocks. One person (pool owner) sets the validator node for the pool. Rewards are split between participants, owner may take a small fee.</a:t>
            </a:r>
          </a:p>
          <a:p>
            <a:endParaRPr lang="en-US" sz="1400"/>
          </a:p>
          <a:p>
            <a:r>
              <a:rPr lang="en-US" sz="1400">
                <a:solidFill>
                  <a:srgbClr val="0070C0"/>
                </a:solidFill>
              </a:rPr>
              <a:t>Note: you can not stake Bitcoin or other Proof-of-Work (PoW) Cryptocurrencies. You can only stake PoS cryptocurrencies.</a:t>
            </a:r>
          </a:p>
          <a:p>
            <a:endParaRPr lang="en-US" sz="1400"/>
          </a:p>
          <a:p>
            <a:r>
              <a:rPr lang="en-US" sz="1400"/>
              <a:t>But in PoW system like Bitcoin you can join one of </a:t>
            </a:r>
            <a:r>
              <a:rPr lang="en-US" sz="1400" b="1">
                <a:solidFill>
                  <a:srgbClr val="FF0000"/>
                </a:solidFill>
              </a:rPr>
              <a:t>Bitcoin Mining Pools</a:t>
            </a:r>
            <a:r>
              <a:rPr lang="en-US" sz="1400"/>
              <a:t>, which are networks of miners cooperating to mine blocks together and distribute the payments based on each entity’s contribution to the pool. Contributions measured in hash rate (calculated hashes per second). </a:t>
            </a:r>
          </a:p>
          <a:p>
            <a:endParaRPr lang="en-US" sz="1400"/>
          </a:p>
          <a:p>
            <a:r>
              <a:rPr lang="en-US" sz="1400"/>
              <a:t>Whenever any miner in the pool finds a block, they pay the block reward to the mining pool coordinator. After taking a small fee, the coordinator pays each member of the pool based on their hash rate contribution.</a:t>
            </a:r>
          </a:p>
          <a:p>
            <a:endParaRPr lang="en-US" sz="1400"/>
          </a:p>
          <a:p>
            <a:r>
              <a:rPr lang="en-US" sz="1400"/>
              <a:t>For a small miner who has impossibly low chances of finding a block on their own, joining a mining pool will provide a steady stream of revenue (proportionaly to the miner’s size, so it will still be small, but consistent).</a:t>
            </a:r>
          </a:p>
        </p:txBody>
      </p:sp>
    </p:spTree>
    <p:extLst>
      <p:ext uri="{BB962C8B-B14F-4D97-AF65-F5344CB8AC3E}">
        <p14:creationId xmlns:p14="http://schemas.microsoft.com/office/powerpoint/2010/main" val="303335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6F8A6-ADC0-6B4F-B304-A315549652E6}"/>
              </a:ext>
            </a:extLst>
          </p:cNvPr>
          <p:cNvSpPr txBox="1"/>
          <p:nvPr/>
        </p:nvSpPr>
        <p:spPr>
          <a:xfrm>
            <a:off x="642529" y="284954"/>
            <a:ext cx="10076737" cy="954107"/>
          </a:xfrm>
          <a:prstGeom prst="rect">
            <a:avLst/>
          </a:prstGeom>
          <a:noFill/>
        </p:spPr>
        <p:txBody>
          <a:bodyPr wrap="square" rtlCol="0">
            <a:spAutoFit/>
          </a:bodyPr>
          <a:lstStyle/>
          <a:p>
            <a:pPr algn="ctr"/>
            <a:r>
              <a:rPr lang="en-US" sz="2800" b="1"/>
              <a:t>Transition from Ethereum </a:t>
            </a:r>
            <a:br>
              <a:rPr lang="en-US" sz="2800" b="1"/>
            </a:br>
            <a:r>
              <a:rPr lang="en-US" sz="2800" b="1"/>
              <a:t>to Ethereum 2.0 ("Proof of Stake").</a:t>
            </a:r>
          </a:p>
        </p:txBody>
      </p:sp>
      <p:sp>
        <p:nvSpPr>
          <p:cNvPr id="4" name="TextBox 3">
            <a:extLst>
              <a:ext uri="{FF2B5EF4-FFF2-40B4-BE49-F238E27FC236}">
                <a16:creationId xmlns:a16="http://schemas.microsoft.com/office/drawing/2014/main" id="{F2996BC4-A36E-8F42-AC3A-355F226B57A7}"/>
              </a:ext>
            </a:extLst>
          </p:cNvPr>
          <p:cNvSpPr txBox="1"/>
          <p:nvPr/>
        </p:nvSpPr>
        <p:spPr>
          <a:xfrm>
            <a:off x="2216728" y="1744099"/>
            <a:ext cx="6928339" cy="3108543"/>
          </a:xfrm>
          <a:prstGeom prst="rect">
            <a:avLst/>
          </a:prstGeom>
          <a:noFill/>
        </p:spPr>
        <p:txBody>
          <a:bodyPr wrap="square" rtlCol="0">
            <a:spAutoFit/>
          </a:bodyPr>
          <a:lstStyle/>
          <a:p>
            <a:pPr marL="380990" indent="-380990">
              <a:buFont typeface="Arial" panose="020B0604020202020204" pitchFamily="34" charset="0"/>
              <a:buChar char="•"/>
            </a:pPr>
            <a:r>
              <a:rPr lang="en-US" sz="1400" b="1">
                <a:solidFill>
                  <a:srgbClr val="00B050"/>
                </a:solidFill>
              </a:rPr>
              <a:t>Phase 0</a:t>
            </a:r>
            <a:r>
              <a:rPr lang="en-US" sz="1400"/>
              <a:t>  - launch the </a:t>
            </a:r>
            <a:r>
              <a:rPr lang="en-US" sz="1400" b="1">
                <a:solidFill>
                  <a:srgbClr val="FF0000"/>
                </a:solidFill>
              </a:rPr>
              <a:t>beacon chain</a:t>
            </a:r>
            <a:r>
              <a:rPr lang="en-US" sz="1400"/>
              <a:t> in the network, start managing registry of the validators, create frameworks for next steps.</a:t>
            </a:r>
          </a:p>
          <a:p>
            <a:endParaRPr lang="en-US" sz="1400"/>
          </a:p>
          <a:p>
            <a:pPr marL="380990" indent="-380990">
              <a:buFont typeface="Arial" panose="020B0604020202020204" pitchFamily="34" charset="0"/>
              <a:buChar char="•"/>
            </a:pPr>
            <a:r>
              <a:rPr lang="en-US" sz="1400" b="1">
                <a:solidFill>
                  <a:srgbClr val="00B050"/>
                </a:solidFill>
              </a:rPr>
              <a:t>Phase 1</a:t>
            </a:r>
            <a:r>
              <a:rPr lang="en-US" sz="1400"/>
              <a:t> (to be finished in mid-2022) -  implement</a:t>
            </a:r>
            <a:r>
              <a:rPr lang="en-US" sz="1400" b="1">
                <a:solidFill>
                  <a:srgbClr val="00B050"/>
                </a:solidFill>
              </a:rPr>
              <a:t> </a:t>
            </a:r>
            <a:r>
              <a:rPr lang="en-US" sz="1400" b="1">
                <a:solidFill>
                  <a:srgbClr val="FF0000"/>
                </a:solidFill>
              </a:rPr>
              <a:t>64 shard chains</a:t>
            </a:r>
            <a:r>
              <a:rPr lang="en-US" sz="1400"/>
              <a:t> and </a:t>
            </a:r>
            <a:r>
              <a:rPr lang="en-US" sz="1400" b="1">
                <a:solidFill>
                  <a:srgbClr val="FF0000"/>
                </a:solidFill>
              </a:rPr>
              <a:t>roll-ups</a:t>
            </a:r>
            <a:r>
              <a:rPr lang="en-US" sz="1400"/>
              <a:t>. Sharding (distributing of  transactions) should greatly increase the throughput of the network.</a:t>
            </a:r>
          </a:p>
          <a:p>
            <a:endParaRPr lang="en-US" sz="1400"/>
          </a:p>
          <a:p>
            <a:pPr marL="380990" indent="-380990">
              <a:buFont typeface="Arial" panose="020B0604020202020204" pitchFamily="34" charset="0"/>
              <a:buChar char="•"/>
            </a:pPr>
            <a:r>
              <a:rPr lang="en-US" sz="1400" b="1">
                <a:solidFill>
                  <a:srgbClr val="00B050"/>
                </a:solidFill>
              </a:rPr>
              <a:t>Phase 1.5</a:t>
            </a:r>
            <a:r>
              <a:rPr lang="en-US" sz="1400"/>
              <a:t> - the stopgap between phase 1 and phase 2. It is merging ("docking") of the two ecosystems. The merger will involve the docking of the </a:t>
            </a:r>
            <a:r>
              <a:rPr lang="en-US" sz="1400" b="1">
                <a:solidFill>
                  <a:srgbClr val="FF0000"/>
                </a:solidFill>
              </a:rPr>
              <a:t>ethereum 1.0 mainnet</a:t>
            </a:r>
            <a:r>
              <a:rPr lang="en-US" sz="1400"/>
              <a:t> with the </a:t>
            </a:r>
            <a:r>
              <a:rPr lang="en-US" sz="1400" b="1">
                <a:solidFill>
                  <a:srgbClr val="FF0000"/>
                </a:solidFill>
              </a:rPr>
              <a:t>beacon chain</a:t>
            </a:r>
            <a:r>
              <a:rPr lang="en-US" sz="1400"/>
              <a:t>, and then </a:t>
            </a:r>
            <a:r>
              <a:rPr lang="en-US" sz="1400">
                <a:solidFill>
                  <a:srgbClr val="00B050"/>
                </a:solidFill>
              </a:rPr>
              <a:t>the ethereum 1.0 blockchain will become one of the 64 shard chains implemented in phase 1</a:t>
            </a:r>
            <a:r>
              <a:rPr lang="en-US" sz="1400"/>
              <a:t>.</a:t>
            </a:r>
          </a:p>
          <a:p>
            <a:endParaRPr lang="en-US" sz="1400"/>
          </a:p>
          <a:p>
            <a:pPr marL="380990" indent="-380990">
              <a:buFont typeface="Arial" panose="020B0604020202020204" pitchFamily="34" charset="0"/>
              <a:buChar char="•"/>
            </a:pPr>
            <a:r>
              <a:rPr lang="en-US" sz="1400" b="1">
                <a:solidFill>
                  <a:srgbClr val="00B050"/>
                </a:solidFill>
              </a:rPr>
              <a:t>Phase 2</a:t>
            </a:r>
            <a:r>
              <a:rPr lang="en-US" sz="1400"/>
              <a:t> - initiate cross-shard interoperability and allow native decentralised application (dApp) development on the network.</a:t>
            </a:r>
          </a:p>
        </p:txBody>
      </p:sp>
    </p:spTree>
    <p:extLst>
      <p:ext uri="{BB962C8B-B14F-4D97-AF65-F5344CB8AC3E}">
        <p14:creationId xmlns:p14="http://schemas.microsoft.com/office/powerpoint/2010/main" val="405259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DD97C-7335-B74D-8910-56E8C35365ED}"/>
              </a:ext>
            </a:extLst>
          </p:cNvPr>
          <p:cNvSpPr txBox="1"/>
          <p:nvPr/>
        </p:nvSpPr>
        <p:spPr>
          <a:xfrm>
            <a:off x="113975" y="1443841"/>
            <a:ext cx="7412240" cy="3970318"/>
          </a:xfrm>
          <a:prstGeom prst="rect">
            <a:avLst/>
          </a:prstGeom>
          <a:noFill/>
        </p:spPr>
        <p:txBody>
          <a:bodyPr wrap="square" rtlCol="0">
            <a:spAutoFit/>
          </a:bodyPr>
          <a:lstStyle/>
          <a:p>
            <a:r>
              <a:rPr lang="en-US" sz="1400"/>
              <a:t>Vitalik Buterin (one of the founders Ethereum) tweeted in 2020:</a:t>
            </a:r>
          </a:p>
          <a:p>
            <a:endParaRPr lang="en-US" sz="1400"/>
          </a:p>
          <a:p>
            <a:r>
              <a:rPr lang="en-US" sz="1400">
                <a:solidFill>
                  <a:srgbClr val="0070C0"/>
                </a:solidFill>
              </a:rPr>
              <a:t>"ETH2 scaling for data will be available *before* ETH2 scaling for general computation. This implies that rollups will be the dominant scaling paradigm for at least a couple of years: </a:t>
            </a:r>
          </a:p>
          <a:p>
            <a:r>
              <a:rPr lang="en-US" sz="1400">
                <a:solidFill>
                  <a:srgbClr val="0070C0"/>
                </a:solidFill>
              </a:rPr>
              <a:t>first ~2-3k TPS with eth1 as data layer, </a:t>
            </a:r>
          </a:p>
          <a:p>
            <a:r>
              <a:rPr lang="en-US" sz="1400">
                <a:solidFill>
                  <a:srgbClr val="0070C0"/>
                </a:solidFill>
              </a:rPr>
              <a:t>then ~100k TPS with eth2 (phase 1). </a:t>
            </a:r>
          </a:p>
          <a:p>
            <a:r>
              <a:rPr lang="en-US" sz="1400">
                <a:solidFill>
                  <a:srgbClr val="0070C0"/>
                </a:solidFill>
              </a:rPr>
              <a:t>Adjust accordingly,"</a:t>
            </a:r>
          </a:p>
          <a:p>
            <a:endParaRPr lang="en-US" sz="1400"/>
          </a:p>
          <a:p>
            <a:r>
              <a:rPr lang="en-US" sz="1400"/>
              <a:t>Ethereum's upgrade </a:t>
            </a:r>
            <a:r>
              <a:rPr lang="en-US" sz="1400" b="1">
                <a:solidFill>
                  <a:srgbClr val="FF0000"/>
                </a:solidFill>
              </a:rPr>
              <a:t>may cause increase in its price</a:t>
            </a:r>
            <a:r>
              <a:rPr lang="en-US" sz="1400"/>
              <a:t> mainly due to the fact that Ethereum and its DeFi network </a:t>
            </a:r>
            <a:r>
              <a:rPr lang="en-US" sz="1400" b="1">
                <a:solidFill>
                  <a:srgbClr val="00B050"/>
                </a:solidFill>
              </a:rPr>
              <a:t>will become far more practical</a:t>
            </a:r>
            <a:r>
              <a:rPr lang="en-US" sz="1400"/>
              <a:t>. </a:t>
            </a:r>
          </a:p>
          <a:p>
            <a:r>
              <a:rPr lang="en-US" sz="1400"/>
              <a:t>Transaction fees will likely drop significantly (to fractions of a cent).</a:t>
            </a:r>
          </a:p>
          <a:p>
            <a:r>
              <a:rPr lang="en-US" sz="1400"/>
              <a:t>And transaction speed will match or exceed that of VISA cards.</a:t>
            </a:r>
          </a:p>
          <a:p>
            <a:endParaRPr lang="en-US" sz="1400"/>
          </a:p>
          <a:p>
            <a:r>
              <a:rPr lang="en-US" sz="1400"/>
              <a:t>Those who stand to benefit the most from Ethereum's upgrade are those who do not have access to the modern banking system that exists today (nearly 2 billion people). </a:t>
            </a:r>
          </a:p>
          <a:p>
            <a:endParaRPr lang="en-US" sz="1400"/>
          </a:p>
          <a:p>
            <a:r>
              <a:rPr lang="en-US" sz="1400"/>
              <a:t>With low fees and a lowered barrier to entry, DeFi has the potential to grow significantly, and Ethereum's price along with it.</a:t>
            </a:r>
          </a:p>
        </p:txBody>
      </p:sp>
      <p:sp>
        <p:nvSpPr>
          <p:cNvPr id="3" name="TextBox 2">
            <a:extLst>
              <a:ext uri="{FF2B5EF4-FFF2-40B4-BE49-F238E27FC236}">
                <a16:creationId xmlns:a16="http://schemas.microsoft.com/office/drawing/2014/main" id="{201FB7C1-5366-7A4C-A57B-DF580393FB09}"/>
              </a:ext>
            </a:extLst>
          </p:cNvPr>
          <p:cNvSpPr txBox="1"/>
          <p:nvPr/>
        </p:nvSpPr>
        <p:spPr>
          <a:xfrm>
            <a:off x="0" y="1"/>
            <a:ext cx="4405745" cy="523220"/>
          </a:xfrm>
          <a:prstGeom prst="rect">
            <a:avLst/>
          </a:prstGeom>
          <a:noFill/>
        </p:spPr>
        <p:txBody>
          <a:bodyPr wrap="square" rtlCol="0">
            <a:spAutoFit/>
          </a:bodyPr>
          <a:lstStyle/>
          <a:p>
            <a:r>
              <a:rPr lang="en-US" sz="2800" b="1"/>
              <a:t>Transition to Ethereum 2.0 </a:t>
            </a:r>
          </a:p>
        </p:txBody>
      </p:sp>
      <p:pic>
        <p:nvPicPr>
          <p:cNvPr id="4" name="Picture 3">
            <a:extLst>
              <a:ext uri="{FF2B5EF4-FFF2-40B4-BE49-F238E27FC236}">
                <a16:creationId xmlns:a16="http://schemas.microsoft.com/office/drawing/2014/main" id="{5429C648-1943-2D40-BCA3-8890623C49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21142" y="97807"/>
            <a:ext cx="1867225" cy="1977828"/>
          </a:xfrm>
          <a:prstGeom prst="rect">
            <a:avLst/>
          </a:prstGeom>
        </p:spPr>
      </p:pic>
      <p:sp>
        <p:nvSpPr>
          <p:cNvPr id="5" name="TextBox 4">
            <a:extLst>
              <a:ext uri="{FF2B5EF4-FFF2-40B4-BE49-F238E27FC236}">
                <a16:creationId xmlns:a16="http://schemas.microsoft.com/office/drawing/2014/main" id="{96A92349-8CA5-864A-8D61-C3ED1EB5DE00}"/>
              </a:ext>
            </a:extLst>
          </p:cNvPr>
          <p:cNvSpPr txBox="1"/>
          <p:nvPr/>
        </p:nvSpPr>
        <p:spPr>
          <a:xfrm>
            <a:off x="9515884" y="2075636"/>
            <a:ext cx="2677741" cy="1384995"/>
          </a:xfrm>
          <a:prstGeom prst="rect">
            <a:avLst/>
          </a:prstGeom>
          <a:noFill/>
        </p:spPr>
        <p:txBody>
          <a:bodyPr wrap="square" rtlCol="0">
            <a:spAutoFit/>
          </a:bodyPr>
          <a:lstStyle/>
          <a:p>
            <a:pPr algn="ctr"/>
            <a:r>
              <a:rPr lang="en-US" sz="1400" b="1">
                <a:solidFill>
                  <a:srgbClr val="00B050"/>
                </a:solidFill>
              </a:rPr>
              <a:t>Vitalik Buterin</a:t>
            </a:r>
          </a:p>
          <a:p>
            <a:pPr algn="ctr"/>
            <a:r>
              <a:rPr lang="en-US" sz="1400">
                <a:hlinkClick r:id="rId3"/>
              </a:rPr>
              <a:t>https://vitalik.ca</a:t>
            </a:r>
            <a:r>
              <a:rPr lang="en-US" sz="1400"/>
              <a:t> </a:t>
            </a:r>
          </a:p>
          <a:p>
            <a:r>
              <a:rPr lang="en-US" sz="1400"/>
              <a:t> </a:t>
            </a:r>
          </a:p>
          <a:p>
            <a:r>
              <a:rPr lang="en-US" sz="1400"/>
              <a:t>EndGame: </a:t>
            </a:r>
            <a:r>
              <a:rPr lang="en-US" sz="1400">
                <a:hlinkClick r:id="rId4"/>
              </a:rPr>
              <a:t>https://vitalik.ca/general/2021/12/06/endgame.html</a:t>
            </a:r>
            <a:endParaRPr lang="en-US" sz="1400"/>
          </a:p>
        </p:txBody>
      </p:sp>
      <p:sp>
        <p:nvSpPr>
          <p:cNvPr id="6" name="TextBox 5">
            <a:extLst>
              <a:ext uri="{FF2B5EF4-FFF2-40B4-BE49-F238E27FC236}">
                <a16:creationId xmlns:a16="http://schemas.microsoft.com/office/drawing/2014/main" id="{E243DA59-94E7-5949-A27E-250682C59172}"/>
              </a:ext>
            </a:extLst>
          </p:cNvPr>
          <p:cNvSpPr txBox="1"/>
          <p:nvPr/>
        </p:nvSpPr>
        <p:spPr>
          <a:xfrm>
            <a:off x="9273956" y="4381399"/>
            <a:ext cx="2918044" cy="738664"/>
          </a:xfrm>
          <a:prstGeom prst="rect">
            <a:avLst/>
          </a:prstGeom>
          <a:noFill/>
        </p:spPr>
        <p:txBody>
          <a:bodyPr wrap="square" rtlCol="0">
            <a:spAutoFit/>
          </a:bodyPr>
          <a:lstStyle/>
          <a:p>
            <a:r>
              <a:rPr lang="en-US" sz="1400"/>
              <a:t>March 2022:</a:t>
            </a:r>
          </a:p>
          <a:p>
            <a:pPr marL="380990" indent="-380990">
              <a:buFont typeface="Arial" panose="020B0604020202020204" pitchFamily="34" charset="0"/>
              <a:buChar char="•"/>
            </a:pPr>
            <a:r>
              <a:rPr lang="en-US" sz="1400"/>
              <a:t>validators: more than 300,000</a:t>
            </a:r>
          </a:p>
          <a:p>
            <a:pPr marL="380990" indent="-380990">
              <a:buFont typeface="Arial" panose="020B0604020202020204" pitchFamily="34" charset="0"/>
              <a:buChar char="•"/>
            </a:pPr>
            <a:r>
              <a:rPr lang="en-US" sz="1400"/>
              <a:t>ETH staked: more than 9 Mln</a:t>
            </a:r>
          </a:p>
        </p:txBody>
      </p:sp>
    </p:spTree>
    <p:extLst>
      <p:ext uri="{BB962C8B-B14F-4D97-AF65-F5344CB8AC3E}">
        <p14:creationId xmlns:p14="http://schemas.microsoft.com/office/powerpoint/2010/main" val="425755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A8BCCB-F7CF-047C-DFAB-F04C832EC412}"/>
              </a:ext>
            </a:extLst>
          </p:cNvPr>
          <p:cNvSpPr txBox="1"/>
          <p:nvPr/>
        </p:nvSpPr>
        <p:spPr>
          <a:xfrm>
            <a:off x="0" y="41967"/>
            <a:ext cx="4015047" cy="523220"/>
          </a:xfrm>
          <a:prstGeom prst="rect">
            <a:avLst/>
          </a:prstGeom>
          <a:noFill/>
        </p:spPr>
        <p:txBody>
          <a:bodyPr wrap="square" rtlCol="0">
            <a:spAutoFit/>
          </a:bodyPr>
          <a:lstStyle/>
          <a:p>
            <a:r>
              <a:rPr lang="en-US" sz="2800" b="1"/>
              <a:t>Can POS be attacked?</a:t>
            </a:r>
          </a:p>
        </p:txBody>
      </p:sp>
      <p:sp>
        <p:nvSpPr>
          <p:cNvPr id="3" name="TextBox 2">
            <a:extLst>
              <a:ext uri="{FF2B5EF4-FFF2-40B4-BE49-F238E27FC236}">
                <a16:creationId xmlns:a16="http://schemas.microsoft.com/office/drawing/2014/main" id="{558E268B-1421-8D3F-719D-EE8EF6D862C3}"/>
              </a:ext>
            </a:extLst>
          </p:cNvPr>
          <p:cNvSpPr txBox="1"/>
          <p:nvPr/>
        </p:nvSpPr>
        <p:spPr>
          <a:xfrm>
            <a:off x="7173883" y="2119909"/>
            <a:ext cx="4131425" cy="523220"/>
          </a:xfrm>
          <a:prstGeom prst="rect">
            <a:avLst/>
          </a:prstGeom>
          <a:noFill/>
        </p:spPr>
        <p:txBody>
          <a:bodyPr wrap="square" rtlCol="0">
            <a:spAutoFit/>
          </a:bodyPr>
          <a:lstStyle/>
          <a:p>
            <a:r>
              <a:rPr lang="en-US" sz="1400"/>
              <a:t>Will BlackRock Take Over Ethereum?</a:t>
            </a:r>
            <a:br>
              <a:rPr lang="en-US" sz="1400"/>
            </a:br>
            <a:r>
              <a:rPr lang="en-US" sz="1400">
                <a:hlinkClick r:id="rId2"/>
              </a:rPr>
              <a:t>https://www.youtube.com/watch?v=T3tkmTByWIg</a:t>
            </a:r>
            <a:endParaRPr lang="en-US" sz="1400"/>
          </a:p>
        </p:txBody>
      </p:sp>
      <p:sp>
        <p:nvSpPr>
          <p:cNvPr id="4" name="TextBox 3">
            <a:extLst>
              <a:ext uri="{FF2B5EF4-FFF2-40B4-BE49-F238E27FC236}">
                <a16:creationId xmlns:a16="http://schemas.microsoft.com/office/drawing/2014/main" id="{3F99A88E-A7A4-F1E0-0A65-319666F191E0}"/>
              </a:ext>
            </a:extLst>
          </p:cNvPr>
          <p:cNvSpPr txBox="1"/>
          <p:nvPr/>
        </p:nvSpPr>
        <p:spPr>
          <a:xfrm>
            <a:off x="7173883" y="2824970"/>
            <a:ext cx="4680066" cy="2893100"/>
          </a:xfrm>
          <a:prstGeom prst="rect">
            <a:avLst/>
          </a:prstGeom>
          <a:solidFill>
            <a:schemeClr val="accent4">
              <a:lumMod val="20000"/>
              <a:lumOff val="80000"/>
            </a:schemeClr>
          </a:solidFill>
          <a:ln>
            <a:solidFill>
              <a:schemeClr val="accent1"/>
            </a:solidFill>
          </a:ln>
        </p:spPr>
        <p:txBody>
          <a:bodyPr wrap="square" rtlCol="0">
            <a:spAutoFit/>
          </a:bodyPr>
          <a:lstStyle/>
          <a:p>
            <a:pPr marL="285750" indent="-285750">
              <a:buFont typeface="Arial" panose="020B0604020202020204" pitchFamily="34" charset="0"/>
              <a:buChar char="•"/>
            </a:pPr>
            <a:r>
              <a:rPr lang="en-US" sz="1400"/>
              <a:t>Ethereum is moving to POS concensus</a:t>
            </a:r>
          </a:p>
          <a:p>
            <a:pPr marL="285750" indent="-285750">
              <a:buFont typeface="Arial" panose="020B0604020202020204" pitchFamily="34" charset="0"/>
              <a:buChar char="•"/>
            </a:pPr>
            <a:r>
              <a:rPr lang="en-US" sz="1400"/>
              <a:t>BlackRock has more than $10 Trillion under management</a:t>
            </a:r>
          </a:p>
          <a:p>
            <a:pPr marL="285750" indent="-285750">
              <a:buFont typeface="Arial" panose="020B0604020202020204" pitchFamily="34" charset="0"/>
              <a:buChar char="•"/>
            </a:pPr>
            <a:r>
              <a:rPr lang="en-US" sz="1400"/>
              <a:t>Big companies like BlackRock, Goldman Sachs, etc.  can borrow money from the Fed at very low rate (much lower than anyone else), and then stake this money at Ethereum at higher rate. Thus making money on the spread. And the more they borrow and stake – the more money they make.</a:t>
            </a:r>
          </a:p>
          <a:p>
            <a:pPr marL="285750" indent="-285750">
              <a:buFont typeface="Arial" panose="020B0604020202020204" pitchFamily="34" charset="0"/>
              <a:buChar char="•"/>
            </a:pPr>
            <a:r>
              <a:rPr lang="en-US" sz="1400"/>
              <a:t>These huge companies can stake huge amounts on Ethereum, thus influencing the network.</a:t>
            </a:r>
          </a:p>
          <a:p>
            <a:pPr marL="285750" indent="-285750">
              <a:buFont typeface="Arial" panose="020B0604020202020204" pitchFamily="34" charset="0"/>
              <a:buChar char="•"/>
            </a:pPr>
            <a:r>
              <a:rPr lang="en-US" sz="1400"/>
              <a:t>These companies are "in bed" with te government, thus they potentially can put the whole network under government influence and/or control.</a:t>
            </a:r>
          </a:p>
        </p:txBody>
      </p:sp>
      <p:pic>
        <p:nvPicPr>
          <p:cNvPr id="5" name="Picture 4">
            <a:extLst>
              <a:ext uri="{FF2B5EF4-FFF2-40B4-BE49-F238E27FC236}">
                <a16:creationId xmlns:a16="http://schemas.microsoft.com/office/drawing/2014/main" id="{B46AE36A-6DD5-0D43-C6D8-E4ECDEDF766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87001" y="1656521"/>
            <a:ext cx="1766948" cy="281547"/>
          </a:xfrm>
          <a:prstGeom prst="rect">
            <a:avLst/>
          </a:prstGeom>
        </p:spPr>
      </p:pic>
      <p:sp>
        <p:nvSpPr>
          <p:cNvPr id="6" name="TextBox 5">
            <a:extLst>
              <a:ext uri="{FF2B5EF4-FFF2-40B4-BE49-F238E27FC236}">
                <a16:creationId xmlns:a16="http://schemas.microsoft.com/office/drawing/2014/main" id="{F1951FF4-1A1E-B01E-CC67-B800C79A0F80}"/>
              </a:ext>
            </a:extLst>
          </p:cNvPr>
          <p:cNvSpPr txBox="1"/>
          <p:nvPr/>
        </p:nvSpPr>
        <p:spPr>
          <a:xfrm>
            <a:off x="37407" y="565187"/>
            <a:ext cx="4680065" cy="276999"/>
          </a:xfrm>
          <a:prstGeom prst="rect">
            <a:avLst/>
          </a:prstGeom>
          <a:noFill/>
        </p:spPr>
        <p:txBody>
          <a:bodyPr wrap="square" rtlCol="0">
            <a:spAutoFit/>
          </a:bodyPr>
          <a:lstStyle/>
          <a:p>
            <a:r>
              <a:rPr lang="en-US" sz="1200">
                <a:hlinkClick r:id="rId4"/>
              </a:rPr>
              <a:t>https://ethereum.org/en/developers/docs/consensus-mechanisms/pos/</a:t>
            </a:r>
            <a:endParaRPr lang="en-US" sz="1200"/>
          </a:p>
        </p:txBody>
      </p:sp>
      <p:sp>
        <p:nvSpPr>
          <p:cNvPr id="7" name="TextBox 6">
            <a:extLst>
              <a:ext uri="{FF2B5EF4-FFF2-40B4-BE49-F238E27FC236}">
                <a16:creationId xmlns:a16="http://schemas.microsoft.com/office/drawing/2014/main" id="{F143EDFD-2DB7-75F1-3170-4616C040A656}"/>
              </a:ext>
            </a:extLst>
          </p:cNvPr>
          <p:cNvSpPr txBox="1"/>
          <p:nvPr/>
        </p:nvSpPr>
        <p:spPr>
          <a:xfrm>
            <a:off x="153786" y="1088407"/>
            <a:ext cx="4680066" cy="2462213"/>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b="1">
                <a:solidFill>
                  <a:srgbClr val="00B050"/>
                </a:solidFill>
              </a:rPr>
              <a:t>Benefits of POS concensus:</a:t>
            </a:r>
          </a:p>
          <a:p>
            <a:pPr marL="285750" indent="-285750">
              <a:buFont typeface="Arial" panose="020B0604020202020204" pitchFamily="34" charset="0"/>
              <a:buChar char="•"/>
            </a:pPr>
            <a:r>
              <a:rPr lang="en-US" sz="1400"/>
              <a:t>reduced centralization risk: POS leads to more nodes securing the network</a:t>
            </a:r>
          </a:p>
          <a:p>
            <a:pPr marL="285750" indent="-285750">
              <a:buFont typeface="Arial" panose="020B0604020202020204" pitchFamily="34" charset="0"/>
              <a:buChar char="•"/>
            </a:pPr>
            <a:r>
              <a:rPr lang="en-US" sz="1400"/>
              <a:t>because of the low energy requirement less ETH issuance is required to incentivize participation</a:t>
            </a:r>
          </a:p>
          <a:p>
            <a:pPr marL="285750" indent="-285750">
              <a:buFont typeface="Arial" panose="020B0604020202020204" pitchFamily="34" charset="0"/>
              <a:buChar char="•"/>
            </a:pPr>
            <a:r>
              <a:rPr lang="en-US" sz="1400"/>
              <a:t>economic penalties for misbehaviour make 51% style attacks exponentially more costly for an attacker compared to PoW (proof-of-work)</a:t>
            </a:r>
          </a:p>
          <a:p>
            <a:pPr marL="285750" indent="-285750">
              <a:buFont typeface="Arial" panose="020B0604020202020204" pitchFamily="34" charset="0"/>
              <a:buChar char="•"/>
            </a:pPr>
            <a:r>
              <a:rPr lang="en-US" sz="1400"/>
              <a:t>the community can resort to social recovery of an honest chain if a 51% attack were to overcome the crypto-economic defenses.</a:t>
            </a:r>
          </a:p>
        </p:txBody>
      </p:sp>
    </p:spTree>
    <p:extLst>
      <p:ext uri="{BB962C8B-B14F-4D97-AF65-F5344CB8AC3E}">
        <p14:creationId xmlns:p14="http://schemas.microsoft.com/office/powerpoint/2010/main" val="275753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BB619D-CE8E-C95B-3B68-E92069B62039}"/>
              </a:ext>
            </a:extLst>
          </p:cNvPr>
          <p:cNvSpPr txBox="1"/>
          <p:nvPr/>
        </p:nvSpPr>
        <p:spPr>
          <a:xfrm>
            <a:off x="214743" y="1272001"/>
            <a:ext cx="10216190" cy="4616648"/>
          </a:xfrm>
          <a:prstGeom prst="rect">
            <a:avLst/>
          </a:prstGeom>
          <a:noFill/>
        </p:spPr>
        <p:txBody>
          <a:bodyPr wrap="square" rtlCol="0">
            <a:spAutoFit/>
          </a:bodyPr>
          <a:lstStyle/>
          <a:p>
            <a:r>
              <a:rPr lang="en-US" sz="1400"/>
              <a:t>Vitalik Attacks Ethereum</a:t>
            </a:r>
          </a:p>
          <a:p>
            <a:r>
              <a:rPr lang="en-US" sz="1400">
                <a:hlinkClick r:id="rId2"/>
              </a:rPr>
              <a:t>https://www.youtube.com/watch?v=Zlz1DmmdlwI</a:t>
            </a:r>
            <a:endParaRPr lang="en-US" sz="1400"/>
          </a:p>
          <a:p>
            <a:endParaRPr lang="en-US" sz="1400"/>
          </a:p>
          <a:p>
            <a:endParaRPr lang="en-US" sz="1400"/>
          </a:p>
          <a:p>
            <a:r>
              <a:rPr lang="en-US" sz="1400"/>
              <a:t>Ethereum:</a:t>
            </a:r>
          </a:p>
          <a:p>
            <a:pPr marL="285750" indent="-285750">
              <a:buFont typeface="Arial" panose="020B0604020202020204" pitchFamily="34" charset="0"/>
              <a:buChar char="•"/>
            </a:pPr>
            <a:r>
              <a:rPr lang="en-US" sz="1400"/>
              <a:t>lacks long-term stability</a:t>
            </a:r>
          </a:p>
          <a:p>
            <a:pPr marL="285750" indent="-285750">
              <a:buFont typeface="Arial" panose="020B0604020202020204" pitchFamily="34" charset="0"/>
              <a:buChar char="•"/>
            </a:pPr>
            <a:r>
              <a:rPr lang="en-US" sz="1400"/>
              <a:t>fragile, overly complicated</a:t>
            </a:r>
          </a:p>
          <a:p>
            <a:pPr marL="285750" indent="-285750">
              <a:buFont typeface="Arial" panose="020B0604020202020204" pitchFamily="34" charset="0"/>
              <a:buChar char="•"/>
            </a:pPr>
            <a:r>
              <a:rPr lang="en-US" sz="1400"/>
              <a:t>highly cenralized (uses </a:t>
            </a:r>
            <a:r>
              <a:rPr lang="en-US" sz="1400">
                <a:hlinkClick r:id="rId3"/>
              </a:rPr>
              <a:t>https://infura.io</a:t>
            </a:r>
            <a:r>
              <a:rPr lang="en-US" sz="1400"/>
              <a:t> and AWS)</a:t>
            </a:r>
          </a:p>
          <a:p>
            <a:pPr marL="285750" indent="-285750">
              <a:buFont typeface="Arial" panose="020B0604020202020204" pitchFamily="34" charset="0"/>
              <a:buChar char="•"/>
            </a:pPr>
            <a:r>
              <a:rPr lang="en-US" sz="1400"/>
              <a:t>constantly hard-forking at Vitaliks' request</a:t>
            </a:r>
          </a:p>
          <a:p>
            <a:pPr marL="285750" indent="-285750">
              <a:buFont typeface="Arial" panose="020B0604020202020204" pitchFamily="34" charset="0"/>
              <a:buChar char="•"/>
            </a:pPr>
            <a:r>
              <a:rPr lang="en-US" sz="1400"/>
              <a:t>Runs many worthless ponzi protocols</a:t>
            </a:r>
          </a:p>
          <a:p>
            <a:pPr marL="285750" indent="-285750">
              <a:buFont typeface="Arial" panose="020B0604020202020204" pitchFamily="34" charset="0"/>
              <a:buChar char="•"/>
            </a:pPr>
            <a:r>
              <a:rPr lang="en-US" sz="1400"/>
              <a:t>Ethereum development closely associated with banks (JPMorgan, Joe Lubin, etc.)</a:t>
            </a:r>
          </a:p>
          <a:p>
            <a:endParaRPr lang="en-US" sz="1400"/>
          </a:p>
          <a:p>
            <a:r>
              <a:rPr lang="en-US" sz="1400"/>
              <a:t>Links:</a:t>
            </a:r>
          </a:p>
          <a:p>
            <a:pPr marL="285750" indent="-285750">
              <a:buFont typeface="Arial" panose="020B0604020202020204" pitchFamily="34" charset="0"/>
              <a:buChar char="•"/>
            </a:pPr>
            <a:r>
              <a:rPr lang="en-US" sz="1400"/>
              <a:t>Vitalik's thread - </a:t>
            </a:r>
            <a:r>
              <a:rPr lang="en-US" sz="1400">
                <a:hlinkClick r:id="rId4"/>
              </a:rPr>
              <a:t>https://twitter.com/VitalikButerin/status/1526378787855736832</a:t>
            </a:r>
            <a:endParaRPr lang="en-US" sz="1400"/>
          </a:p>
          <a:p>
            <a:pPr marL="285750" indent="-285750">
              <a:buFont typeface="Arial" panose="020B0604020202020204" pitchFamily="34" charset="0"/>
              <a:buChar char="•"/>
            </a:pPr>
            <a:r>
              <a:rPr lang="en-US" sz="1400"/>
              <a:t>Ethereum Foundation And World Econimic Forum - </a:t>
            </a:r>
            <a:r>
              <a:rPr lang="en-US" sz="1400">
                <a:hlinkClick r:id="rId5"/>
              </a:rPr>
              <a:t>https://www.weforum.org/agenda/authors/aya-miyaguchi</a:t>
            </a:r>
            <a:endParaRPr lang="en-US" sz="1400"/>
          </a:p>
          <a:p>
            <a:pPr marL="285750" indent="-285750">
              <a:buFont typeface="Arial" panose="020B0604020202020204" pitchFamily="34" charset="0"/>
              <a:buChar char="•"/>
            </a:pPr>
            <a:r>
              <a:rPr lang="en-US" sz="1400"/>
              <a:t>Ethereum Is Banker Coin (Shocking Revelations) - </a:t>
            </a:r>
            <a:r>
              <a:rPr lang="en-US" sz="1400">
                <a:hlinkClick r:id="rId6"/>
              </a:rPr>
              <a:t>https://www.youtube.com/watch?v=YDmwyyhpqTE</a:t>
            </a:r>
            <a:endParaRPr lang="en-US" sz="1400"/>
          </a:p>
          <a:p>
            <a:pPr marL="285750" indent="-285750">
              <a:buFont typeface="Arial" panose="020B0604020202020204" pitchFamily="34" charset="0"/>
              <a:buChar char="•"/>
            </a:pPr>
            <a:r>
              <a:rPr lang="en-US" sz="1400"/>
              <a:t>Ethereum is still the mother asshole from which all shitcoins spring forth - </a:t>
            </a:r>
            <a:r>
              <a:rPr lang="en-US" sz="1400">
                <a:hlinkClick r:id="rId7"/>
              </a:rPr>
              <a:t>https://twitter.com/kani_x_/status/1526479076902391808</a:t>
            </a:r>
            <a:endParaRPr lang="en-US" sz="1400"/>
          </a:p>
          <a:p>
            <a:pPr marL="285750" indent="-285750">
              <a:buFont typeface="Arial" panose="020B0604020202020204" pitchFamily="34" charset="0"/>
              <a:buChar char="•"/>
            </a:pPr>
            <a:r>
              <a:rPr lang="en-US" sz="1400"/>
              <a:t>Bored Weird Vitalik Club - </a:t>
            </a:r>
            <a:r>
              <a:rPr lang="en-US" sz="1400">
                <a:hlinkClick r:id="rId8"/>
              </a:rPr>
              <a:t>https://weirdvitalik.com</a:t>
            </a:r>
            <a:endParaRPr lang="en-US" sz="1400"/>
          </a:p>
          <a:p>
            <a:pPr marL="285750" indent="-285750">
              <a:buFont typeface="Arial" panose="020B0604020202020204" pitchFamily="34" charset="0"/>
              <a:buChar char="•"/>
            </a:pPr>
            <a:r>
              <a:rPr lang="en-US" sz="1400"/>
              <a:t>Environment concerns - </a:t>
            </a:r>
            <a:r>
              <a:rPr lang="en-US" sz="1400">
                <a:hlinkClick r:id="rId9"/>
              </a:rPr>
              <a:t>https://fortune.com/2021/05/27/ethereum-founder-vitalik-buterin-proof-of-stake-environment-carbon/</a:t>
            </a:r>
            <a:endParaRPr lang="en-US" sz="1400"/>
          </a:p>
          <a:p>
            <a:pPr marL="285750" indent="-285750">
              <a:buFont typeface="Arial" panose="020B0604020202020204" pitchFamily="34" charset="0"/>
              <a:buChar char="•"/>
            </a:pPr>
            <a:r>
              <a:rPr lang="en-US" sz="1400"/>
              <a:t>Vitalik post April 1, 2022 - </a:t>
            </a:r>
            <a:r>
              <a:rPr lang="en-US" sz="1400">
                <a:hlinkClick r:id="rId10"/>
              </a:rPr>
              <a:t>https://vitalik.ca/general/2022/04/01/maximalist.html</a:t>
            </a:r>
            <a:endParaRPr lang="en-US" sz="1400"/>
          </a:p>
          <a:p>
            <a:pPr marL="285750" indent="-285750">
              <a:buFont typeface="Arial" panose="020B0604020202020204" pitchFamily="34" charset="0"/>
              <a:buChar char="•"/>
            </a:pPr>
            <a:endParaRPr lang="en-US" sz="1400"/>
          </a:p>
        </p:txBody>
      </p:sp>
    </p:spTree>
    <p:extLst>
      <p:ext uri="{BB962C8B-B14F-4D97-AF65-F5344CB8AC3E}">
        <p14:creationId xmlns:p14="http://schemas.microsoft.com/office/powerpoint/2010/main" val="4105021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2137</Words>
  <Application>Microsoft Macintosh PowerPoint</Application>
  <PresentationFormat>Widescreen</PresentationFormat>
  <Paragraphs>171</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29</cp:revision>
  <dcterms:created xsi:type="dcterms:W3CDTF">2022-04-03T15:19:49Z</dcterms:created>
  <dcterms:modified xsi:type="dcterms:W3CDTF">2022-06-06T22:16:57Z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2022-04-03T15:19:49Z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98f03625-5577-4a9b-9709-7560e9db5436</vt:lpwstr>
  </property>
  <property fmtid="{D5CDD505-2E9C-101B-9397-08002B2CF9AE}" pid="8" name="MSIP_Label_4f518368-b969-4042-91d9-8939bd921da2_ContentBits">
    <vt:lpwstr>0</vt:lpwstr>
  </property>
</Properties>
</file>