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34" r:id="rId1"/>
  </p:sldMasterIdLst>
  <p:notesMasterIdLst>
    <p:notesMasterId r:id="rId23"/>
  </p:notesMasterIdLst>
  <p:sldIdLst>
    <p:sldId id="320" r:id="rId2"/>
    <p:sldId id="316" r:id="rId3"/>
    <p:sldId id="274" r:id="rId4"/>
    <p:sldId id="319" r:id="rId5"/>
    <p:sldId id="326" r:id="rId6"/>
    <p:sldId id="318" r:id="rId7"/>
    <p:sldId id="309" r:id="rId8"/>
    <p:sldId id="310" r:id="rId9"/>
    <p:sldId id="311" r:id="rId10"/>
    <p:sldId id="312" r:id="rId11"/>
    <p:sldId id="307" r:id="rId12"/>
    <p:sldId id="321" r:id="rId13"/>
    <p:sldId id="313" r:id="rId14"/>
    <p:sldId id="314" r:id="rId15"/>
    <p:sldId id="308" r:id="rId16"/>
    <p:sldId id="315" r:id="rId17"/>
    <p:sldId id="322" r:id="rId18"/>
    <p:sldId id="323" r:id="rId19"/>
    <p:sldId id="324" r:id="rId20"/>
    <p:sldId id="325" r:id="rId21"/>
    <p:sldId id="32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24"/>
    <p:restoredTop sz="92354"/>
  </p:normalViewPr>
  <p:slideViewPr>
    <p:cSldViewPr snapToGrid="0" snapToObjects="1">
      <p:cViewPr varScale="1">
        <p:scale>
          <a:sx n="135" d="100"/>
          <a:sy n="135" d="100"/>
        </p:scale>
        <p:origin x="1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EB1FAE4C-5332-014D-8E1B-BB8DA73EF81D}" type="datetimeFigureOut">
              <a:t>5/17/22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a:pPr/>
              <a:t>‹#›</a:t>
            </a:fld>
            <a:endParaRPr lang="en"/>
          </a:p>
        </p:txBody>
      </p:sp>
    </p:spTree>
    <p:extLst>
      <p:ext uri="{BB962C8B-B14F-4D97-AF65-F5344CB8AC3E}">
        <p14:creationId xmlns:p14="http://schemas.microsoft.com/office/powerpoint/2010/main" val="405281081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B1FAE4C-5332-014D-8E1B-BB8DA73EF81D}" type="datetimeFigureOut">
              <a:t>5/17/22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a:pPr/>
              <a:t>‹#›</a:t>
            </a:fld>
            <a:endParaRPr lang="en"/>
          </a:p>
        </p:txBody>
      </p:sp>
    </p:spTree>
    <p:extLst>
      <p:ext uri="{BB962C8B-B14F-4D97-AF65-F5344CB8AC3E}">
        <p14:creationId xmlns:p14="http://schemas.microsoft.com/office/powerpoint/2010/main" val="39139314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B1FAE4C-5332-014D-8E1B-BB8DA73EF81D}" type="datetimeFigureOut">
              <a:t>5/17/22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a:pPr/>
              <a:t>‹#›</a:t>
            </a:fld>
            <a:endParaRPr lang="en"/>
          </a:p>
        </p:txBody>
      </p:sp>
    </p:spTree>
    <p:extLst>
      <p:ext uri="{BB962C8B-B14F-4D97-AF65-F5344CB8AC3E}">
        <p14:creationId xmlns:p14="http://schemas.microsoft.com/office/powerpoint/2010/main" val="171497813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B1FAE4C-5332-014D-8E1B-BB8DA73EF81D}" type="datetimeFigureOut">
              <a:t>5/17/22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a:pPr/>
              <a:t>‹#›</a:t>
            </a:fld>
            <a:endParaRPr lang="en"/>
          </a:p>
        </p:txBody>
      </p:sp>
    </p:spTree>
    <p:extLst>
      <p:ext uri="{BB962C8B-B14F-4D97-AF65-F5344CB8AC3E}">
        <p14:creationId xmlns:p14="http://schemas.microsoft.com/office/powerpoint/2010/main" val="395116294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EB1FAE4C-5332-014D-8E1B-BB8DA73EF81D}" type="datetimeFigureOut">
              <a:t>5/17/22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000000-1234-1234-1234-123412341234}" type="slidenum">
              <a:rPr lang="en"/>
              <a:pPr/>
              <a:t>‹#›</a:t>
            </a:fld>
            <a:endParaRPr lang="en"/>
          </a:p>
        </p:txBody>
      </p:sp>
    </p:spTree>
    <p:extLst>
      <p:ext uri="{BB962C8B-B14F-4D97-AF65-F5344CB8AC3E}">
        <p14:creationId xmlns:p14="http://schemas.microsoft.com/office/powerpoint/2010/main" val="252741528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1FAE4C-5332-014D-8E1B-BB8DA73EF81D}" type="datetimeFigureOut">
              <a:t>5/17/22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
              <a:pPr/>
              <a:t>‹#›</a:t>
            </a:fld>
            <a:endParaRPr lang="en"/>
          </a:p>
        </p:txBody>
      </p:sp>
    </p:spTree>
    <p:extLst>
      <p:ext uri="{BB962C8B-B14F-4D97-AF65-F5344CB8AC3E}">
        <p14:creationId xmlns:p14="http://schemas.microsoft.com/office/powerpoint/2010/main" val="398484512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B1FAE4C-5332-014D-8E1B-BB8DA73EF81D}" type="datetimeFigureOut">
              <a:t>5/17/22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000000-1234-1234-1234-123412341234}" type="slidenum">
              <a:rPr lang="en"/>
              <a:pPr/>
              <a:t>‹#›</a:t>
            </a:fld>
            <a:endParaRPr lang="en"/>
          </a:p>
        </p:txBody>
      </p:sp>
    </p:spTree>
    <p:extLst>
      <p:ext uri="{BB962C8B-B14F-4D97-AF65-F5344CB8AC3E}">
        <p14:creationId xmlns:p14="http://schemas.microsoft.com/office/powerpoint/2010/main" val="36665113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EB1FAE4C-5332-014D-8E1B-BB8DA73EF81D}" type="datetimeFigureOut">
              <a:t>5/17/22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000000-1234-1234-1234-123412341234}" type="slidenum">
              <a:rPr lang="en"/>
              <a:pPr/>
              <a:t>‹#›</a:t>
            </a:fld>
            <a:endParaRPr lang="en"/>
          </a:p>
        </p:txBody>
      </p:sp>
    </p:spTree>
    <p:extLst>
      <p:ext uri="{BB962C8B-B14F-4D97-AF65-F5344CB8AC3E}">
        <p14:creationId xmlns:p14="http://schemas.microsoft.com/office/powerpoint/2010/main" val="8094518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1FAE4C-5332-014D-8E1B-BB8DA73EF81D}" type="datetimeFigureOut">
              <a:t>5/17/22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000000-1234-1234-1234-123412341234}" type="slidenum">
              <a:rPr lang="en"/>
              <a:pPr/>
              <a:t>‹#›</a:t>
            </a:fld>
            <a:endParaRPr lang="en"/>
          </a:p>
        </p:txBody>
      </p:sp>
    </p:spTree>
    <p:extLst>
      <p:ext uri="{BB962C8B-B14F-4D97-AF65-F5344CB8AC3E}">
        <p14:creationId xmlns:p14="http://schemas.microsoft.com/office/powerpoint/2010/main" val="2055497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EB1FAE4C-5332-014D-8E1B-BB8DA73EF81D}" type="datetimeFigureOut">
              <a:t>5/17/22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000000-1234-1234-1234-123412341234}" type="slidenum">
              <a:rPr lang="en"/>
              <a:pPr/>
              <a:t>‹#›</a:t>
            </a:fld>
            <a:endParaRPr lang="en"/>
          </a:p>
        </p:txBody>
      </p:sp>
    </p:spTree>
    <p:extLst>
      <p:ext uri="{BB962C8B-B14F-4D97-AF65-F5344CB8AC3E}">
        <p14:creationId xmlns:p14="http://schemas.microsoft.com/office/powerpoint/2010/main" val="320695385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EB1FAE4C-5332-014D-8E1B-BB8DA73EF81D}" type="datetimeFigureOut">
              <a:t>5/17/22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a:pPr/>
              <a:t>‹#›</a:t>
            </a:fld>
            <a:endParaRPr lang="en"/>
          </a:p>
        </p:txBody>
      </p:sp>
    </p:spTree>
    <p:extLst>
      <p:ext uri="{BB962C8B-B14F-4D97-AF65-F5344CB8AC3E}">
        <p14:creationId xmlns:p14="http://schemas.microsoft.com/office/powerpoint/2010/main" val="196837027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1FAE4C-5332-014D-8E1B-BB8DA73EF81D}" type="datetimeFigureOut">
              <a:t>5/17/22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000000-1234-1234-1234-123412341234}" type="slidenum">
              <a:rPr lang="en"/>
              <a:pPr/>
              <a:t>‹#›</a:t>
            </a:fld>
            <a:endParaRPr lang="en"/>
          </a:p>
        </p:txBody>
      </p:sp>
    </p:spTree>
    <p:extLst>
      <p:ext uri="{BB962C8B-B14F-4D97-AF65-F5344CB8AC3E}">
        <p14:creationId xmlns:p14="http://schemas.microsoft.com/office/powerpoint/2010/main" val="3725779926"/>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hyperlink" Target="https://www.prnewswire.com/news-releases/free-ton-releases-whitepaper-outlining-vision-for-an-open-and-free-internet-301379497.html" TargetMode="External"/><Relationship Id="rId3" Type="http://schemas.openxmlformats.org/officeDocument/2006/relationships/hyperlink" Target="https://flatqube.io/" TargetMode="External"/><Relationship Id="rId7" Type="http://schemas.openxmlformats.org/officeDocument/2006/relationships/hyperlink" Target="https://freeton.com/" TargetMode="External"/><Relationship Id="rId12" Type="http://schemas.openxmlformats.org/officeDocument/2006/relationships/image" Target="../media/image9.png"/><Relationship Id="rId2" Type="http://schemas.openxmlformats.org/officeDocument/2006/relationships/hyperlink" Target="https://everscale.network/" TargetMode="External"/><Relationship Id="rId1" Type="http://schemas.openxmlformats.org/officeDocument/2006/relationships/slideLayout" Target="../slideLayouts/slideLayout7.xml"/><Relationship Id="rId6" Type="http://schemas.openxmlformats.org/officeDocument/2006/relationships/hyperlink" Target="https://freeton.org/" TargetMode="External"/><Relationship Id="rId11" Type="http://schemas.openxmlformats.org/officeDocument/2006/relationships/hyperlink" Target="https://bitcoinist.com/flatqube-launches-qube-utility-token-as-everscale-bolsters-its-defi-offerings/" TargetMode="External"/><Relationship Id="rId5" Type="http://schemas.openxmlformats.org/officeDocument/2006/relationships/hyperlink" Target="https://debridges.com/bridge/octus-bridge" TargetMode="External"/><Relationship Id="rId10" Type="http://schemas.openxmlformats.org/officeDocument/2006/relationships/hyperlink" Target="https://github.com/broxus" TargetMode="External"/><Relationship Id="rId4" Type="http://schemas.openxmlformats.org/officeDocument/2006/relationships/hyperlink" Target="https://octusbridge.io/" TargetMode="External"/><Relationship Id="rId9" Type="http://schemas.openxmlformats.org/officeDocument/2006/relationships/hyperlink" Target="https://broxus.co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Tether_(cryptocurrency)" TargetMode="External"/><Relationship Id="rId2" Type="http://schemas.openxmlformats.org/officeDocument/2006/relationships/hyperlink" Target="https://tether.to/" TargetMode="External"/><Relationship Id="rId1" Type="http://schemas.openxmlformats.org/officeDocument/2006/relationships/slideLayout" Target="../slideLayouts/slideLayout7.xml"/><Relationship Id="rId6" Type="http://schemas.openxmlformats.org/officeDocument/2006/relationships/hyperlink" Target="https://www.fool.com/the-ascent/cryptocurrency/articles/could-stablecoins-topple-the-crypto-industry/" TargetMode="External"/><Relationship Id="rId5" Type="http://schemas.openxmlformats.org/officeDocument/2006/relationships/image" Target="../media/image10.png"/><Relationship Id="rId4" Type="http://schemas.openxmlformats.org/officeDocument/2006/relationships/hyperlink" Target="https://www.bitfinex.com/"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circle.com/" TargetMode="External"/><Relationship Id="rId2" Type="http://schemas.openxmlformats.org/officeDocument/2006/relationships/hyperlink" Target="https://en.wikipedia.org/wiki/USD_Coin" TargetMode="Externa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hyperlink" Target="https://www.coinbase.com/" TargetMode="External"/><Relationship Id="rId4" Type="http://schemas.openxmlformats.org/officeDocument/2006/relationships/hyperlink" Target="https://www.bitmain.com/"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paxos.com/" TargetMode="External"/><Relationship Id="rId2" Type="http://schemas.openxmlformats.org/officeDocument/2006/relationships/hyperlink" Target="https://www.binance.com/en/busd" TargetMode="Externa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hyperlink" Target="https://en.wikipedia.org/wiki/Binance"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makerdao.com/" TargetMode="External"/><Relationship Id="rId2" Type="http://schemas.openxmlformats.org/officeDocument/2006/relationships/hyperlink" Target="https://github.com/makerdao" TargetMode="Externa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diem/diem" TargetMode="External"/><Relationship Id="rId2" Type="http://schemas.openxmlformats.org/officeDocument/2006/relationships/hyperlink" Target="https://en.wikipedia.org/wiki/Diem_(digital_currency)" TargetMode="Externa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hyperlink" Target="https://www.kraken.com/en-us/learn/what-is-waves" TargetMode="External"/><Relationship Id="rId2" Type="http://schemas.openxmlformats.org/officeDocument/2006/relationships/hyperlink" Target="https://waves.exchange/" TargetMode="Externa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statista.com/statistics/1255835/stablecoin-market-capitalization/"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hyperlink" Target="https://www.charterless.com/p/the-war-of-all-against-all-terra" TargetMode="External"/><Relationship Id="rId3" Type="http://schemas.openxmlformats.org/officeDocument/2006/relationships/image" Target="../media/image19.png"/><Relationship Id="rId7" Type="http://schemas.openxmlformats.org/officeDocument/2006/relationships/hyperlink" Target="https://www.youtube.com/watch?v=aJHBphV5W-g" TargetMode="External"/><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hyperlink" Target="https://cryptohunter.store/how-luna-collapsed/" TargetMode="External"/><Relationship Id="rId5" Type="http://schemas.openxmlformats.org/officeDocument/2006/relationships/hyperlink" Target="https://medium.com/alpha-beta-blog/stablecoins-hyperinflation-73c3d65122f" TargetMode="External"/><Relationship Id="rId4" Type="http://schemas.openxmlformats.org/officeDocument/2006/relationships/hyperlink" Target="https://medium.com/alpha-beta-blog/the-terrausd-stablecoin-lunacy-explained-cd290e326b47" TargetMode="External"/><Relationship Id="rId9"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s://twitter.com/freddieraynolds/status/1463960623402913797" TargetMode="External"/><Relationship Id="rId1" Type="http://schemas.openxmlformats.org/officeDocument/2006/relationships/slideLayout" Target="../slideLayouts/slideLayout7.xml"/><Relationship Id="rId4" Type="http://schemas.openxmlformats.org/officeDocument/2006/relationships/hyperlink" Target="https://twitter.com/FreddieRaynold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cbinsights.com/research/report/what-are-stablecoins/" TargetMode="External"/><Relationship Id="rId2" Type="http://schemas.openxmlformats.org/officeDocument/2006/relationships/hyperlink" Target="https://www.investopedia.com/terms/s/stablecoin.asp" TargetMode="External"/><Relationship Id="rId1" Type="http://schemas.openxmlformats.org/officeDocument/2006/relationships/slideLayout" Target="../slideLayouts/slideLayout7.xml"/><Relationship Id="rId5" Type="http://schemas.openxmlformats.org/officeDocument/2006/relationships/hyperlink" Target="https://www.benzinga.com/money/how-do-stablecoins-make-money/" TargetMode="External"/><Relationship Id="rId4" Type="http://schemas.openxmlformats.org/officeDocument/2006/relationships/hyperlink" Target="https://cointelegraph.com/explained/how-stablecoins-stay-stable-explained"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paxos.com/" TargetMode="External"/><Relationship Id="rId7" Type="http://schemas.openxmlformats.org/officeDocument/2006/relationships/hyperlink" Target="https://www.binance.us/" TargetMode="External"/><Relationship Id="rId2" Type="http://schemas.openxmlformats.org/officeDocument/2006/relationships/hyperlink" Target="https://paxos.com/2021/07/21/a-regulated-stablecoin-means-having-a-regulator/" TargetMode="External"/><Relationship Id="rId1" Type="http://schemas.openxmlformats.org/officeDocument/2006/relationships/slideLayout" Target="../slideLayouts/slideLayout7.xml"/><Relationship Id="rId6" Type="http://schemas.openxmlformats.org/officeDocument/2006/relationships/hyperlink" Target="https://www.gemini.com/"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weforum.org/agenda/2022/03/where-is-cryptocurrency-regulation-heading/"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stablecoinindex.com/project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115338-0946-0876-FFF5-B5F8BA015CAB}"/>
              </a:ext>
            </a:extLst>
          </p:cNvPr>
          <p:cNvSpPr txBox="1"/>
          <p:nvPr/>
        </p:nvSpPr>
        <p:spPr>
          <a:xfrm>
            <a:off x="3343175" y="201637"/>
            <a:ext cx="5505650" cy="1015663"/>
          </a:xfrm>
          <a:prstGeom prst="rect">
            <a:avLst/>
          </a:prstGeom>
          <a:noFill/>
        </p:spPr>
        <p:txBody>
          <a:bodyPr wrap="square" rtlCol="0">
            <a:spAutoFit/>
          </a:bodyPr>
          <a:lstStyle/>
          <a:p>
            <a:pPr algn="ctr"/>
            <a:r>
              <a:rPr lang="en-US" sz="6000" b="1">
                <a:solidFill>
                  <a:srgbClr val="00B050"/>
                </a:solidFill>
              </a:rPr>
              <a:t>Stablecoins</a:t>
            </a:r>
          </a:p>
        </p:txBody>
      </p:sp>
      <p:sp>
        <p:nvSpPr>
          <p:cNvPr id="3" name="TextBox 2">
            <a:extLst>
              <a:ext uri="{FF2B5EF4-FFF2-40B4-BE49-F238E27FC236}">
                <a16:creationId xmlns:a16="http://schemas.microsoft.com/office/drawing/2014/main" id="{20A65F56-6BB0-C16B-C56D-D4835F4EF12F}"/>
              </a:ext>
            </a:extLst>
          </p:cNvPr>
          <p:cNvSpPr txBox="1"/>
          <p:nvPr/>
        </p:nvSpPr>
        <p:spPr>
          <a:xfrm>
            <a:off x="1289538" y="1331828"/>
            <a:ext cx="9624647" cy="4770537"/>
          </a:xfrm>
          <a:prstGeom prst="rect">
            <a:avLst/>
          </a:prstGeom>
          <a:noFill/>
        </p:spPr>
        <p:txBody>
          <a:bodyPr wrap="square" rtlCol="0">
            <a:spAutoFit/>
          </a:bodyPr>
          <a:lstStyle/>
          <a:p>
            <a:r>
              <a:rPr lang="en-US" sz="1600" b="1">
                <a:solidFill>
                  <a:srgbClr val="00B050"/>
                </a:solidFill>
              </a:rPr>
              <a:t>Stablecoins</a:t>
            </a:r>
            <a:r>
              <a:rPr lang="en-US" sz="1600"/>
              <a:t> are cryptocurrencies that attempt to keep their price close to $1 USD (or some other external value). </a:t>
            </a:r>
          </a:p>
          <a:p>
            <a:pPr marL="285750" indent="-285750">
              <a:buFont typeface="Arial" panose="020B0604020202020204" pitchFamily="34" charset="0"/>
              <a:buChar char="•"/>
            </a:pPr>
            <a:r>
              <a:rPr lang="en-US" sz="1600" b="1">
                <a:solidFill>
                  <a:srgbClr val="00B050"/>
                </a:solidFill>
              </a:rPr>
              <a:t>Stablecoins</a:t>
            </a:r>
            <a:r>
              <a:rPr lang="en-US" sz="1600"/>
              <a:t> are more convenient for contractual payments (less volatile than Bitcoin and other crypto). </a:t>
            </a:r>
          </a:p>
          <a:p>
            <a:pPr marL="285750" indent="-285750">
              <a:buFont typeface="Arial" panose="020B0604020202020204" pitchFamily="34" charset="0"/>
              <a:buChar char="•"/>
            </a:pPr>
            <a:r>
              <a:rPr lang="en-US" sz="1600" b="1">
                <a:solidFill>
                  <a:srgbClr val="00B050"/>
                </a:solidFill>
              </a:rPr>
              <a:t>Stablecoins</a:t>
            </a:r>
            <a:r>
              <a:rPr lang="en-US" sz="1600"/>
              <a:t> help to do fast international payments. A person in India could receive USD-backed stablecoins without converting them into rupees and losing a percentage to fees.</a:t>
            </a:r>
          </a:p>
          <a:p>
            <a:pPr marL="285750" indent="-285750">
              <a:buFont typeface="Arial" panose="020B0604020202020204" pitchFamily="34" charset="0"/>
              <a:buChar char="•"/>
            </a:pPr>
            <a:r>
              <a:rPr lang="en-US" sz="1600" b="1">
                <a:solidFill>
                  <a:srgbClr val="00B050"/>
                </a:solidFill>
              </a:rPr>
              <a:t>Stablecoins</a:t>
            </a:r>
            <a:r>
              <a:rPr lang="en-US" sz="1600"/>
              <a:t> payments and transfers can be automated using smart contracts</a:t>
            </a:r>
          </a:p>
          <a:p>
            <a:pPr marL="285750" indent="-285750">
              <a:buFont typeface="Arial" panose="020B0604020202020204" pitchFamily="34" charset="0"/>
              <a:buChar char="•"/>
            </a:pPr>
            <a:r>
              <a:rPr lang="en-US" sz="1600"/>
              <a:t>Few crypto exchanges currently support fiat currencies due to strict regulations. </a:t>
            </a:r>
            <a:br>
              <a:rPr lang="en-US" sz="1600"/>
            </a:br>
            <a:r>
              <a:rPr lang="en-US" sz="1600"/>
              <a:t>But </a:t>
            </a:r>
            <a:r>
              <a:rPr lang="en-US" sz="1600" b="1">
                <a:solidFill>
                  <a:srgbClr val="00B050"/>
                </a:solidFill>
              </a:rPr>
              <a:t>stablecoins</a:t>
            </a:r>
            <a:r>
              <a:rPr lang="en-US" sz="1600"/>
              <a:t> can be used on all crypto exchanges (instead of fiat currencies)</a:t>
            </a:r>
          </a:p>
          <a:p>
            <a:pPr marL="285750" indent="-285750">
              <a:buFont typeface="Arial" panose="020B0604020202020204" pitchFamily="34" charset="0"/>
              <a:buChar char="•"/>
            </a:pPr>
            <a:r>
              <a:rPr lang="en-US" sz="1600"/>
              <a:t>Also crypto holders can easily and cheaply convert their bitcoin into </a:t>
            </a:r>
            <a:r>
              <a:rPr lang="en-US" sz="1600" b="1">
                <a:solidFill>
                  <a:srgbClr val="00B050"/>
                </a:solidFill>
              </a:rPr>
              <a:t>stablecoins</a:t>
            </a:r>
            <a:r>
              <a:rPr lang="en-US" sz="1600"/>
              <a:t> for safety </a:t>
            </a:r>
            <a:br>
              <a:rPr lang="en-US" sz="1600"/>
            </a:br>
            <a:r>
              <a:rPr lang="en-US" sz="1600"/>
              <a:t>(if Bitcoin price begin to drop rapidly)</a:t>
            </a:r>
          </a:p>
          <a:p>
            <a:pPr marL="285750" indent="-285750">
              <a:buFont typeface="Arial" panose="020B0604020202020204" pitchFamily="34" charset="0"/>
              <a:buChar char="•"/>
            </a:pPr>
            <a:r>
              <a:rPr lang="en-US" sz="1600" b="1">
                <a:solidFill>
                  <a:srgbClr val="00B050"/>
                </a:solidFill>
              </a:rPr>
              <a:t>Stablecoins</a:t>
            </a:r>
            <a:r>
              <a:rPr lang="en-US" sz="1600"/>
              <a:t> can be used as a fast and cost-efficient way to send humanitarian aid to another country. </a:t>
            </a:r>
            <a:br>
              <a:rPr lang="en-US" sz="1600"/>
            </a:br>
            <a:r>
              <a:rPr lang="en-US" sz="1600" b="1">
                <a:solidFill>
                  <a:srgbClr val="00B050"/>
                </a:solidFill>
              </a:rPr>
              <a:t>Stablecoins</a:t>
            </a:r>
            <a:r>
              <a:rPr lang="en-US" sz="1600"/>
              <a:t> can also improve transparency and accountability in donations</a:t>
            </a:r>
          </a:p>
          <a:p>
            <a:endParaRPr lang="en-US" sz="1600"/>
          </a:p>
          <a:p>
            <a:r>
              <a:rPr lang="en-US" sz="1600" b="1">
                <a:solidFill>
                  <a:srgbClr val="00B050"/>
                </a:solidFill>
              </a:rPr>
              <a:t>How it works (example):</a:t>
            </a:r>
          </a:p>
          <a:p>
            <a:pPr marL="285750" indent="-285750">
              <a:buFont typeface="Arial" panose="020B0604020202020204" pitchFamily="34" charset="0"/>
              <a:buChar char="•"/>
            </a:pPr>
            <a:r>
              <a:rPr lang="en-US" sz="1600"/>
              <a:t>A user sends $1,000 US dollars to the coin issuer's bank account</a:t>
            </a:r>
          </a:p>
          <a:p>
            <a:pPr marL="285750" indent="-285750">
              <a:buFont typeface="Arial" panose="020B0604020202020204" pitchFamily="34" charset="0"/>
              <a:buChar char="•"/>
            </a:pPr>
            <a:r>
              <a:rPr lang="en-US" sz="1600"/>
              <a:t>The </a:t>
            </a:r>
            <a:r>
              <a:rPr lang="en-US" sz="1600" b="1">
                <a:solidFill>
                  <a:srgbClr val="00B0F0"/>
                </a:solidFill>
              </a:rPr>
              <a:t>issuer</a:t>
            </a:r>
            <a:r>
              <a:rPr lang="en-US" sz="1600"/>
              <a:t> uses a smart contract to create crypto stablecoins and send them to the user</a:t>
            </a:r>
          </a:p>
          <a:p>
            <a:pPr marL="285750" indent="-285750">
              <a:buFont typeface="Arial" panose="020B0604020202020204" pitchFamily="34" charset="0"/>
              <a:buChar char="•"/>
            </a:pPr>
            <a:r>
              <a:rPr lang="en-US" sz="1600"/>
              <a:t>The </a:t>
            </a:r>
            <a:r>
              <a:rPr lang="en-US" sz="1600" b="1">
                <a:solidFill>
                  <a:srgbClr val="00B0F0"/>
                </a:solidFill>
              </a:rPr>
              <a:t>issuer</a:t>
            </a:r>
            <a:r>
              <a:rPr lang="en-US" sz="1600"/>
              <a:t> keeps the dollars in reserve. </a:t>
            </a:r>
            <a:br>
              <a:rPr lang="en-US" sz="1600"/>
            </a:br>
            <a:r>
              <a:rPr lang="en-US" sz="1600"/>
              <a:t>In reality most </a:t>
            </a:r>
            <a:r>
              <a:rPr lang="en-US" sz="1600" b="1">
                <a:solidFill>
                  <a:srgbClr val="00B0F0"/>
                </a:solidFill>
              </a:rPr>
              <a:t>issuers</a:t>
            </a:r>
            <a:r>
              <a:rPr lang="en-US" sz="1600"/>
              <a:t> invest part of this money to make money for themselves</a:t>
            </a:r>
          </a:p>
          <a:p>
            <a:pPr marL="285750" indent="-285750">
              <a:buFont typeface="Arial" panose="020B0604020202020204" pitchFamily="34" charset="0"/>
              <a:buChar char="•"/>
            </a:pPr>
            <a:r>
              <a:rPr lang="en-US" sz="1600"/>
              <a:t>The user can redeem the coins for original amount of US dollars (minus small fee)</a:t>
            </a:r>
            <a:br>
              <a:rPr lang="en-US" sz="1600"/>
            </a:br>
            <a:r>
              <a:rPr lang="en-US" sz="1600"/>
              <a:t>of course only if (hopefully) the issuer haven't lost the money on speculations</a:t>
            </a:r>
          </a:p>
        </p:txBody>
      </p:sp>
    </p:spTree>
    <p:extLst>
      <p:ext uri="{BB962C8B-B14F-4D97-AF65-F5344CB8AC3E}">
        <p14:creationId xmlns:p14="http://schemas.microsoft.com/office/powerpoint/2010/main" val="350686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D033A4-BAF3-5AC4-C0A4-459A302BD53B}"/>
              </a:ext>
            </a:extLst>
          </p:cNvPr>
          <p:cNvSpPr txBox="1"/>
          <p:nvPr/>
        </p:nvSpPr>
        <p:spPr>
          <a:xfrm>
            <a:off x="11486" y="841433"/>
            <a:ext cx="3918857" cy="2893100"/>
          </a:xfrm>
          <a:prstGeom prst="rect">
            <a:avLst/>
          </a:prstGeom>
          <a:noFill/>
        </p:spPr>
        <p:txBody>
          <a:bodyPr wrap="square" rtlCol="0">
            <a:spAutoFit/>
          </a:bodyPr>
          <a:lstStyle/>
          <a:p>
            <a:pPr marL="285750" indent="-285750">
              <a:buFont typeface="Arial" panose="020B0604020202020204" pitchFamily="34" charset="0"/>
              <a:buChar char="•"/>
            </a:pPr>
            <a:r>
              <a:rPr lang="en-US" sz="1400">
                <a:hlinkClick r:id="rId2"/>
              </a:rPr>
              <a:t>https://everscale.network</a:t>
            </a:r>
            <a:endParaRPr lang="en-US" sz="1400"/>
          </a:p>
          <a:p>
            <a:pPr marL="285750" indent="-285750">
              <a:buFont typeface="Arial" panose="020B0604020202020204" pitchFamily="34" charset="0"/>
              <a:buChar char="•"/>
            </a:pPr>
            <a:r>
              <a:rPr lang="en-US" sz="1400">
                <a:hlinkClick r:id="rId3"/>
              </a:rPr>
              <a:t>https://flatqube.io</a:t>
            </a:r>
            <a:endParaRPr lang="en-US" sz="1400"/>
          </a:p>
          <a:p>
            <a:pPr marL="285750" indent="-285750">
              <a:buFont typeface="Arial" panose="020B0604020202020204" pitchFamily="34" charset="0"/>
              <a:buChar char="•"/>
            </a:pPr>
            <a:r>
              <a:rPr lang="en-US" sz="1400">
                <a:hlinkClick r:id="rId4"/>
              </a:rPr>
              <a:t>https://octusbridge.io</a:t>
            </a:r>
            <a:endParaRPr lang="en-US" sz="1400"/>
          </a:p>
          <a:p>
            <a:pPr marL="285750" indent="-285750">
              <a:buFont typeface="Arial" panose="020B0604020202020204" pitchFamily="34" charset="0"/>
              <a:buChar char="•"/>
            </a:pPr>
            <a:r>
              <a:rPr lang="en-US" sz="1400">
                <a:hlinkClick r:id="rId5"/>
              </a:rPr>
              <a:t>https://debridges.com/bridge/octus-bridge</a:t>
            </a:r>
            <a:endParaRPr lang="en-US" sz="1400"/>
          </a:p>
          <a:p>
            <a:endParaRPr lang="en-US" sz="1400">
              <a:hlinkClick r:id="rId6"/>
            </a:endParaRPr>
          </a:p>
          <a:p>
            <a:pPr marL="285750" indent="-285750">
              <a:buFont typeface="Arial" panose="020B0604020202020204" pitchFamily="34" charset="0"/>
              <a:buChar char="•"/>
            </a:pPr>
            <a:r>
              <a:rPr lang="en-US" sz="1400">
                <a:hlinkClick r:id="rId6"/>
              </a:rPr>
              <a:t>https://freeton.org</a:t>
            </a:r>
            <a:endParaRPr lang="en-US" sz="1400">
              <a:hlinkClick r:id="rId7"/>
            </a:endParaRPr>
          </a:p>
          <a:p>
            <a:pPr marL="285750" indent="-285750">
              <a:buFont typeface="Arial" panose="020B0604020202020204" pitchFamily="34" charset="0"/>
              <a:buChar char="•"/>
            </a:pPr>
            <a:r>
              <a:rPr lang="en-US" sz="1400">
                <a:hlinkClick r:id="rId7"/>
              </a:rPr>
              <a:t>https://freeton.com</a:t>
            </a:r>
            <a:endParaRPr lang="en-US" sz="1400">
              <a:hlinkClick r:id="rId8"/>
            </a:endParaRPr>
          </a:p>
          <a:p>
            <a:pPr marL="285750" indent="-285750">
              <a:buFont typeface="Arial" panose="020B0604020202020204" pitchFamily="34" charset="0"/>
              <a:buChar char="•"/>
            </a:pPr>
            <a:r>
              <a:rPr lang="en-US" sz="1400">
                <a:hlinkClick r:id="rId9"/>
              </a:rPr>
              <a:t>https://broxus.com</a:t>
            </a:r>
            <a:endParaRPr lang="en-US" sz="1400"/>
          </a:p>
          <a:p>
            <a:pPr marL="285750" indent="-285750">
              <a:buFont typeface="Arial" panose="020B0604020202020204" pitchFamily="34" charset="0"/>
              <a:buChar char="•"/>
            </a:pPr>
            <a:r>
              <a:rPr lang="en-US" sz="1400">
                <a:hlinkClick r:id="rId10"/>
              </a:rPr>
              <a:t>https://github.com/broxus</a:t>
            </a:r>
            <a:endParaRPr lang="en-US" sz="1400"/>
          </a:p>
          <a:p>
            <a:endParaRPr lang="en-US" sz="1400"/>
          </a:p>
          <a:p>
            <a:pPr marL="285750" indent="-285750">
              <a:buFont typeface="Arial" panose="020B0604020202020204" pitchFamily="34" charset="0"/>
              <a:buChar char="•"/>
            </a:pPr>
            <a:r>
              <a:rPr lang="en-US" sz="1400">
                <a:hlinkClick r:id="rId11"/>
              </a:rPr>
              <a:t>https://bitcoinist.com/flatqube-launches-qube-utility-token-as-everscale-bolsters-its-defi-offerings/</a:t>
            </a:r>
            <a:endParaRPr lang="en-US" sz="1400"/>
          </a:p>
        </p:txBody>
      </p:sp>
      <p:sp>
        <p:nvSpPr>
          <p:cNvPr id="4" name="TextBox 3">
            <a:extLst>
              <a:ext uri="{FF2B5EF4-FFF2-40B4-BE49-F238E27FC236}">
                <a16:creationId xmlns:a16="http://schemas.microsoft.com/office/drawing/2014/main" id="{EA028881-D5A8-7D3B-311D-E22CD885B53F}"/>
              </a:ext>
            </a:extLst>
          </p:cNvPr>
          <p:cNvSpPr txBox="1"/>
          <p:nvPr/>
        </p:nvSpPr>
        <p:spPr>
          <a:xfrm>
            <a:off x="-1" y="39811"/>
            <a:ext cx="9106931" cy="523220"/>
          </a:xfrm>
          <a:prstGeom prst="rect">
            <a:avLst/>
          </a:prstGeom>
          <a:noFill/>
        </p:spPr>
        <p:txBody>
          <a:bodyPr wrap="square" rtlCol="0">
            <a:spAutoFit/>
          </a:bodyPr>
          <a:lstStyle/>
          <a:p>
            <a:r>
              <a:rPr lang="en-US" sz="2800" b="1"/>
              <a:t>Everscale Network (Free TON), Octus Bridge (TON Bridge)</a:t>
            </a:r>
            <a:endParaRPr lang="en-US" sz="2800"/>
          </a:p>
        </p:txBody>
      </p:sp>
      <p:pic>
        <p:nvPicPr>
          <p:cNvPr id="5" name="Picture 4">
            <a:extLst>
              <a:ext uri="{FF2B5EF4-FFF2-40B4-BE49-F238E27FC236}">
                <a16:creationId xmlns:a16="http://schemas.microsoft.com/office/drawing/2014/main" id="{B9D43336-BB81-DC2D-5C6B-A60CFB108BE6}"/>
              </a:ext>
            </a:extLst>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10290475" y="77062"/>
            <a:ext cx="1372430" cy="1528743"/>
          </a:xfrm>
          <a:prstGeom prst="rect">
            <a:avLst/>
          </a:prstGeom>
        </p:spPr>
      </p:pic>
      <p:sp>
        <p:nvSpPr>
          <p:cNvPr id="6" name="TextBox 5">
            <a:extLst>
              <a:ext uri="{FF2B5EF4-FFF2-40B4-BE49-F238E27FC236}">
                <a16:creationId xmlns:a16="http://schemas.microsoft.com/office/drawing/2014/main" id="{31C9A5E1-97BB-9E16-7EDC-571A024197A9}"/>
              </a:ext>
            </a:extLst>
          </p:cNvPr>
          <p:cNvSpPr txBox="1"/>
          <p:nvPr/>
        </p:nvSpPr>
        <p:spPr>
          <a:xfrm>
            <a:off x="9761379" y="1605805"/>
            <a:ext cx="2430621" cy="1200329"/>
          </a:xfrm>
          <a:prstGeom prst="rect">
            <a:avLst/>
          </a:prstGeom>
          <a:noFill/>
        </p:spPr>
        <p:txBody>
          <a:bodyPr wrap="square" rtlCol="0">
            <a:spAutoFit/>
          </a:bodyPr>
          <a:lstStyle/>
          <a:p>
            <a:pPr algn="ctr"/>
            <a:r>
              <a:rPr lang="en-US"/>
              <a:t>Vlad Ponomarev</a:t>
            </a:r>
          </a:p>
          <a:p>
            <a:pPr algn="ctr"/>
            <a:r>
              <a:rPr lang="en-US"/>
              <a:t>CEO of Broxus,</a:t>
            </a:r>
            <a:br>
              <a:rPr lang="en-US"/>
            </a:br>
            <a:r>
              <a:rPr lang="en-US"/>
              <a:t>developer of Everscale network</a:t>
            </a:r>
          </a:p>
        </p:txBody>
      </p:sp>
      <p:sp>
        <p:nvSpPr>
          <p:cNvPr id="7" name="TextBox 6">
            <a:extLst>
              <a:ext uri="{FF2B5EF4-FFF2-40B4-BE49-F238E27FC236}">
                <a16:creationId xmlns:a16="http://schemas.microsoft.com/office/drawing/2014/main" id="{F2FF8031-4A8C-D7F3-E0FF-69FB18BCCAF1}"/>
              </a:ext>
            </a:extLst>
          </p:cNvPr>
          <p:cNvSpPr txBox="1"/>
          <p:nvPr/>
        </p:nvSpPr>
        <p:spPr>
          <a:xfrm>
            <a:off x="4135318" y="841433"/>
            <a:ext cx="5421086" cy="4247317"/>
          </a:xfrm>
          <a:prstGeom prst="rect">
            <a:avLst/>
          </a:prstGeom>
          <a:solidFill>
            <a:schemeClr val="accent4">
              <a:lumMod val="20000"/>
              <a:lumOff val="80000"/>
            </a:schemeClr>
          </a:solidFill>
        </p:spPr>
        <p:txBody>
          <a:bodyPr wrap="square" rtlCol="0">
            <a:spAutoFit/>
          </a:bodyPr>
          <a:lstStyle/>
          <a:p>
            <a:pPr marL="285750" indent="-285750">
              <a:buFont typeface="Arial" panose="020B0604020202020204" pitchFamily="34" charset="0"/>
              <a:buChar char="•"/>
            </a:pPr>
            <a:r>
              <a:rPr lang="en-US" sz="1400" b="1">
                <a:solidFill>
                  <a:srgbClr val="FF0000"/>
                </a:solidFill>
              </a:rPr>
              <a:t>Everscale network (EVER) </a:t>
            </a:r>
            <a:r>
              <a:rPr lang="en-US" sz="1400"/>
              <a:t>– decentralized platform with smart contracts capable of processing millions of transactions per second.</a:t>
            </a:r>
            <a:br>
              <a:rPr lang="en-US" sz="1400"/>
            </a:br>
            <a:br>
              <a:rPr lang="en-US" sz="1400"/>
            </a:br>
            <a:r>
              <a:rPr lang="en-US" sz="1400"/>
              <a:t>Touted as a fully end-to-end decentralised blockchain, </a:t>
            </a:r>
            <a:r>
              <a:rPr lang="en-US" sz="1400" b="1">
                <a:solidFill>
                  <a:srgbClr val="FF0000"/>
                </a:solidFill>
              </a:rPr>
              <a:t>Everscale</a:t>
            </a:r>
            <a:r>
              <a:rPr lang="en-US" sz="1400"/>
              <a:t> (formerly known as </a:t>
            </a:r>
            <a:r>
              <a:rPr lang="en-US" sz="1400" b="1">
                <a:solidFill>
                  <a:srgbClr val="FF0000"/>
                </a:solidFill>
              </a:rPr>
              <a:t>Free TON</a:t>
            </a:r>
            <a:r>
              <a:rPr lang="en-US" sz="1400"/>
              <a:t>) is a self-governed blockchain that is based on the EVER OS platform.</a:t>
            </a:r>
          </a:p>
          <a:p>
            <a:endParaRPr lang="en-US" sz="1400"/>
          </a:p>
          <a:p>
            <a:pPr marL="285750" indent="-285750">
              <a:buFont typeface="Arial" panose="020B0604020202020204" pitchFamily="34" charset="0"/>
              <a:buChar char="•"/>
            </a:pPr>
            <a:r>
              <a:rPr lang="en-US" sz="1400" b="1">
                <a:solidFill>
                  <a:srgbClr val="FF0000"/>
                </a:solidFill>
              </a:rPr>
              <a:t>FlatQube (QUBE)</a:t>
            </a:r>
            <a:r>
              <a:rPr lang="en-US" sz="1400"/>
              <a:t> - </a:t>
            </a:r>
            <a:r>
              <a:rPr lang="en-US" sz="1400" b="1">
                <a:solidFill>
                  <a:srgbClr val="FF0000"/>
                </a:solidFill>
              </a:rPr>
              <a:t>Everscale network's</a:t>
            </a:r>
            <a:r>
              <a:rPr lang="en-US" sz="1400"/>
              <a:t> native DEX</a:t>
            </a:r>
            <a:br>
              <a:rPr lang="en-US" sz="1400"/>
            </a:br>
            <a:r>
              <a:rPr lang="en-US" sz="1400"/>
              <a:t>(Decentralized EXchange)</a:t>
            </a:r>
          </a:p>
          <a:p>
            <a:pPr marL="285750" indent="-285750">
              <a:buFont typeface="Arial" panose="020B0604020202020204" pitchFamily="34" charset="0"/>
              <a:buChar char="•"/>
            </a:pPr>
            <a:r>
              <a:rPr lang="en-US" sz="1400" b="1">
                <a:solidFill>
                  <a:srgbClr val="FF0000"/>
                </a:solidFill>
              </a:rPr>
              <a:t>QUBE</a:t>
            </a:r>
            <a:r>
              <a:rPr lang="en-US" sz="1400"/>
              <a:t> – FlatCube's native coin</a:t>
            </a:r>
          </a:p>
          <a:p>
            <a:pPr marL="285750" indent="-285750">
              <a:buFont typeface="Arial" panose="020B0604020202020204" pitchFamily="34" charset="0"/>
              <a:buChar char="•"/>
            </a:pPr>
            <a:r>
              <a:rPr lang="en-US" sz="1400" b="1">
                <a:solidFill>
                  <a:srgbClr val="FF0000"/>
                </a:solidFill>
              </a:rPr>
              <a:t>Octus Bridge</a:t>
            </a:r>
            <a:r>
              <a:rPr lang="en-US" sz="1400"/>
              <a:t> (former known as </a:t>
            </a:r>
            <a:r>
              <a:rPr lang="en-US" sz="1400" b="1">
                <a:solidFill>
                  <a:srgbClr val="FF0000"/>
                </a:solidFill>
              </a:rPr>
              <a:t>TON Bridge</a:t>
            </a:r>
            <a:r>
              <a:rPr lang="en-US" sz="1400"/>
              <a:t>) - enables users to transact between blockchain networks with bi-directional transactions. </a:t>
            </a:r>
          </a:p>
          <a:p>
            <a:endParaRPr lang="en-US" sz="1400"/>
          </a:p>
          <a:p>
            <a:r>
              <a:rPr lang="en-US" sz="1400" b="1">
                <a:solidFill>
                  <a:srgbClr val="00B050"/>
                </a:solidFill>
              </a:rPr>
              <a:t>Benefits</a:t>
            </a:r>
          </a:p>
          <a:p>
            <a:pPr marL="285750" indent="-285750">
              <a:buFont typeface="Arial" panose="020B0604020202020204" pitchFamily="34" charset="0"/>
              <a:buChar char="•"/>
            </a:pPr>
            <a:r>
              <a:rPr lang="en-US" sz="1400"/>
              <a:t>infinite scaling capabilities</a:t>
            </a:r>
          </a:p>
          <a:p>
            <a:pPr marL="285750" indent="-285750">
              <a:buFont typeface="Arial" panose="020B0604020202020204" pitchFamily="34" charset="0"/>
              <a:buChar char="•"/>
            </a:pPr>
            <a:r>
              <a:rPr lang="en-US" sz="1400"/>
              <a:t>fast exchange/swaps between networks</a:t>
            </a:r>
          </a:p>
          <a:p>
            <a:pPr marL="285750" indent="-285750">
              <a:buFont typeface="Arial" panose="020B0604020202020204" pitchFamily="34" charset="0"/>
              <a:buChar char="•"/>
            </a:pPr>
            <a:r>
              <a:rPr lang="en-US" sz="1400"/>
              <a:t>a second layer solution allowing </a:t>
            </a:r>
            <a:r>
              <a:rPr lang="en-US" sz="1400">
                <a:solidFill>
                  <a:srgbClr val="00B050"/>
                </a:solidFill>
              </a:rPr>
              <a:t>super cheap and fast microtransactions.</a:t>
            </a:r>
            <a:endParaRPr lang="en-US" sz="1400"/>
          </a:p>
        </p:txBody>
      </p:sp>
    </p:spTree>
    <p:extLst>
      <p:ext uri="{BB962C8B-B14F-4D97-AF65-F5344CB8AC3E}">
        <p14:creationId xmlns:p14="http://schemas.microsoft.com/office/powerpoint/2010/main" val="195266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5DF907-7EBF-7549-8D3E-F5457C861D89}"/>
              </a:ext>
            </a:extLst>
          </p:cNvPr>
          <p:cNvSpPr txBox="1"/>
          <p:nvPr/>
        </p:nvSpPr>
        <p:spPr>
          <a:xfrm>
            <a:off x="89942" y="89942"/>
            <a:ext cx="2572235" cy="523220"/>
          </a:xfrm>
          <a:prstGeom prst="rect">
            <a:avLst/>
          </a:prstGeom>
          <a:noFill/>
        </p:spPr>
        <p:txBody>
          <a:bodyPr wrap="square" rtlCol="0">
            <a:spAutoFit/>
          </a:bodyPr>
          <a:lstStyle/>
          <a:p>
            <a:r>
              <a:rPr lang="en-US" sz="2800" b="1"/>
              <a:t>Tether / USDT</a:t>
            </a:r>
            <a:endParaRPr lang="en-US" sz="2800" b="1" i="1">
              <a:solidFill>
                <a:srgbClr val="000000"/>
              </a:solidFill>
              <a:latin typeface="Helvetica" pitchFamily="2" charset="0"/>
            </a:endParaRPr>
          </a:p>
        </p:txBody>
      </p:sp>
      <p:sp>
        <p:nvSpPr>
          <p:cNvPr id="3" name="TextBox 2">
            <a:extLst>
              <a:ext uri="{FF2B5EF4-FFF2-40B4-BE49-F238E27FC236}">
                <a16:creationId xmlns:a16="http://schemas.microsoft.com/office/drawing/2014/main" id="{9878BC53-76DB-5840-BF70-8CAA1E071491}"/>
              </a:ext>
            </a:extLst>
          </p:cNvPr>
          <p:cNvSpPr txBox="1"/>
          <p:nvPr/>
        </p:nvSpPr>
        <p:spPr>
          <a:xfrm>
            <a:off x="89941" y="613162"/>
            <a:ext cx="6415030" cy="5478423"/>
          </a:xfrm>
          <a:prstGeom prst="rect">
            <a:avLst/>
          </a:prstGeom>
          <a:solidFill>
            <a:schemeClr val="accent4">
              <a:lumMod val="20000"/>
              <a:lumOff val="80000"/>
            </a:schemeClr>
          </a:solidFill>
        </p:spPr>
        <p:txBody>
          <a:bodyPr wrap="square" rtlCol="0">
            <a:spAutoFit/>
          </a:bodyPr>
          <a:lstStyle/>
          <a:p>
            <a:pPr marL="380990" indent="-380990">
              <a:buFont typeface="Arial" panose="020B0604020202020204" pitchFamily="34" charset="0"/>
              <a:buChar char="•"/>
            </a:pPr>
            <a:r>
              <a:rPr lang="en-US" sz="1400">
                <a:hlinkClick r:id="rId2"/>
              </a:rPr>
              <a:t>https://tether.to</a:t>
            </a:r>
            <a:r>
              <a:rPr lang="en-US" sz="1400"/>
              <a:t> - </a:t>
            </a:r>
          </a:p>
          <a:p>
            <a:pPr marL="380990" indent="-380990">
              <a:buFont typeface="Arial" panose="020B0604020202020204" pitchFamily="34" charset="0"/>
              <a:buChar char="•"/>
            </a:pPr>
            <a:r>
              <a:rPr lang="en-US" sz="1400">
                <a:hlinkClick r:id="rId3"/>
              </a:rPr>
              <a:t>https://en.wikipedia.org/wiki/Tether_(cryptocurrency)</a:t>
            </a:r>
            <a:r>
              <a:rPr lang="en-US" sz="1400"/>
              <a:t> - </a:t>
            </a:r>
          </a:p>
          <a:p>
            <a:pPr marL="380990" indent="-380990">
              <a:buFont typeface="Arial" panose="020B0604020202020204" pitchFamily="34" charset="0"/>
              <a:buChar char="•"/>
            </a:pPr>
            <a:r>
              <a:rPr lang="en-US" sz="1400" b="1">
                <a:solidFill>
                  <a:srgbClr val="FF0000"/>
                </a:solidFill>
              </a:rPr>
              <a:t>Tether</a:t>
            </a:r>
            <a:r>
              <a:rPr lang="en-US" sz="1400"/>
              <a:t> is often called by its symbol </a:t>
            </a:r>
            <a:r>
              <a:rPr lang="en-US" sz="1400" b="1">
                <a:solidFill>
                  <a:srgbClr val="FF0000"/>
                </a:solidFill>
              </a:rPr>
              <a:t>USDT</a:t>
            </a:r>
            <a:endParaRPr lang="en-US" sz="1400"/>
          </a:p>
          <a:p>
            <a:pPr marL="380990" indent="-380990">
              <a:buFont typeface="Arial" panose="020B0604020202020204" pitchFamily="34" charset="0"/>
              <a:buChar char="•"/>
            </a:pPr>
            <a:r>
              <a:rPr lang="en-US" sz="1400" b="1">
                <a:solidFill>
                  <a:srgbClr val="FF0000"/>
                </a:solidFill>
              </a:rPr>
              <a:t>Tether</a:t>
            </a:r>
            <a:r>
              <a:rPr lang="en-US" sz="1400"/>
              <a:t> is a cryptocurrency that is hosted on the Ethereum and Bitcoin blockchains, and on other chains</a:t>
            </a:r>
          </a:p>
          <a:p>
            <a:pPr marL="380990" indent="-380990">
              <a:buFont typeface="Arial" panose="020B0604020202020204" pitchFamily="34" charset="0"/>
              <a:buChar char="•"/>
            </a:pPr>
            <a:r>
              <a:rPr lang="en-US" sz="1400" b="1">
                <a:solidFill>
                  <a:srgbClr val="FF0000"/>
                </a:solidFill>
              </a:rPr>
              <a:t>Tether</a:t>
            </a:r>
            <a:r>
              <a:rPr lang="en-US" sz="1400"/>
              <a:t> tokens are issued by the </a:t>
            </a:r>
            <a:r>
              <a:rPr lang="en-US" sz="1400" b="1">
                <a:solidFill>
                  <a:srgbClr val="00B0F0"/>
                </a:solidFill>
              </a:rPr>
              <a:t>Hong Kong</a:t>
            </a:r>
            <a:r>
              <a:rPr lang="en-US" sz="1400"/>
              <a:t> company </a:t>
            </a:r>
            <a:r>
              <a:rPr lang="en-US" sz="1400" b="1">
                <a:solidFill>
                  <a:srgbClr val="00B0F0"/>
                </a:solidFill>
              </a:rPr>
              <a:t>Tether Limited</a:t>
            </a:r>
            <a:r>
              <a:rPr lang="en-US" sz="1400"/>
              <a:t>, controlled by the owners of </a:t>
            </a:r>
            <a:r>
              <a:rPr lang="en-US" sz="1400" b="1">
                <a:solidFill>
                  <a:srgbClr val="00B0F0"/>
                </a:solidFill>
              </a:rPr>
              <a:t>Bitfinex</a:t>
            </a:r>
            <a:r>
              <a:rPr lang="en-US" sz="1400"/>
              <a:t> (Taipei,</a:t>
            </a:r>
            <a:r>
              <a:rPr lang="en-US" sz="1400" b="1">
                <a:solidFill>
                  <a:srgbClr val="00B0F0"/>
                </a:solidFill>
              </a:rPr>
              <a:t>Taiwan</a:t>
            </a:r>
            <a:r>
              <a:rPr lang="en-US" sz="1400"/>
              <a:t>; Paris,</a:t>
            </a:r>
            <a:r>
              <a:rPr lang="en-US" sz="1400" b="1">
                <a:solidFill>
                  <a:srgbClr val="00B0F0"/>
                </a:solidFill>
              </a:rPr>
              <a:t>France</a:t>
            </a:r>
            <a:r>
              <a:rPr lang="en-US" sz="1400"/>
              <a:t>)</a:t>
            </a:r>
            <a:br>
              <a:rPr lang="en-US" sz="1400"/>
            </a:br>
            <a:r>
              <a:rPr lang="en-US" sz="1400"/>
              <a:t> - </a:t>
            </a:r>
            <a:r>
              <a:rPr lang="en-US" sz="1400">
                <a:hlinkClick r:id="rId4"/>
              </a:rPr>
              <a:t>https://www.bitfinex.com</a:t>
            </a:r>
            <a:endParaRPr lang="en-US" sz="1400"/>
          </a:p>
          <a:p>
            <a:pPr marL="380990" indent="-380990">
              <a:buFont typeface="Arial" panose="020B0604020202020204" pitchFamily="34" charset="0"/>
              <a:buChar char="•"/>
            </a:pPr>
            <a:r>
              <a:rPr lang="en-US" sz="1400" b="1">
                <a:solidFill>
                  <a:srgbClr val="FF0000"/>
                </a:solidFill>
              </a:rPr>
              <a:t>Tether</a:t>
            </a:r>
            <a:r>
              <a:rPr lang="en-US" sz="1400"/>
              <a:t> is called a </a:t>
            </a:r>
            <a:r>
              <a:rPr lang="en-US" sz="1400" b="1">
                <a:solidFill>
                  <a:srgbClr val="FF0000"/>
                </a:solidFill>
              </a:rPr>
              <a:t>stablecoin</a:t>
            </a:r>
            <a:r>
              <a:rPr lang="en-US" sz="1400"/>
              <a:t> because it was originally designed to always be worth US $1.00 (and maintaining $1.00 in reserves for each tether issued)</a:t>
            </a:r>
          </a:p>
          <a:p>
            <a:pPr marL="380990" indent="-380990">
              <a:buFont typeface="Arial" panose="020B0604020202020204" pitchFamily="34" charset="0"/>
              <a:buChar char="•"/>
            </a:pPr>
            <a:r>
              <a:rPr lang="en-US" sz="1400"/>
              <a:t>The word "</a:t>
            </a:r>
            <a:r>
              <a:rPr lang="en-US" sz="1400" b="1">
                <a:solidFill>
                  <a:srgbClr val="FF0000"/>
                </a:solidFill>
              </a:rPr>
              <a:t>Tether</a:t>
            </a:r>
            <a:r>
              <a:rPr lang="en-US" sz="1400"/>
              <a:t>" means a line (as of rope or chain) by which something (an animal) is </a:t>
            </a:r>
            <a:r>
              <a:rPr lang="en-US" sz="1400">
                <a:solidFill>
                  <a:srgbClr val="00B050"/>
                </a:solidFill>
              </a:rPr>
              <a:t>attached/fastened to restrict its range of movement </a:t>
            </a:r>
            <a:endParaRPr lang="en-US" sz="1400"/>
          </a:p>
          <a:p>
            <a:pPr marL="380990" indent="-380990">
              <a:buFont typeface="Arial" panose="020B0604020202020204" pitchFamily="34" charset="0"/>
              <a:buChar char="•"/>
            </a:pPr>
            <a:r>
              <a:rPr lang="en-US" sz="1400"/>
              <a:t>Only 2.9% of Tether's reserves are held in cash</a:t>
            </a:r>
            <a:br>
              <a:rPr lang="en-US" sz="1400"/>
            </a:br>
            <a:r>
              <a:rPr lang="en-US" sz="1400"/>
              <a:t>Almost half is held in Tether-issued commercial paper (short-term debt)</a:t>
            </a:r>
          </a:p>
          <a:p>
            <a:pPr marL="380990" indent="-380990">
              <a:buFont typeface="Arial" panose="020B0604020202020204" pitchFamily="34" charset="0"/>
              <a:buChar char="•"/>
            </a:pPr>
            <a:r>
              <a:rPr lang="en-US" sz="1400"/>
              <a:t>Tether makes money from various fees, by issuing loans to other institutions, as well as through investments.</a:t>
            </a:r>
            <a:br>
              <a:rPr lang="en-US" sz="1400"/>
            </a:br>
            <a:r>
              <a:rPr lang="en-US" sz="1400"/>
              <a:t>Example: Tether loaned $1 billion to Celsius Network in October 2021. Celsius Network is supposed to pay Tether an interest rate of 5% to 6% per year. </a:t>
            </a:r>
          </a:p>
          <a:p>
            <a:pPr marL="380990" indent="-380990">
              <a:buFont typeface="Arial" panose="020B0604020202020204" pitchFamily="34" charset="0"/>
              <a:buChar char="•"/>
            </a:pPr>
            <a:r>
              <a:rPr lang="en-US" sz="1400"/>
              <a:t>Tether doesn't fully disclose the backing it uses and in reality Tether is not fully backed by US dollars. So if lots of people would want to withdraw their funds, there is no guarantee that they could. That could topple the crypto industry because:</a:t>
            </a:r>
            <a:br>
              <a:rPr lang="en-US" sz="1400"/>
            </a:br>
            <a:r>
              <a:rPr lang="en-US" sz="1400"/>
              <a:t>.. Popular cryptocurrency exchanges could collapse</a:t>
            </a:r>
            <a:br>
              <a:rPr lang="en-US" sz="1400"/>
            </a:br>
            <a:r>
              <a:rPr lang="en-US" sz="1400"/>
              <a:t>.. The bottom could fall out of the DeFi market</a:t>
            </a:r>
            <a:br>
              <a:rPr lang="en-US" sz="1400"/>
            </a:br>
            <a:r>
              <a:rPr lang="en-US" sz="1400"/>
              <a:t>.. Consumer confidence in cryptocurrencies could be destroyed</a:t>
            </a:r>
          </a:p>
        </p:txBody>
      </p:sp>
      <p:pic>
        <p:nvPicPr>
          <p:cNvPr id="9" name="Picture 8">
            <a:extLst>
              <a:ext uri="{FF2B5EF4-FFF2-40B4-BE49-F238E27FC236}">
                <a16:creationId xmlns:a16="http://schemas.microsoft.com/office/drawing/2014/main" id="{E272A16A-AC8A-FF4A-8C36-87810EF4B109}"/>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352735" y="244725"/>
            <a:ext cx="4601643" cy="1084403"/>
          </a:xfrm>
          <a:prstGeom prst="rect">
            <a:avLst/>
          </a:prstGeom>
        </p:spPr>
      </p:pic>
      <p:sp>
        <p:nvSpPr>
          <p:cNvPr id="4" name="TextBox 3">
            <a:extLst>
              <a:ext uri="{FF2B5EF4-FFF2-40B4-BE49-F238E27FC236}">
                <a16:creationId xmlns:a16="http://schemas.microsoft.com/office/drawing/2014/main" id="{DD24C0EE-5DFB-4342-4EF4-43E68A124293}"/>
              </a:ext>
            </a:extLst>
          </p:cNvPr>
          <p:cNvSpPr txBox="1"/>
          <p:nvPr/>
        </p:nvSpPr>
        <p:spPr>
          <a:xfrm>
            <a:off x="7141581" y="1685968"/>
            <a:ext cx="4812798" cy="1231106"/>
          </a:xfrm>
          <a:prstGeom prst="rect">
            <a:avLst/>
          </a:prstGeom>
          <a:noFill/>
        </p:spPr>
        <p:txBody>
          <a:bodyPr wrap="square" rtlCol="0">
            <a:spAutoFit/>
          </a:bodyPr>
          <a:lstStyle/>
          <a:p>
            <a:r>
              <a:rPr lang="en-US" b="1">
                <a:solidFill>
                  <a:srgbClr val="00B0F0"/>
                </a:solidFill>
              </a:rPr>
              <a:t>Could Stablecoins Topple the Crypto Industry?</a:t>
            </a:r>
          </a:p>
          <a:p>
            <a:endParaRPr lang="en-US" sz="1400"/>
          </a:p>
          <a:p>
            <a:r>
              <a:rPr lang="en-US" sz="1400">
                <a:hlinkClick r:id="rId6"/>
              </a:rPr>
              <a:t>https://www.fool.com/the-ascent/cryptocurrency/articles/could-stablecoins-topple-the-crypto-industry/</a:t>
            </a:r>
            <a:endParaRPr lang="en-US" sz="1400"/>
          </a:p>
        </p:txBody>
      </p:sp>
      <p:sp>
        <p:nvSpPr>
          <p:cNvPr id="5" name="TextBox 4">
            <a:extLst>
              <a:ext uri="{FF2B5EF4-FFF2-40B4-BE49-F238E27FC236}">
                <a16:creationId xmlns:a16="http://schemas.microsoft.com/office/drawing/2014/main" id="{1CAA6594-0A78-E3A1-0D30-4DFC8D3D7D8B}"/>
              </a:ext>
            </a:extLst>
          </p:cNvPr>
          <p:cNvSpPr txBox="1"/>
          <p:nvPr/>
        </p:nvSpPr>
        <p:spPr>
          <a:xfrm>
            <a:off x="7141581" y="3102015"/>
            <a:ext cx="4960478" cy="3539430"/>
          </a:xfrm>
          <a:prstGeom prst="rect">
            <a:avLst/>
          </a:prstGeom>
          <a:solidFill>
            <a:schemeClr val="accent4">
              <a:lumMod val="20000"/>
              <a:lumOff val="80000"/>
            </a:schemeClr>
          </a:solidFill>
        </p:spPr>
        <p:txBody>
          <a:bodyPr wrap="square" rtlCol="0">
            <a:spAutoFit/>
          </a:bodyPr>
          <a:lstStyle/>
          <a:p>
            <a:r>
              <a:rPr lang="en-US" sz="1400"/>
              <a:t>Tether is the biggest stablecoin on the market, but there are a growing number of alternatives. </a:t>
            </a:r>
          </a:p>
          <a:p>
            <a:endParaRPr lang="en-US" sz="1400"/>
          </a:p>
          <a:p>
            <a:r>
              <a:rPr lang="en-US" sz="1400"/>
              <a:t>For example, USD Coin (USDC): "Each USDC is backed by one dollar or asset with equivalent fair value, which is held in accounts with U.S. regulated financial institutions." As of July 2021, USDC held 9% of its funds in commercial paper and 61% in cash and government money market funds.</a:t>
            </a:r>
          </a:p>
          <a:p>
            <a:endParaRPr lang="en-US" sz="1400"/>
          </a:p>
          <a:p>
            <a:r>
              <a:rPr lang="en-US" sz="1400" b="1">
                <a:solidFill>
                  <a:srgbClr val="00B0F0"/>
                </a:solidFill>
              </a:rPr>
              <a:t>Cardano (ADA)</a:t>
            </a:r>
            <a:r>
              <a:rPr lang="en-US" sz="1400"/>
              <a:t> recently announced an algorithmic stablecoin </a:t>
            </a:r>
            <a:r>
              <a:rPr lang="en-US" sz="1400" b="1">
                <a:solidFill>
                  <a:srgbClr val="00B0F0"/>
                </a:solidFill>
              </a:rPr>
              <a:t>Djed</a:t>
            </a:r>
            <a:r>
              <a:rPr lang="en-US" sz="1400"/>
              <a:t>. This maintains its price with a pre-programmed algorithm that buys or sells assets as needed.</a:t>
            </a:r>
          </a:p>
          <a:p>
            <a:endParaRPr lang="en-US" sz="1400"/>
          </a:p>
          <a:p>
            <a:r>
              <a:rPr lang="en-US" sz="1400"/>
              <a:t>Regulation aside, the best thing that could happen is </a:t>
            </a:r>
          </a:p>
          <a:p>
            <a:r>
              <a:rPr lang="en-US" sz="1400"/>
              <a:t>that investors gradually move their funds </a:t>
            </a:r>
            <a:r>
              <a:rPr lang="en-US" sz="1400" b="1">
                <a:solidFill>
                  <a:srgbClr val="00B0F0"/>
                </a:solidFill>
              </a:rPr>
              <a:t>out of Tether </a:t>
            </a:r>
          </a:p>
          <a:p>
            <a:r>
              <a:rPr lang="en-US" sz="1400"/>
              <a:t>and into more transparent alternatives</a:t>
            </a:r>
          </a:p>
        </p:txBody>
      </p:sp>
    </p:spTree>
    <p:extLst>
      <p:ext uri="{BB962C8B-B14F-4D97-AF65-F5344CB8AC3E}">
        <p14:creationId xmlns:p14="http://schemas.microsoft.com/office/powerpoint/2010/main" val="2508513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529717D-C0F5-3F9A-2032-497949DFD9F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02525" y="2307492"/>
            <a:ext cx="7315200" cy="3683000"/>
          </a:xfrm>
          <a:prstGeom prst="rect">
            <a:avLst/>
          </a:prstGeom>
          <a:ln>
            <a:solidFill>
              <a:schemeClr val="accent1"/>
            </a:solidFill>
          </a:ln>
        </p:spPr>
      </p:pic>
      <p:sp>
        <p:nvSpPr>
          <p:cNvPr id="3" name="TextBox 2">
            <a:extLst>
              <a:ext uri="{FF2B5EF4-FFF2-40B4-BE49-F238E27FC236}">
                <a16:creationId xmlns:a16="http://schemas.microsoft.com/office/drawing/2014/main" id="{6BDF1805-6B75-9EC6-7F62-F64CCC31F5F0}"/>
              </a:ext>
            </a:extLst>
          </p:cNvPr>
          <p:cNvSpPr txBox="1"/>
          <p:nvPr/>
        </p:nvSpPr>
        <p:spPr>
          <a:xfrm>
            <a:off x="89942" y="89942"/>
            <a:ext cx="4482058" cy="523220"/>
          </a:xfrm>
          <a:prstGeom prst="rect">
            <a:avLst/>
          </a:prstGeom>
          <a:noFill/>
        </p:spPr>
        <p:txBody>
          <a:bodyPr wrap="square" rtlCol="0">
            <a:spAutoFit/>
          </a:bodyPr>
          <a:lstStyle/>
          <a:p>
            <a:r>
              <a:rPr lang="en-US" sz="2800" b="1"/>
              <a:t>Tether / USDT - continued</a:t>
            </a:r>
            <a:endParaRPr lang="en-US" sz="2800" b="1" i="1">
              <a:solidFill>
                <a:srgbClr val="000000"/>
              </a:solidFill>
              <a:latin typeface="Helvetica" pitchFamily="2" charset="0"/>
            </a:endParaRPr>
          </a:p>
        </p:txBody>
      </p:sp>
      <p:sp>
        <p:nvSpPr>
          <p:cNvPr id="4" name="TextBox 3">
            <a:extLst>
              <a:ext uri="{FF2B5EF4-FFF2-40B4-BE49-F238E27FC236}">
                <a16:creationId xmlns:a16="http://schemas.microsoft.com/office/drawing/2014/main" id="{492F01C5-2EF3-F6DE-0E70-BB4DE9AD610D}"/>
              </a:ext>
            </a:extLst>
          </p:cNvPr>
          <p:cNvSpPr txBox="1"/>
          <p:nvPr/>
        </p:nvSpPr>
        <p:spPr>
          <a:xfrm>
            <a:off x="402525" y="867508"/>
            <a:ext cx="6829548" cy="923330"/>
          </a:xfrm>
          <a:prstGeom prst="rect">
            <a:avLst/>
          </a:prstGeom>
          <a:noFill/>
        </p:spPr>
        <p:txBody>
          <a:bodyPr wrap="square" rtlCol="0">
            <a:spAutoFit/>
          </a:bodyPr>
          <a:lstStyle/>
          <a:p>
            <a:r>
              <a:rPr lang="en-US"/>
              <a:t>Tether Limited’s asset breakdown in its June 2021 attestation report shows that only 10% of its reserves were in cash and bank deposits at that time - a far cry from a 1:1 ratio:</a:t>
            </a:r>
          </a:p>
        </p:txBody>
      </p:sp>
    </p:spTree>
    <p:extLst>
      <p:ext uri="{BB962C8B-B14F-4D97-AF65-F5344CB8AC3E}">
        <p14:creationId xmlns:p14="http://schemas.microsoft.com/office/powerpoint/2010/main" val="2972374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321C53-B3CC-5997-2096-993D9A151F0D}"/>
              </a:ext>
            </a:extLst>
          </p:cNvPr>
          <p:cNvSpPr txBox="1"/>
          <p:nvPr/>
        </p:nvSpPr>
        <p:spPr>
          <a:xfrm>
            <a:off x="0" y="0"/>
            <a:ext cx="2754775" cy="523220"/>
          </a:xfrm>
          <a:prstGeom prst="rect">
            <a:avLst/>
          </a:prstGeom>
          <a:noFill/>
        </p:spPr>
        <p:txBody>
          <a:bodyPr wrap="square" rtlCol="0">
            <a:spAutoFit/>
          </a:bodyPr>
          <a:lstStyle/>
          <a:p>
            <a:r>
              <a:rPr lang="en-US" sz="2800" b="1"/>
              <a:t>USD Coin / USDC</a:t>
            </a:r>
            <a:endParaRPr lang="en-US" sz="2800" b="1" i="1">
              <a:solidFill>
                <a:srgbClr val="000000"/>
              </a:solidFill>
              <a:latin typeface="Helvetica" pitchFamily="2" charset="0"/>
            </a:endParaRPr>
          </a:p>
        </p:txBody>
      </p:sp>
      <p:sp>
        <p:nvSpPr>
          <p:cNvPr id="3" name="TextBox 2">
            <a:extLst>
              <a:ext uri="{FF2B5EF4-FFF2-40B4-BE49-F238E27FC236}">
                <a16:creationId xmlns:a16="http://schemas.microsoft.com/office/drawing/2014/main" id="{05D30595-0DDC-4320-9FA9-DEDC4942B1C8}"/>
              </a:ext>
            </a:extLst>
          </p:cNvPr>
          <p:cNvSpPr txBox="1"/>
          <p:nvPr/>
        </p:nvSpPr>
        <p:spPr>
          <a:xfrm>
            <a:off x="99431" y="573482"/>
            <a:ext cx="3402726" cy="954107"/>
          </a:xfrm>
          <a:prstGeom prst="rect">
            <a:avLst/>
          </a:prstGeom>
          <a:noFill/>
        </p:spPr>
        <p:txBody>
          <a:bodyPr wrap="none" rtlCol="0">
            <a:spAutoFit/>
          </a:bodyPr>
          <a:lstStyle/>
          <a:p>
            <a:pPr marL="285750" indent="-285750">
              <a:buFont typeface="Arial" panose="020B0604020202020204" pitchFamily="34" charset="0"/>
              <a:buChar char="•"/>
            </a:pPr>
            <a:r>
              <a:rPr lang="en-US" sz="1400">
                <a:hlinkClick r:id="rId2"/>
              </a:rPr>
              <a:t>https://en.wikipedia.org/wiki/USD_Coin</a:t>
            </a:r>
            <a:endParaRPr lang="en-US" sz="1400"/>
          </a:p>
          <a:p>
            <a:pPr marL="285750" indent="-285750">
              <a:buFont typeface="Arial" panose="020B0604020202020204" pitchFamily="34" charset="0"/>
              <a:buChar char="•"/>
            </a:pPr>
            <a:r>
              <a:rPr lang="en-US" sz="1400">
                <a:hlinkClick r:id="rId3"/>
              </a:rPr>
              <a:t>https://www.circle.com</a:t>
            </a:r>
            <a:endParaRPr lang="en-US" sz="1400"/>
          </a:p>
          <a:p>
            <a:pPr marL="285750" indent="-285750">
              <a:buFont typeface="Arial" panose="020B0604020202020204" pitchFamily="34" charset="0"/>
              <a:buChar char="•"/>
            </a:pPr>
            <a:r>
              <a:rPr lang="en-US" sz="1400">
                <a:hlinkClick r:id="rId4"/>
              </a:rPr>
              <a:t>https://www.bitmain.com</a:t>
            </a:r>
            <a:endParaRPr lang="en-US" sz="1400"/>
          </a:p>
          <a:p>
            <a:pPr marL="285750" indent="-285750">
              <a:buFont typeface="Arial" panose="020B0604020202020204" pitchFamily="34" charset="0"/>
              <a:buChar char="•"/>
            </a:pPr>
            <a:r>
              <a:rPr lang="en-US" sz="1400">
                <a:hlinkClick r:id="rId5"/>
              </a:rPr>
              <a:t>https://www.coinbase.com</a:t>
            </a:r>
            <a:endParaRPr lang="en-US" sz="1400"/>
          </a:p>
        </p:txBody>
      </p:sp>
      <p:sp>
        <p:nvSpPr>
          <p:cNvPr id="4" name="TextBox 3">
            <a:extLst>
              <a:ext uri="{FF2B5EF4-FFF2-40B4-BE49-F238E27FC236}">
                <a16:creationId xmlns:a16="http://schemas.microsoft.com/office/drawing/2014/main" id="{55E20264-0F01-533E-A85C-56FA0CF6D984}"/>
              </a:ext>
            </a:extLst>
          </p:cNvPr>
          <p:cNvSpPr txBox="1"/>
          <p:nvPr/>
        </p:nvSpPr>
        <p:spPr>
          <a:xfrm>
            <a:off x="99431" y="1527589"/>
            <a:ext cx="7674016" cy="5262979"/>
          </a:xfrm>
          <a:prstGeom prst="rect">
            <a:avLst/>
          </a:prstGeom>
          <a:solidFill>
            <a:schemeClr val="accent4">
              <a:lumMod val="20000"/>
              <a:lumOff val="80000"/>
            </a:schemeClr>
          </a:solidFill>
        </p:spPr>
        <p:txBody>
          <a:bodyPr wrap="square" rtlCol="0">
            <a:spAutoFit/>
          </a:bodyPr>
          <a:lstStyle/>
          <a:p>
            <a:pPr marL="285750" indent="-285750">
              <a:buFont typeface="Arial" panose="020B0604020202020204" pitchFamily="34" charset="0"/>
              <a:buChar char="•"/>
            </a:pPr>
            <a:r>
              <a:rPr lang="en-US" sz="1400" b="1">
                <a:solidFill>
                  <a:srgbClr val="00B0F0"/>
                </a:solidFill>
              </a:rPr>
              <a:t>USD Coin (USDC)</a:t>
            </a:r>
            <a:r>
              <a:rPr lang="en-US" sz="1400"/>
              <a:t> is a digital stablecoin that is pegged to the US dollar</a:t>
            </a:r>
          </a:p>
          <a:p>
            <a:pPr marL="285750" indent="-285750">
              <a:buFont typeface="Arial" panose="020B0604020202020204" pitchFamily="34" charset="0"/>
              <a:buChar char="•"/>
            </a:pPr>
            <a:r>
              <a:rPr lang="en-US" sz="1400" b="1">
                <a:solidFill>
                  <a:srgbClr val="00B0F0"/>
                </a:solidFill>
              </a:rPr>
              <a:t>USD Coin</a:t>
            </a:r>
            <a:r>
              <a:rPr lang="en-US" sz="1400"/>
              <a:t> is managed by a consortium called </a:t>
            </a:r>
            <a:r>
              <a:rPr lang="en-US" sz="1400" b="1">
                <a:solidFill>
                  <a:srgbClr val="00B0F0"/>
                </a:solidFill>
              </a:rPr>
              <a:t>Centre</a:t>
            </a:r>
            <a:r>
              <a:rPr lang="en-US" sz="1400"/>
              <a:t>, </a:t>
            </a:r>
          </a:p>
          <a:p>
            <a:pPr marL="285750" indent="-285750">
              <a:buFont typeface="Arial" panose="020B0604020202020204" pitchFamily="34" charset="0"/>
              <a:buChar char="•"/>
            </a:pPr>
            <a:r>
              <a:rPr lang="en-US" sz="1400"/>
              <a:t>which was founded by </a:t>
            </a:r>
            <a:r>
              <a:rPr lang="en-US" sz="1400" b="1">
                <a:solidFill>
                  <a:srgbClr val="00B0F0"/>
                </a:solidFill>
              </a:rPr>
              <a:t>Circle</a:t>
            </a:r>
            <a:r>
              <a:rPr lang="en-US" sz="1400"/>
              <a:t> </a:t>
            </a:r>
          </a:p>
          <a:p>
            <a:pPr marL="285750" indent="-285750">
              <a:buFont typeface="Arial" panose="020B0604020202020204" pitchFamily="34" charset="0"/>
              <a:buChar char="•"/>
            </a:pPr>
            <a:r>
              <a:rPr lang="en-US" sz="1400"/>
              <a:t>and includes members from the cryptocurrency exchange </a:t>
            </a:r>
            <a:r>
              <a:rPr lang="en-US" sz="1400" b="1">
                <a:solidFill>
                  <a:srgbClr val="00B0F0"/>
                </a:solidFill>
              </a:rPr>
              <a:t>Coinbase</a:t>
            </a:r>
          </a:p>
          <a:p>
            <a:pPr marL="285750" indent="-285750">
              <a:buFont typeface="Arial" panose="020B0604020202020204" pitchFamily="34" charset="0"/>
              <a:buChar char="•"/>
            </a:pPr>
            <a:r>
              <a:rPr lang="en-US" sz="1400"/>
              <a:t>and Bitcoin mining company </a:t>
            </a:r>
            <a:r>
              <a:rPr lang="en-US" sz="1400" b="1">
                <a:solidFill>
                  <a:srgbClr val="00B0F0"/>
                </a:solidFill>
              </a:rPr>
              <a:t>Bitmain</a:t>
            </a:r>
            <a:r>
              <a:rPr lang="en-US" sz="1400"/>
              <a:t> </a:t>
            </a:r>
          </a:p>
          <a:p>
            <a:pPr marL="285750" indent="-285750">
              <a:buFont typeface="Arial" panose="020B0604020202020204" pitchFamily="34" charset="0"/>
              <a:buChar char="•"/>
            </a:pPr>
            <a:r>
              <a:rPr lang="en-US" sz="1400"/>
              <a:t>USDC is issued by a private entity and should not be confused with a central bank digital currency</a:t>
            </a:r>
          </a:p>
          <a:p>
            <a:endParaRPr lang="en-US" sz="1400"/>
          </a:p>
          <a:p>
            <a:r>
              <a:rPr lang="en-US" sz="1400"/>
              <a:t>Circle claims that each USDC is backed by a dollar held in reserve, </a:t>
            </a:r>
          </a:p>
          <a:p>
            <a:r>
              <a:rPr lang="en-US" sz="1400"/>
              <a:t>or by other "approved investments", though these are not detailed</a:t>
            </a:r>
          </a:p>
          <a:p>
            <a:r>
              <a:rPr lang="en-US" sz="1400"/>
              <a:t>The wording on the Circle website changed from the previous "backed by US dollars" to "backed by fully reserved assets" by June 2021</a:t>
            </a:r>
          </a:p>
          <a:p>
            <a:endParaRPr lang="en-US" sz="1400"/>
          </a:p>
          <a:p>
            <a:r>
              <a:rPr lang="en-US" sz="1400"/>
              <a:t>The tokenization of the US Dollar into USD Coin happens in a three-step process:</a:t>
            </a:r>
          </a:p>
          <a:p>
            <a:pPr marL="171450" indent="-171450">
              <a:buFont typeface="Arial" panose="020B0604020202020204" pitchFamily="34" charset="0"/>
              <a:buChar char="•"/>
            </a:pPr>
            <a:r>
              <a:rPr lang="en-US" sz="1400"/>
              <a:t>A user sends US dollars to the coin issuer's bank account.</a:t>
            </a:r>
          </a:p>
          <a:p>
            <a:pPr marL="171450" indent="-171450">
              <a:buFont typeface="Arial" panose="020B0604020202020204" pitchFamily="34" charset="0"/>
              <a:buChar char="•"/>
            </a:pPr>
            <a:r>
              <a:rPr lang="en-US" sz="1400"/>
              <a:t>The issuer uses a USD Coin smart contract to create the equivalent amount of USD Coin.</a:t>
            </a:r>
          </a:p>
          <a:p>
            <a:pPr marL="171450" indent="-171450">
              <a:buFont typeface="Arial" panose="020B0604020202020204" pitchFamily="34" charset="0"/>
              <a:buChar char="•"/>
            </a:pPr>
            <a:r>
              <a:rPr lang="en-US" sz="1400"/>
              <a:t>The newly minted USD Coins are sent to the user and the substituted US dollars are held in a reserve.</a:t>
            </a:r>
          </a:p>
          <a:p>
            <a:pPr marL="171450" indent="-171450">
              <a:buFont typeface="Arial" panose="020B0604020202020204" pitchFamily="34" charset="0"/>
              <a:buChar char="•"/>
            </a:pPr>
            <a:r>
              <a:rPr lang="en-US" sz="1400"/>
              <a:t>The redemption of USD Coins for US Dollars follows the process listed above but in reverse.</a:t>
            </a:r>
          </a:p>
          <a:p>
            <a:endParaRPr lang="en-US" sz="1400"/>
          </a:p>
          <a:p>
            <a:r>
              <a:rPr lang="en-US" sz="1400"/>
              <a:t>USDC reserves are regularly attested (but not audited) by Grant Thornton, LLP,</a:t>
            </a:r>
          </a:p>
          <a:p>
            <a:r>
              <a:rPr lang="en-US" sz="1400"/>
              <a:t>and the monthly attestations can be found on the Centre Consortium's website</a:t>
            </a:r>
          </a:p>
          <a:p>
            <a:endParaRPr lang="en-US" sz="1400"/>
          </a:p>
          <a:p>
            <a:r>
              <a:rPr lang="en-US" sz="1400"/>
              <a:t>Although USDT is more widespread and adopted, </a:t>
            </a:r>
            <a:r>
              <a:rPr lang="en-US" sz="1400" b="1">
                <a:solidFill>
                  <a:srgbClr val="00B0F0"/>
                </a:solidFill>
              </a:rPr>
              <a:t>USDC is generally considered </a:t>
            </a:r>
          </a:p>
          <a:p>
            <a:r>
              <a:rPr lang="en-US" sz="1400" b="1">
                <a:solidFill>
                  <a:srgbClr val="00B0F0"/>
                </a:solidFill>
              </a:rPr>
              <a:t>the safest alternative amongst the centralized USD-pegged stable coins</a:t>
            </a:r>
            <a:r>
              <a:rPr lang="en-US" sz="1400"/>
              <a:t> </a:t>
            </a:r>
          </a:p>
          <a:p>
            <a:r>
              <a:rPr lang="en-US" sz="1400"/>
              <a:t>due to higher transparency, increased interoperability and improved legal framework</a:t>
            </a:r>
          </a:p>
        </p:txBody>
      </p:sp>
      <p:pic>
        <p:nvPicPr>
          <p:cNvPr id="5" name="Picture 4">
            <a:extLst>
              <a:ext uri="{FF2B5EF4-FFF2-40B4-BE49-F238E27FC236}">
                <a16:creationId xmlns:a16="http://schemas.microsoft.com/office/drawing/2014/main" id="{C49F9975-1A0C-B574-CF91-0F6EB33A7FCF}"/>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407376" y="109984"/>
            <a:ext cx="3685193" cy="926997"/>
          </a:xfrm>
          <a:prstGeom prst="rect">
            <a:avLst/>
          </a:prstGeom>
        </p:spPr>
      </p:pic>
      <p:sp>
        <p:nvSpPr>
          <p:cNvPr id="6" name="TextBox 5">
            <a:extLst>
              <a:ext uri="{FF2B5EF4-FFF2-40B4-BE49-F238E27FC236}">
                <a16:creationId xmlns:a16="http://schemas.microsoft.com/office/drawing/2014/main" id="{F59AC9FF-58FA-E17D-5B9A-50793A90391C}"/>
              </a:ext>
            </a:extLst>
          </p:cNvPr>
          <p:cNvSpPr txBox="1"/>
          <p:nvPr/>
        </p:nvSpPr>
        <p:spPr>
          <a:xfrm>
            <a:off x="8142973" y="1694630"/>
            <a:ext cx="3782728" cy="2246769"/>
          </a:xfrm>
          <a:prstGeom prst="rect">
            <a:avLst/>
          </a:prstGeom>
          <a:solidFill>
            <a:schemeClr val="accent2">
              <a:lumMod val="20000"/>
              <a:lumOff val="80000"/>
            </a:schemeClr>
          </a:solidFill>
        </p:spPr>
        <p:txBody>
          <a:bodyPr wrap="square" rtlCol="0">
            <a:spAutoFit/>
          </a:bodyPr>
          <a:lstStyle/>
          <a:p>
            <a:r>
              <a:rPr lang="en-US" sz="1400"/>
              <a:t>Circle is the company that developed USDC in collaboration with Coinbase Global Inc. (NASDAQ: COIN). </a:t>
            </a:r>
          </a:p>
          <a:p>
            <a:endParaRPr lang="en-US" sz="1400"/>
          </a:p>
          <a:p>
            <a:r>
              <a:rPr lang="en-US" sz="1400"/>
              <a:t>In July 2021, Circle acknowledged that 61% of </a:t>
            </a:r>
            <a:r>
              <a:rPr lang="en-US" sz="1400" b="1">
                <a:solidFill>
                  <a:srgbClr val="FF0000"/>
                </a:solidFill>
              </a:rPr>
              <a:t>USDC reserves</a:t>
            </a:r>
            <a:r>
              <a:rPr lang="en-US" sz="1400"/>
              <a:t> were in cash or cash equivalents while the rest was invested in a variety of assets such as </a:t>
            </a:r>
            <a:r>
              <a:rPr lang="en-US" sz="1400" b="1">
                <a:solidFill>
                  <a:srgbClr val="00B050"/>
                </a:solidFill>
              </a:rPr>
              <a:t>Certificates of Deposit, corporate bonds, municipal bonds, U.S. Treasuries and commercial paper. </a:t>
            </a:r>
          </a:p>
        </p:txBody>
      </p:sp>
      <p:sp>
        <p:nvSpPr>
          <p:cNvPr id="7" name="TextBox 6">
            <a:extLst>
              <a:ext uri="{FF2B5EF4-FFF2-40B4-BE49-F238E27FC236}">
                <a16:creationId xmlns:a16="http://schemas.microsoft.com/office/drawing/2014/main" id="{C6945EA1-4103-D8CC-DB88-E7A6CAFD5F82}"/>
              </a:ext>
            </a:extLst>
          </p:cNvPr>
          <p:cNvSpPr txBox="1"/>
          <p:nvPr/>
        </p:nvSpPr>
        <p:spPr>
          <a:xfrm>
            <a:off x="8142973" y="4039985"/>
            <a:ext cx="3782728" cy="738664"/>
          </a:xfrm>
          <a:prstGeom prst="rect">
            <a:avLst/>
          </a:prstGeom>
          <a:solidFill>
            <a:schemeClr val="accent6">
              <a:lumMod val="20000"/>
              <a:lumOff val="80000"/>
            </a:schemeClr>
          </a:solidFill>
        </p:spPr>
        <p:txBody>
          <a:bodyPr wrap="square" rtlCol="0">
            <a:spAutoFit/>
          </a:bodyPr>
          <a:lstStyle/>
          <a:p>
            <a:r>
              <a:rPr lang="en-US" sz="1400"/>
              <a:t>August 2021 - Circle announced that USDC reserves going forward would comprise only cash and US Treasury bonds.</a:t>
            </a:r>
          </a:p>
        </p:txBody>
      </p:sp>
    </p:spTree>
    <p:extLst>
      <p:ext uri="{BB962C8B-B14F-4D97-AF65-F5344CB8AC3E}">
        <p14:creationId xmlns:p14="http://schemas.microsoft.com/office/powerpoint/2010/main" val="1933686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321C53-B3CC-5997-2096-993D9A151F0D}"/>
              </a:ext>
            </a:extLst>
          </p:cNvPr>
          <p:cNvSpPr txBox="1"/>
          <p:nvPr/>
        </p:nvSpPr>
        <p:spPr>
          <a:xfrm>
            <a:off x="0" y="0"/>
            <a:ext cx="3727048" cy="523220"/>
          </a:xfrm>
          <a:prstGeom prst="rect">
            <a:avLst/>
          </a:prstGeom>
          <a:noFill/>
        </p:spPr>
        <p:txBody>
          <a:bodyPr wrap="square" rtlCol="0">
            <a:spAutoFit/>
          </a:bodyPr>
          <a:lstStyle/>
          <a:p>
            <a:r>
              <a:rPr lang="en-US" sz="2800" b="1"/>
              <a:t>Binance USD / BUSD</a:t>
            </a:r>
            <a:endParaRPr lang="en-US" sz="2800" b="1" i="1">
              <a:solidFill>
                <a:srgbClr val="000000"/>
              </a:solidFill>
              <a:latin typeface="Helvetica" pitchFamily="2" charset="0"/>
            </a:endParaRPr>
          </a:p>
        </p:txBody>
      </p:sp>
      <p:sp>
        <p:nvSpPr>
          <p:cNvPr id="3" name="TextBox 2">
            <a:extLst>
              <a:ext uri="{FF2B5EF4-FFF2-40B4-BE49-F238E27FC236}">
                <a16:creationId xmlns:a16="http://schemas.microsoft.com/office/drawing/2014/main" id="{53637107-96D1-7118-D43C-2B79BC9B7805}"/>
              </a:ext>
            </a:extLst>
          </p:cNvPr>
          <p:cNvSpPr txBox="1"/>
          <p:nvPr/>
        </p:nvSpPr>
        <p:spPr>
          <a:xfrm>
            <a:off x="162045" y="659756"/>
            <a:ext cx="5266481" cy="738664"/>
          </a:xfrm>
          <a:prstGeom prst="rect">
            <a:avLst/>
          </a:prstGeom>
          <a:noFill/>
        </p:spPr>
        <p:txBody>
          <a:bodyPr wrap="square" rtlCol="0">
            <a:spAutoFit/>
          </a:bodyPr>
          <a:lstStyle/>
          <a:p>
            <a:pPr marL="285750" indent="-285750">
              <a:buFont typeface="Arial" panose="020B0604020202020204" pitchFamily="34" charset="0"/>
              <a:buChar char="•"/>
            </a:pPr>
            <a:r>
              <a:rPr lang="en-US" sz="1400">
                <a:hlinkClick r:id="rId2"/>
              </a:rPr>
              <a:t>https://www.binance.com/en/busd</a:t>
            </a:r>
            <a:endParaRPr lang="en-US" sz="1400"/>
          </a:p>
          <a:p>
            <a:pPr marL="285750" indent="-285750">
              <a:buFont typeface="Arial" panose="020B0604020202020204" pitchFamily="34" charset="0"/>
              <a:buChar char="•"/>
            </a:pPr>
            <a:r>
              <a:rPr lang="en-US" sz="1400">
                <a:hlinkClick r:id="rId3"/>
              </a:rPr>
              <a:t>https://paxos.com</a:t>
            </a:r>
            <a:r>
              <a:rPr lang="en-US" sz="1400"/>
              <a:t> - Paxos</a:t>
            </a:r>
          </a:p>
          <a:p>
            <a:pPr marL="285750" indent="-285750">
              <a:buFont typeface="Arial" panose="020B0604020202020204" pitchFamily="34" charset="0"/>
              <a:buChar char="•"/>
            </a:pPr>
            <a:r>
              <a:rPr lang="en-US" sz="1400">
                <a:hlinkClick r:id="rId4"/>
              </a:rPr>
              <a:t>https://en.wikipedia.org/wiki/Binance</a:t>
            </a:r>
            <a:endParaRPr lang="en-US" sz="1400"/>
          </a:p>
        </p:txBody>
      </p:sp>
      <p:sp>
        <p:nvSpPr>
          <p:cNvPr id="5" name="TextBox 4">
            <a:extLst>
              <a:ext uri="{FF2B5EF4-FFF2-40B4-BE49-F238E27FC236}">
                <a16:creationId xmlns:a16="http://schemas.microsoft.com/office/drawing/2014/main" id="{2B3C3E1E-A675-25A2-315C-EC65CEBD4134}"/>
              </a:ext>
            </a:extLst>
          </p:cNvPr>
          <p:cNvSpPr txBox="1"/>
          <p:nvPr/>
        </p:nvSpPr>
        <p:spPr>
          <a:xfrm>
            <a:off x="162044" y="1534956"/>
            <a:ext cx="5058137" cy="2893100"/>
          </a:xfrm>
          <a:prstGeom prst="rect">
            <a:avLst/>
          </a:prstGeom>
          <a:solidFill>
            <a:schemeClr val="accent4">
              <a:lumMod val="20000"/>
              <a:lumOff val="80000"/>
            </a:schemeClr>
          </a:solidFill>
        </p:spPr>
        <p:txBody>
          <a:bodyPr wrap="square" rtlCol="0">
            <a:spAutoFit/>
          </a:bodyPr>
          <a:lstStyle/>
          <a:p>
            <a:pPr marL="285750" indent="-285750">
              <a:buFont typeface="Arial" panose="020B0604020202020204" pitchFamily="34" charset="0"/>
              <a:buChar char="•"/>
            </a:pPr>
            <a:r>
              <a:rPr lang="en-US" sz="1400"/>
              <a:t>BUSD is a stablecoin founded by Paxos and Binance</a:t>
            </a:r>
          </a:p>
          <a:p>
            <a:pPr marL="285750" indent="-285750">
              <a:buFont typeface="Arial" panose="020B0604020202020204" pitchFamily="34" charset="0"/>
              <a:buChar char="•"/>
            </a:pPr>
            <a:r>
              <a:rPr lang="en-US" sz="1400"/>
              <a:t>1:1 USD-backed</a:t>
            </a:r>
          </a:p>
          <a:p>
            <a:pPr marL="285750" indent="-285750">
              <a:buFont typeface="Arial" panose="020B0604020202020204" pitchFamily="34" charset="0"/>
              <a:buChar char="•"/>
            </a:pPr>
            <a:r>
              <a:rPr lang="en-US" sz="1400"/>
              <a:t>BUSD is one of the few stablecoins that are compliant with the strict regulatory standards of NYDFS</a:t>
            </a:r>
            <a:br>
              <a:rPr lang="en-US" sz="1400"/>
            </a:br>
            <a:r>
              <a:rPr lang="en-US" sz="1400"/>
              <a:t>In addition, there are currently more than 36 exchanges and more than 20 wallets supporting BUSD, making it a reliable option for stablecoins</a:t>
            </a:r>
          </a:p>
          <a:p>
            <a:pPr marL="285750" indent="-285750">
              <a:buFont typeface="Arial" panose="020B0604020202020204" pitchFamily="34" charset="0"/>
              <a:buChar char="•"/>
            </a:pPr>
            <a:r>
              <a:rPr lang="en-US" sz="1400"/>
              <a:t>Purchase and redeem with Zero Fees. Binance and Paxos don’t charge a fee for the purchase or redemption of Binance USD (BUSD) However bank charges/wire fees may apply</a:t>
            </a:r>
          </a:p>
          <a:p>
            <a:pPr marL="285750" indent="-285750">
              <a:buFont typeface="Arial" panose="020B0604020202020204" pitchFamily="34" charset="0"/>
              <a:buChar char="•"/>
            </a:pPr>
            <a:r>
              <a:rPr lang="en-US" sz="1400"/>
              <a:t>Transfer globally, fast and low-cost. Supported on both ERC-20 and BEP-2; transfer your dollars anywhere in minutes, with low cost and on the blockchain.</a:t>
            </a:r>
          </a:p>
        </p:txBody>
      </p:sp>
      <p:pic>
        <p:nvPicPr>
          <p:cNvPr id="6" name="Picture 5">
            <a:extLst>
              <a:ext uri="{FF2B5EF4-FFF2-40B4-BE49-F238E27FC236}">
                <a16:creationId xmlns:a16="http://schemas.microsoft.com/office/drawing/2014/main" id="{420E0C10-82B8-632A-C1DB-B5B4631525B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340769" y="6952"/>
            <a:ext cx="2775031" cy="603013"/>
          </a:xfrm>
          <a:prstGeom prst="rect">
            <a:avLst/>
          </a:prstGeom>
        </p:spPr>
      </p:pic>
    </p:spTree>
    <p:extLst>
      <p:ext uri="{BB962C8B-B14F-4D97-AF65-F5344CB8AC3E}">
        <p14:creationId xmlns:p14="http://schemas.microsoft.com/office/powerpoint/2010/main" val="131089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5DF907-7EBF-7549-8D3E-F5457C861D89}"/>
              </a:ext>
            </a:extLst>
          </p:cNvPr>
          <p:cNvSpPr txBox="1"/>
          <p:nvPr/>
        </p:nvSpPr>
        <p:spPr>
          <a:xfrm>
            <a:off x="89942" y="89942"/>
            <a:ext cx="2572235" cy="523220"/>
          </a:xfrm>
          <a:prstGeom prst="rect">
            <a:avLst/>
          </a:prstGeom>
          <a:noFill/>
        </p:spPr>
        <p:txBody>
          <a:bodyPr wrap="square" rtlCol="0">
            <a:spAutoFit/>
          </a:bodyPr>
          <a:lstStyle/>
          <a:p>
            <a:r>
              <a:rPr lang="en-US" sz="2800" b="1"/>
              <a:t>Dai (DAI) </a:t>
            </a:r>
            <a:endParaRPr lang="en-US" sz="2800" b="1" i="1">
              <a:solidFill>
                <a:srgbClr val="000000"/>
              </a:solidFill>
              <a:latin typeface="Helvetica" pitchFamily="2" charset="0"/>
            </a:endParaRPr>
          </a:p>
        </p:txBody>
      </p:sp>
      <p:sp>
        <p:nvSpPr>
          <p:cNvPr id="3" name="TextBox 2">
            <a:extLst>
              <a:ext uri="{FF2B5EF4-FFF2-40B4-BE49-F238E27FC236}">
                <a16:creationId xmlns:a16="http://schemas.microsoft.com/office/drawing/2014/main" id="{9878BC53-76DB-5840-BF70-8CAA1E071491}"/>
              </a:ext>
            </a:extLst>
          </p:cNvPr>
          <p:cNvSpPr txBox="1"/>
          <p:nvPr/>
        </p:nvSpPr>
        <p:spPr>
          <a:xfrm>
            <a:off x="575959" y="922051"/>
            <a:ext cx="5905707" cy="2677656"/>
          </a:xfrm>
          <a:prstGeom prst="rect">
            <a:avLst/>
          </a:prstGeom>
          <a:solidFill>
            <a:schemeClr val="accent4">
              <a:lumMod val="20000"/>
              <a:lumOff val="80000"/>
            </a:schemeClr>
          </a:solidFill>
        </p:spPr>
        <p:txBody>
          <a:bodyPr wrap="square" rtlCol="0">
            <a:spAutoFit/>
          </a:bodyPr>
          <a:lstStyle/>
          <a:p>
            <a:pPr marL="380990" indent="-380990">
              <a:buFont typeface="Arial" panose="020B0604020202020204" pitchFamily="34" charset="0"/>
              <a:buChar char="•"/>
            </a:pPr>
            <a:r>
              <a:rPr lang="en-US" sz="1400" b="1">
                <a:solidFill>
                  <a:srgbClr val="FF0000"/>
                </a:solidFill>
              </a:rPr>
              <a:t>Dai</a:t>
            </a:r>
            <a:r>
              <a:rPr lang="en-US" sz="1400"/>
              <a:t> is a stablecoin cryptocurrency on the Ethereum blockchain</a:t>
            </a:r>
          </a:p>
          <a:p>
            <a:pPr marL="380990" indent="-380990">
              <a:buFont typeface="Arial" panose="020B0604020202020204" pitchFamily="34" charset="0"/>
              <a:buChar char="•"/>
            </a:pPr>
            <a:r>
              <a:rPr lang="en-US" sz="1400" b="1">
                <a:solidFill>
                  <a:srgbClr val="FF0000"/>
                </a:solidFill>
              </a:rPr>
              <a:t>Dai</a:t>
            </a:r>
            <a:r>
              <a:rPr lang="en-US" sz="1400"/>
              <a:t> aims to keep its value as close to $1 USD through a system of smart contracts and the decentralized participants</a:t>
            </a:r>
          </a:p>
          <a:p>
            <a:pPr marL="380990" indent="-380990">
              <a:buFont typeface="Arial" panose="020B0604020202020204" pitchFamily="34" charset="0"/>
              <a:buChar char="•"/>
            </a:pPr>
            <a:r>
              <a:rPr lang="en-US" sz="1400"/>
              <a:t>Since 2017, open source</a:t>
            </a:r>
          </a:p>
          <a:p>
            <a:pPr marL="380990" indent="-380990">
              <a:buFont typeface="Arial" panose="020B0604020202020204" pitchFamily="34" charset="0"/>
              <a:buChar char="•"/>
            </a:pPr>
            <a:r>
              <a:rPr lang="en-US" sz="1400"/>
              <a:t>Market Cap - $8 Bln (May 2022)</a:t>
            </a:r>
          </a:p>
          <a:p>
            <a:pPr marL="380990" indent="-380990">
              <a:buFont typeface="Arial" panose="020B0604020202020204" pitchFamily="34" charset="0"/>
              <a:buChar char="•"/>
            </a:pPr>
            <a:r>
              <a:rPr lang="en-US" sz="1400"/>
              <a:t>Developer(s): Maker Foundation</a:t>
            </a:r>
            <a:br>
              <a:rPr lang="en-US" sz="1400"/>
            </a:br>
            <a:r>
              <a:rPr lang="en-US" sz="1400"/>
              <a:t>.. </a:t>
            </a:r>
            <a:r>
              <a:rPr lang="en-US" sz="1400">
                <a:hlinkClick r:id="rId2"/>
              </a:rPr>
              <a:t>https://github.com/makerdao</a:t>
            </a:r>
            <a:br>
              <a:rPr lang="en-US" sz="1400"/>
            </a:br>
            <a:r>
              <a:rPr lang="en-US" sz="1400"/>
              <a:t>.. </a:t>
            </a:r>
            <a:r>
              <a:rPr lang="en-US" sz="1400">
                <a:hlinkClick r:id="rId3"/>
              </a:rPr>
              <a:t>https://makerdao.com</a:t>
            </a:r>
            <a:endParaRPr lang="en-US" sz="1400"/>
          </a:p>
          <a:p>
            <a:pPr marL="380990" indent="-380990">
              <a:buFont typeface="Arial" panose="020B0604020202020204" pitchFamily="34" charset="0"/>
              <a:buChar char="•"/>
            </a:pPr>
            <a:r>
              <a:rPr lang="en-US" sz="1400"/>
              <a:t>According to Rune Christensen the name of the cryptocurrency is based on the Chinese character </a:t>
            </a:r>
            <a:r>
              <a:rPr lang="ja-JP" altLang="en-US" sz="1400"/>
              <a:t>貸</a:t>
            </a:r>
            <a:r>
              <a:rPr lang="en-US" altLang="ja-JP" sz="1400"/>
              <a:t>, </a:t>
            </a:r>
            <a:r>
              <a:rPr lang="en-US" sz="1400"/>
              <a:t>which he translated as "to lend or to provide capital for a loan"</a:t>
            </a:r>
            <a:br>
              <a:rPr lang="en-US" sz="1400"/>
            </a:br>
            <a:endParaRPr lang="en-US" sz="1400"/>
          </a:p>
        </p:txBody>
      </p:sp>
      <p:pic>
        <p:nvPicPr>
          <p:cNvPr id="4" name="Picture 3">
            <a:extLst>
              <a:ext uri="{FF2B5EF4-FFF2-40B4-BE49-F238E27FC236}">
                <a16:creationId xmlns:a16="http://schemas.microsoft.com/office/drawing/2014/main" id="{797FD6B1-DDE3-92A0-4E7C-EC0E018F741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380958" y="306101"/>
            <a:ext cx="3378200" cy="1231900"/>
          </a:xfrm>
          <a:prstGeom prst="rect">
            <a:avLst/>
          </a:prstGeom>
        </p:spPr>
      </p:pic>
      <p:sp>
        <p:nvSpPr>
          <p:cNvPr id="6" name="TextBox 5">
            <a:extLst>
              <a:ext uri="{FF2B5EF4-FFF2-40B4-BE49-F238E27FC236}">
                <a16:creationId xmlns:a16="http://schemas.microsoft.com/office/drawing/2014/main" id="{8AF3416D-85A5-B4E9-42A0-57378DD56F1B}"/>
              </a:ext>
            </a:extLst>
          </p:cNvPr>
          <p:cNvSpPr txBox="1"/>
          <p:nvPr/>
        </p:nvSpPr>
        <p:spPr>
          <a:xfrm>
            <a:off x="9292704" y="2105561"/>
            <a:ext cx="1554708" cy="1323439"/>
          </a:xfrm>
          <a:prstGeom prst="rect">
            <a:avLst/>
          </a:prstGeom>
          <a:noFill/>
        </p:spPr>
        <p:txBody>
          <a:bodyPr wrap="square" rtlCol="0">
            <a:spAutoFit/>
          </a:bodyPr>
          <a:lstStyle/>
          <a:p>
            <a:pPr algn="ctr"/>
            <a:r>
              <a:rPr lang="ja-JP" altLang="en-US" sz="8000" b="1"/>
              <a:t>貸</a:t>
            </a:r>
            <a:endParaRPr lang="en-US" sz="8000" b="1"/>
          </a:p>
        </p:txBody>
      </p:sp>
      <p:sp>
        <p:nvSpPr>
          <p:cNvPr id="7" name="TextBox 6">
            <a:extLst>
              <a:ext uri="{FF2B5EF4-FFF2-40B4-BE49-F238E27FC236}">
                <a16:creationId xmlns:a16="http://schemas.microsoft.com/office/drawing/2014/main" id="{106BEFFB-17A3-FD1A-532B-8E6D03AB9D21}"/>
              </a:ext>
            </a:extLst>
          </p:cNvPr>
          <p:cNvSpPr txBox="1"/>
          <p:nvPr/>
        </p:nvSpPr>
        <p:spPr>
          <a:xfrm>
            <a:off x="8881338" y="3350229"/>
            <a:ext cx="2377440" cy="646331"/>
          </a:xfrm>
          <a:prstGeom prst="rect">
            <a:avLst/>
          </a:prstGeom>
          <a:noFill/>
        </p:spPr>
        <p:txBody>
          <a:bodyPr wrap="square" rtlCol="0">
            <a:spAutoFit/>
          </a:bodyPr>
          <a:lstStyle/>
          <a:p>
            <a:pPr algn="ctr"/>
            <a:r>
              <a:rPr lang="en-US"/>
              <a:t>"to lend or to provide capital for a loan"</a:t>
            </a:r>
          </a:p>
        </p:txBody>
      </p:sp>
    </p:spTree>
    <p:extLst>
      <p:ext uri="{BB962C8B-B14F-4D97-AF65-F5344CB8AC3E}">
        <p14:creationId xmlns:p14="http://schemas.microsoft.com/office/powerpoint/2010/main" val="431925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1FD7AD-4EC4-E5EF-0189-E86370C9CD43}"/>
              </a:ext>
            </a:extLst>
          </p:cNvPr>
          <p:cNvSpPr txBox="1"/>
          <p:nvPr/>
        </p:nvSpPr>
        <p:spPr>
          <a:xfrm>
            <a:off x="0" y="0"/>
            <a:ext cx="4100362" cy="523220"/>
          </a:xfrm>
          <a:prstGeom prst="rect">
            <a:avLst/>
          </a:prstGeom>
          <a:noFill/>
        </p:spPr>
        <p:txBody>
          <a:bodyPr wrap="square" rtlCol="0">
            <a:spAutoFit/>
          </a:bodyPr>
          <a:lstStyle/>
          <a:p>
            <a:r>
              <a:rPr lang="en-US" sz="2800" b="1"/>
              <a:t>Facebook Libra Story</a:t>
            </a:r>
          </a:p>
        </p:txBody>
      </p:sp>
      <p:sp>
        <p:nvSpPr>
          <p:cNvPr id="3" name="TextBox 2">
            <a:extLst>
              <a:ext uri="{FF2B5EF4-FFF2-40B4-BE49-F238E27FC236}">
                <a16:creationId xmlns:a16="http://schemas.microsoft.com/office/drawing/2014/main" id="{D3E8FCD9-2FC1-6C47-7565-C67349FCFD85}"/>
              </a:ext>
            </a:extLst>
          </p:cNvPr>
          <p:cNvSpPr txBox="1"/>
          <p:nvPr/>
        </p:nvSpPr>
        <p:spPr>
          <a:xfrm>
            <a:off x="774834" y="879354"/>
            <a:ext cx="6107229" cy="5262979"/>
          </a:xfrm>
          <a:prstGeom prst="rect">
            <a:avLst/>
          </a:prstGeom>
          <a:noFill/>
        </p:spPr>
        <p:txBody>
          <a:bodyPr wrap="square" rtlCol="0">
            <a:spAutoFit/>
          </a:bodyPr>
          <a:lstStyle/>
          <a:p>
            <a:pPr marL="285750" indent="-285750">
              <a:buFont typeface="Arial" panose="020B0604020202020204" pitchFamily="34" charset="0"/>
              <a:buChar char="•"/>
            </a:pPr>
            <a:r>
              <a:rPr lang="en-US" sz="1400"/>
              <a:t>2019 - Facebook unveiled </a:t>
            </a:r>
            <a:r>
              <a:rPr lang="en-US" sz="1400" b="1">
                <a:solidFill>
                  <a:srgbClr val="FF0000"/>
                </a:solidFill>
              </a:rPr>
              <a:t>Libra</a:t>
            </a:r>
            <a:r>
              <a:rPr lang="en-US" sz="1400"/>
              <a:t> – a brand new cryptocurrency tied to a basket of fiat currencies and securities.</a:t>
            </a:r>
          </a:p>
          <a:p>
            <a:pPr marL="285750" indent="-285750">
              <a:buFont typeface="Arial" panose="020B0604020202020204" pitchFamily="34" charset="0"/>
              <a:buChar char="•"/>
            </a:pPr>
            <a:r>
              <a:rPr lang="en-US" sz="1400"/>
              <a:t>The </a:t>
            </a:r>
            <a:r>
              <a:rPr lang="en-US" sz="1400" b="1">
                <a:solidFill>
                  <a:srgbClr val="00B050"/>
                </a:solidFill>
              </a:rPr>
              <a:t>Libra Association</a:t>
            </a:r>
            <a:r>
              <a:rPr lang="en-US" sz="1400"/>
              <a:t> faced strong opposition from regulators and central banks – they thought that Libra would compete with sovereign currencies with profound macroeconomic effects. It could have led to shadow banking, inflation and would have been a way to escape monetary policies.</a:t>
            </a:r>
          </a:p>
          <a:p>
            <a:pPr marL="285750" indent="-285750">
              <a:buFont typeface="Arial" panose="020B0604020202020204" pitchFamily="34" charset="0"/>
              <a:buChar char="•"/>
            </a:pPr>
            <a:r>
              <a:rPr lang="en-US" sz="1400"/>
              <a:t>That’s why the </a:t>
            </a:r>
            <a:r>
              <a:rPr lang="en-US" sz="1400" b="1">
                <a:solidFill>
                  <a:srgbClr val="00B050"/>
                </a:solidFill>
              </a:rPr>
              <a:t>Libra Association</a:t>
            </a:r>
            <a:r>
              <a:rPr lang="en-US" sz="1400"/>
              <a:t> switched to launching several single-currency stablecoins – </a:t>
            </a:r>
            <a:r>
              <a:rPr lang="en-US" sz="1400" b="1">
                <a:solidFill>
                  <a:srgbClr val="FF0000"/>
                </a:solidFill>
              </a:rPr>
              <a:t>LibraUSD, LibraGBP, LibraEUR</a:t>
            </a:r>
            <a:r>
              <a:rPr lang="en-US" sz="1400"/>
              <a:t>, etc.</a:t>
            </a:r>
          </a:p>
          <a:p>
            <a:pPr marL="285750" indent="-285750">
              <a:buFont typeface="Arial" panose="020B0604020202020204" pitchFamily="34" charset="0"/>
              <a:buChar char="•"/>
            </a:pPr>
            <a:r>
              <a:rPr lang="en-US" sz="1400"/>
              <a:t>But that plan changed once again. The </a:t>
            </a:r>
            <a:r>
              <a:rPr lang="en-US" sz="1400" b="1">
                <a:solidFill>
                  <a:srgbClr val="00B050"/>
                </a:solidFill>
              </a:rPr>
              <a:t>Libra Association</a:t>
            </a:r>
            <a:r>
              <a:rPr lang="en-US" sz="1400"/>
              <a:t> became the </a:t>
            </a:r>
            <a:r>
              <a:rPr lang="en-US" sz="1400" b="1">
                <a:solidFill>
                  <a:srgbClr val="00B050"/>
                </a:solidFill>
              </a:rPr>
              <a:t>Diem Association</a:t>
            </a:r>
            <a:r>
              <a:rPr lang="en-US" sz="1400"/>
              <a:t>, and Facebook launched a pilot version of </a:t>
            </a:r>
            <a:r>
              <a:rPr lang="en-US" sz="1400" b="1">
                <a:solidFill>
                  <a:srgbClr val="FF0000"/>
                </a:solidFill>
              </a:rPr>
              <a:t>Novi</a:t>
            </a:r>
            <a:r>
              <a:rPr lang="en-US" sz="1400"/>
              <a:t>, crypto-wallet. Instead of using the association’s stablecoin (</a:t>
            </a:r>
            <a:r>
              <a:rPr lang="en-US" sz="1400" b="1">
                <a:solidFill>
                  <a:srgbClr val="FF0000"/>
                </a:solidFill>
              </a:rPr>
              <a:t>Diem</a:t>
            </a:r>
            <a:r>
              <a:rPr lang="en-US" sz="1400"/>
              <a:t>) on the association’s blockchain (the </a:t>
            </a:r>
            <a:r>
              <a:rPr lang="en-US" sz="1400" b="1">
                <a:solidFill>
                  <a:srgbClr val="FF0000"/>
                </a:solidFill>
              </a:rPr>
              <a:t>Diem network</a:t>
            </a:r>
            <a:r>
              <a:rPr lang="en-US" sz="1400"/>
              <a:t>), </a:t>
            </a:r>
            <a:r>
              <a:rPr lang="en-US" sz="1400" b="1">
                <a:solidFill>
                  <a:srgbClr val="FF0000"/>
                </a:solidFill>
              </a:rPr>
              <a:t>Novi</a:t>
            </a:r>
            <a:r>
              <a:rPr lang="en-US" sz="1400"/>
              <a:t> uses </a:t>
            </a:r>
            <a:r>
              <a:rPr lang="en-US" sz="1400" b="1">
                <a:solidFill>
                  <a:srgbClr val="FF0000"/>
                </a:solidFill>
              </a:rPr>
              <a:t>USDP</a:t>
            </a:r>
            <a:r>
              <a:rPr lang="en-US" sz="1400"/>
              <a:t> as its currency. This stablecoin is issued by </a:t>
            </a:r>
            <a:r>
              <a:rPr lang="en-US" sz="1400" b="1">
                <a:solidFill>
                  <a:srgbClr val="FF0000"/>
                </a:solidFill>
              </a:rPr>
              <a:t>Paxos</a:t>
            </a:r>
            <a:r>
              <a:rPr lang="en-US" sz="1400"/>
              <a:t>, with </a:t>
            </a:r>
            <a:r>
              <a:rPr lang="en-US" sz="1400" b="1">
                <a:solidFill>
                  <a:srgbClr val="FF0000"/>
                </a:solidFill>
              </a:rPr>
              <a:t>Coinbase</a:t>
            </a:r>
            <a:r>
              <a:rPr lang="en-US" sz="1400"/>
              <a:t> managing crypto custody.</a:t>
            </a:r>
          </a:p>
          <a:p>
            <a:pPr marL="285750" indent="-285750">
              <a:buFont typeface="Arial" panose="020B0604020202020204" pitchFamily="34" charset="0"/>
              <a:buChar char="•"/>
            </a:pPr>
            <a:r>
              <a:rPr lang="en-US" sz="1400"/>
              <a:t>end of 2021 – Facebook/Meta top crypto executive </a:t>
            </a:r>
            <a:r>
              <a:rPr lang="en-US" sz="1400" b="1">
                <a:solidFill>
                  <a:srgbClr val="00B050"/>
                </a:solidFill>
              </a:rPr>
              <a:t>David Marcus</a:t>
            </a:r>
            <a:r>
              <a:rPr lang="en-US" sz="1400"/>
              <a:t> left the company. While Diem’s cryptocurrencies have yet to launch, Silvergate Capital was supposed to issue some of the stablecoins and back them with cash in their account, according to the WSJ.</a:t>
            </a:r>
          </a:p>
          <a:p>
            <a:pPr marL="285750" indent="-285750">
              <a:buFont typeface="Arial" panose="020B0604020202020204" pitchFamily="34" charset="0"/>
              <a:buChar char="•"/>
            </a:pPr>
            <a:r>
              <a:rPr lang="en-US" sz="1400"/>
              <a:t>January 2022 - Silvergate Capital Corporation has acquired intellectual property and other technology assets related to running a blockchain-based payment network from Diem (for ~ $200 Mln)</a:t>
            </a:r>
          </a:p>
          <a:p>
            <a:pPr marL="285750" indent="-285750">
              <a:buFont typeface="Arial" panose="020B0604020202020204" pitchFamily="34" charset="0"/>
              <a:buChar char="•"/>
            </a:pPr>
            <a:r>
              <a:rPr lang="en-US" sz="1400"/>
              <a:t>May 2022 - Crypto Bank Silvergate To Become Issuer of Facebook-Backed Diem Stablecoin</a:t>
            </a:r>
          </a:p>
          <a:p>
            <a:pPr marL="285750" indent="-285750">
              <a:buFont typeface="Arial" panose="020B0604020202020204" pitchFamily="34" charset="0"/>
              <a:buChar char="•"/>
            </a:pPr>
            <a:r>
              <a:rPr lang="en-US" sz="1400">
                <a:hlinkClick r:id="rId2"/>
              </a:rPr>
              <a:t>https://en.wikipedia.org/wiki/Diem_(digital_currency)</a:t>
            </a:r>
            <a:endParaRPr lang="en-US" sz="1400"/>
          </a:p>
          <a:p>
            <a:pPr marL="285750" indent="-285750">
              <a:buFont typeface="Arial" panose="020B0604020202020204" pitchFamily="34" charset="0"/>
              <a:buChar char="•"/>
            </a:pPr>
            <a:r>
              <a:rPr lang="en-US" sz="1400">
                <a:hlinkClick r:id="rId3"/>
              </a:rPr>
              <a:t>https://github.com/diem/diem</a:t>
            </a:r>
            <a:endParaRPr lang="en-US" sz="1400"/>
          </a:p>
        </p:txBody>
      </p:sp>
      <p:pic>
        <p:nvPicPr>
          <p:cNvPr id="4" name="Picture 3">
            <a:extLst>
              <a:ext uri="{FF2B5EF4-FFF2-40B4-BE49-F238E27FC236}">
                <a16:creationId xmlns:a16="http://schemas.microsoft.com/office/drawing/2014/main" id="{3F76FF34-04B9-73CF-ADD0-86D9164CD9D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244397" y="70832"/>
            <a:ext cx="2849078" cy="808522"/>
          </a:xfrm>
          <a:prstGeom prst="rect">
            <a:avLst/>
          </a:prstGeom>
        </p:spPr>
      </p:pic>
      <p:pic>
        <p:nvPicPr>
          <p:cNvPr id="5" name="Picture 4">
            <a:extLst>
              <a:ext uri="{FF2B5EF4-FFF2-40B4-BE49-F238E27FC236}">
                <a16:creationId xmlns:a16="http://schemas.microsoft.com/office/drawing/2014/main" id="{AAC260F1-64B7-2E7F-8A73-F185AC5471D5}"/>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911506" y="1617044"/>
            <a:ext cx="1505660" cy="1609174"/>
          </a:xfrm>
          <a:prstGeom prst="rect">
            <a:avLst/>
          </a:prstGeom>
        </p:spPr>
      </p:pic>
      <p:sp>
        <p:nvSpPr>
          <p:cNvPr id="6" name="TextBox 5">
            <a:extLst>
              <a:ext uri="{FF2B5EF4-FFF2-40B4-BE49-F238E27FC236}">
                <a16:creationId xmlns:a16="http://schemas.microsoft.com/office/drawing/2014/main" id="{C5CB8636-88B1-8796-8A0A-51FB860A068B}"/>
              </a:ext>
            </a:extLst>
          </p:cNvPr>
          <p:cNvSpPr txBox="1"/>
          <p:nvPr/>
        </p:nvSpPr>
        <p:spPr>
          <a:xfrm>
            <a:off x="9911506" y="3226218"/>
            <a:ext cx="1505660" cy="307777"/>
          </a:xfrm>
          <a:prstGeom prst="rect">
            <a:avLst/>
          </a:prstGeom>
          <a:noFill/>
        </p:spPr>
        <p:txBody>
          <a:bodyPr wrap="square" rtlCol="0">
            <a:spAutoFit/>
          </a:bodyPr>
          <a:lstStyle/>
          <a:p>
            <a:pPr algn="ctr"/>
            <a:r>
              <a:rPr lang="en-US" sz="1400"/>
              <a:t>David Marcus</a:t>
            </a:r>
          </a:p>
        </p:txBody>
      </p:sp>
    </p:spTree>
    <p:extLst>
      <p:ext uri="{BB962C8B-B14F-4D97-AF65-F5344CB8AC3E}">
        <p14:creationId xmlns:p14="http://schemas.microsoft.com/office/powerpoint/2010/main" val="1915040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D9ACD2-DA9B-89F3-1E66-A75227A967FF}"/>
              </a:ext>
            </a:extLst>
          </p:cNvPr>
          <p:cNvSpPr txBox="1"/>
          <p:nvPr/>
        </p:nvSpPr>
        <p:spPr>
          <a:xfrm>
            <a:off x="2264258" y="1913789"/>
            <a:ext cx="7508311" cy="2862322"/>
          </a:xfrm>
          <a:prstGeom prst="rect">
            <a:avLst/>
          </a:prstGeom>
          <a:noFill/>
        </p:spPr>
        <p:txBody>
          <a:bodyPr wrap="square" rtlCol="0">
            <a:spAutoFit/>
          </a:bodyPr>
          <a:lstStyle/>
          <a:p>
            <a:pPr marL="285750" indent="-285750">
              <a:buFont typeface="Arial" panose="020B0604020202020204" pitchFamily="34" charset="0"/>
              <a:buChar char="•"/>
            </a:pPr>
            <a:r>
              <a:rPr lang="en-US"/>
              <a:t>In September 2020, Waves.Exchange launched decentralized forex (DeFo). </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There are at least 10 stablecoins on the platform, including for the US dollar, British pound, Turkish lira, and Brazilian real.</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Unlike traditional forex that opens on specified market hours and can take a while to settle transactions, Waves.Exchange’s platform is open 24/7 and promises instant swaps.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34K users, $1B cap (May 2022)</a:t>
            </a:r>
          </a:p>
        </p:txBody>
      </p:sp>
      <p:sp>
        <p:nvSpPr>
          <p:cNvPr id="3" name="TextBox 2">
            <a:extLst>
              <a:ext uri="{FF2B5EF4-FFF2-40B4-BE49-F238E27FC236}">
                <a16:creationId xmlns:a16="http://schemas.microsoft.com/office/drawing/2014/main" id="{78AC54E7-914D-6EBA-277B-68C7D6BAAFAE}"/>
              </a:ext>
            </a:extLst>
          </p:cNvPr>
          <p:cNvSpPr txBox="1"/>
          <p:nvPr/>
        </p:nvSpPr>
        <p:spPr>
          <a:xfrm>
            <a:off x="0" y="0"/>
            <a:ext cx="6018414" cy="523220"/>
          </a:xfrm>
          <a:prstGeom prst="rect">
            <a:avLst/>
          </a:prstGeom>
          <a:noFill/>
        </p:spPr>
        <p:txBody>
          <a:bodyPr wrap="square" rtlCol="0">
            <a:spAutoFit/>
          </a:bodyPr>
          <a:lstStyle/>
          <a:p>
            <a:r>
              <a:rPr lang="en-US" sz="2800" b="1"/>
              <a:t>DECENTRALIZED FOREX</a:t>
            </a:r>
          </a:p>
        </p:txBody>
      </p:sp>
      <p:sp>
        <p:nvSpPr>
          <p:cNvPr id="4" name="TextBox 3">
            <a:extLst>
              <a:ext uri="{FF2B5EF4-FFF2-40B4-BE49-F238E27FC236}">
                <a16:creationId xmlns:a16="http://schemas.microsoft.com/office/drawing/2014/main" id="{91776792-1AA8-B9E3-D80E-B11EF9F41FE3}"/>
              </a:ext>
            </a:extLst>
          </p:cNvPr>
          <p:cNvSpPr txBox="1"/>
          <p:nvPr/>
        </p:nvSpPr>
        <p:spPr>
          <a:xfrm>
            <a:off x="101245" y="569391"/>
            <a:ext cx="4421328" cy="523220"/>
          </a:xfrm>
          <a:prstGeom prst="rect">
            <a:avLst/>
          </a:prstGeom>
          <a:noFill/>
        </p:spPr>
        <p:txBody>
          <a:bodyPr wrap="square" rtlCol="0">
            <a:spAutoFit/>
          </a:bodyPr>
          <a:lstStyle/>
          <a:p>
            <a:pPr marL="285750" indent="-285750">
              <a:buFont typeface="Arial" panose="020B0604020202020204" pitchFamily="34" charset="0"/>
              <a:buChar char="•"/>
            </a:pPr>
            <a:r>
              <a:rPr lang="en-US" sz="1400">
                <a:hlinkClick r:id="rId2"/>
              </a:rPr>
              <a:t>https://waves.exchange</a:t>
            </a:r>
            <a:endParaRPr lang="en-US" sz="1400"/>
          </a:p>
          <a:p>
            <a:pPr marL="285750" indent="-285750">
              <a:buFont typeface="Arial" panose="020B0604020202020204" pitchFamily="34" charset="0"/>
              <a:buChar char="•"/>
            </a:pPr>
            <a:r>
              <a:rPr lang="en-US" sz="1400">
                <a:hlinkClick r:id="rId3"/>
              </a:rPr>
              <a:t>https://www.kraken.com/en-us/learn/what-is-waves</a:t>
            </a:r>
            <a:endParaRPr lang="en-US" sz="1400"/>
          </a:p>
        </p:txBody>
      </p:sp>
      <p:pic>
        <p:nvPicPr>
          <p:cNvPr id="5" name="Picture 4">
            <a:extLst>
              <a:ext uri="{FF2B5EF4-FFF2-40B4-BE49-F238E27FC236}">
                <a16:creationId xmlns:a16="http://schemas.microsoft.com/office/drawing/2014/main" id="{87744735-63B9-5986-B79A-418F2C18609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47857" y="196447"/>
            <a:ext cx="4146035" cy="819040"/>
          </a:xfrm>
          <a:prstGeom prst="rect">
            <a:avLst/>
          </a:prstGeom>
        </p:spPr>
      </p:pic>
    </p:spTree>
    <p:extLst>
      <p:ext uri="{BB962C8B-B14F-4D97-AF65-F5344CB8AC3E}">
        <p14:creationId xmlns:p14="http://schemas.microsoft.com/office/powerpoint/2010/main" val="73490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23E210-D77F-4901-2585-28375EA920F5}"/>
              </a:ext>
            </a:extLst>
          </p:cNvPr>
          <p:cNvSpPr txBox="1"/>
          <p:nvPr/>
        </p:nvSpPr>
        <p:spPr>
          <a:xfrm>
            <a:off x="2206472" y="1228397"/>
            <a:ext cx="7089928" cy="4401205"/>
          </a:xfrm>
          <a:prstGeom prst="rect">
            <a:avLst/>
          </a:prstGeom>
          <a:solidFill>
            <a:schemeClr val="accent4">
              <a:lumMod val="20000"/>
              <a:lumOff val="80000"/>
            </a:schemeClr>
          </a:solidFill>
        </p:spPr>
        <p:txBody>
          <a:bodyPr wrap="square" rtlCol="0">
            <a:spAutoFit/>
          </a:bodyPr>
          <a:lstStyle/>
          <a:p>
            <a:pPr marL="285750" indent="-285750">
              <a:buFont typeface="Arial" panose="020B0604020202020204" pitchFamily="34" charset="0"/>
              <a:buChar char="•"/>
            </a:pPr>
            <a:r>
              <a:rPr lang="en-US" sz="1400"/>
              <a:t>Most stablecoins are not transparent or regulated. Regular audits may help.</a:t>
            </a:r>
          </a:p>
          <a:p>
            <a:pPr marL="285750" indent="-285750">
              <a:buFont typeface="Arial" panose="020B0604020202020204" pitchFamily="34" charset="0"/>
              <a:buChar char="•"/>
            </a:pPr>
            <a:endParaRPr lang="en-US" sz="1400"/>
          </a:p>
          <a:p>
            <a:pPr marL="285750" indent="-285750">
              <a:buFont typeface="Arial" panose="020B0604020202020204" pitchFamily="34" charset="0"/>
              <a:buChar char="•"/>
            </a:pPr>
            <a:r>
              <a:rPr lang="en-US" sz="1400"/>
              <a:t>Fiat-backed stablecoins (like Tether) are centralized, meaning they are run by a single entity. If the underlying fiat currency plummets, it would be disastrous for that stablecoin as well. </a:t>
            </a:r>
          </a:p>
          <a:p>
            <a:pPr marL="285750" indent="-285750">
              <a:buFont typeface="Arial" panose="020B0604020202020204" pitchFamily="34" charset="0"/>
              <a:buChar char="•"/>
            </a:pPr>
            <a:endParaRPr lang="en-US" sz="1400"/>
          </a:p>
          <a:p>
            <a:pPr marL="285750" indent="-285750">
              <a:buFont typeface="Arial" panose="020B0604020202020204" pitchFamily="34" charset="0"/>
              <a:buChar char="•"/>
            </a:pPr>
            <a:r>
              <a:rPr lang="en-US" sz="1400"/>
              <a:t>Possible solution - peg it to a basket of securities, like Facebook Libra was planning. But it has received so much regulatory resistance, that the project still not working.</a:t>
            </a:r>
          </a:p>
          <a:p>
            <a:pPr marL="285750" indent="-285750">
              <a:buFont typeface="Arial" panose="020B0604020202020204" pitchFamily="34" charset="0"/>
              <a:buChar char="•"/>
            </a:pPr>
            <a:endParaRPr lang="en-US" sz="1400"/>
          </a:p>
          <a:p>
            <a:pPr marL="285750" indent="-285750">
              <a:buFont typeface="Arial" panose="020B0604020202020204" pitchFamily="34" charset="0"/>
              <a:buChar char="•"/>
            </a:pPr>
            <a:r>
              <a:rPr lang="en-US" sz="1400"/>
              <a:t>By nature of being more regulated, stablecoins may also have less liquidity than regular cryptocurrencies. This is especially true for commodity-backed stablecoins.</a:t>
            </a:r>
          </a:p>
          <a:p>
            <a:pPr marL="285750" indent="-285750">
              <a:buFont typeface="Arial" panose="020B0604020202020204" pitchFamily="34" charset="0"/>
              <a:buChar char="•"/>
            </a:pPr>
            <a:endParaRPr lang="en-US" sz="1400"/>
          </a:p>
          <a:p>
            <a:pPr marL="285750" indent="-285750">
              <a:buFont typeface="Arial" panose="020B0604020202020204" pitchFamily="34" charset="0"/>
              <a:buChar char="•"/>
            </a:pPr>
            <a:r>
              <a:rPr lang="en-US" sz="1400"/>
              <a:t>Crypto-backed stablecoins are vulnerable to price instability of the collateral.  In the event of a price crash, they will be auto-liquidated into the underlying crypto asset.</a:t>
            </a:r>
          </a:p>
          <a:p>
            <a:pPr marL="285750" indent="-285750">
              <a:buFont typeface="Arial" panose="020B0604020202020204" pitchFamily="34" charset="0"/>
              <a:buChar char="•"/>
            </a:pPr>
            <a:endParaRPr lang="en-US" sz="1400"/>
          </a:p>
          <a:p>
            <a:pPr marL="285750" indent="-285750">
              <a:buFont typeface="Arial" panose="020B0604020202020204" pitchFamily="34" charset="0"/>
              <a:buChar char="•"/>
            </a:pPr>
            <a:r>
              <a:rPr lang="en-US" sz="1400"/>
              <a:t>Crypto-backed stablecoins are difficult to understand, which introduces a much higher risk for people holding them to face unexpected events. </a:t>
            </a:r>
          </a:p>
          <a:p>
            <a:pPr marL="285750" indent="-285750">
              <a:buFont typeface="Arial" panose="020B0604020202020204" pitchFamily="34" charset="0"/>
              <a:buChar char="•"/>
            </a:pPr>
            <a:endParaRPr lang="en-US" sz="1400"/>
          </a:p>
          <a:p>
            <a:pPr marL="285750" indent="-285750">
              <a:buFont typeface="Arial" panose="020B0604020202020204" pitchFamily="34" charset="0"/>
              <a:buChar char="•"/>
            </a:pPr>
            <a:r>
              <a:rPr lang="en-US" sz="1400"/>
              <a:t>Stablecoins face pushback from local governments. For instance, in a country with high inflation rates, the government may look to block stablecoins pegged to foreign currencies in order to protect demand for the local currency.</a:t>
            </a:r>
          </a:p>
        </p:txBody>
      </p:sp>
      <p:sp>
        <p:nvSpPr>
          <p:cNvPr id="3" name="TextBox 2">
            <a:extLst>
              <a:ext uri="{FF2B5EF4-FFF2-40B4-BE49-F238E27FC236}">
                <a16:creationId xmlns:a16="http://schemas.microsoft.com/office/drawing/2014/main" id="{473B332F-5DD1-B8DA-1F25-BCE5E9BB3FBF}"/>
              </a:ext>
            </a:extLst>
          </p:cNvPr>
          <p:cNvSpPr txBox="1"/>
          <p:nvPr/>
        </p:nvSpPr>
        <p:spPr>
          <a:xfrm>
            <a:off x="0" y="0"/>
            <a:ext cx="5978769" cy="523220"/>
          </a:xfrm>
          <a:prstGeom prst="rect">
            <a:avLst/>
          </a:prstGeom>
          <a:noFill/>
        </p:spPr>
        <p:txBody>
          <a:bodyPr wrap="square" rtlCol="0">
            <a:spAutoFit/>
          </a:bodyPr>
          <a:lstStyle/>
          <a:p>
            <a:r>
              <a:rPr lang="en-US" sz="2800" b="1"/>
              <a:t>Limitations of Stablecoins</a:t>
            </a:r>
          </a:p>
        </p:txBody>
      </p:sp>
    </p:spTree>
    <p:extLst>
      <p:ext uri="{BB962C8B-B14F-4D97-AF65-F5344CB8AC3E}">
        <p14:creationId xmlns:p14="http://schemas.microsoft.com/office/powerpoint/2010/main" val="1699705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370FDF-F865-E42E-39EA-05C6D7186AD3}"/>
              </a:ext>
            </a:extLst>
          </p:cNvPr>
          <p:cNvSpPr txBox="1"/>
          <p:nvPr/>
        </p:nvSpPr>
        <p:spPr>
          <a:xfrm>
            <a:off x="2303116" y="589200"/>
            <a:ext cx="7432430" cy="6124754"/>
          </a:xfrm>
          <a:prstGeom prst="rect">
            <a:avLst/>
          </a:prstGeom>
          <a:solidFill>
            <a:schemeClr val="accent4">
              <a:lumMod val="20000"/>
              <a:lumOff val="80000"/>
            </a:schemeClr>
          </a:solidFill>
        </p:spPr>
        <p:txBody>
          <a:bodyPr wrap="square" rtlCol="0">
            <a:spAutoFit/>
          </a:bodyPr>
          <a:lstStyle/>
          <a:p>
            <a:pPr marL="285750" indent="-285750">
              <a:buFont typeface="Arial" panose="020B0604020202020204" pitchFamily="34" charset="0"/>
              <a:buChar char="•"/>
            </a:pPr>
            <a:r>
              <a:rPr lang="en-US" sz="1400"/>
              <a:t>Risk of </a:t>
            </a:r>
            <a:r>
              <a:rPr lang="en-US" sz="1400" b="1">
                <a:solidFill>
                  <a:srgbClr val="00B050"/>
                </a:solidFill>
              </a:rPr>
              <a:t>monopoly of one "large" coin</a:t>
            </a:r>
            <a:r>
              <a:rPr lang="en-US" sz="1400"/>
              <a:t>. For example, Tether's has 50+ % market share. </a:t>
            </a:r>
            <a:br>
              <a:rPr lang="en-US" sz="1400"/>
            </a:br>
            <a:r>
              <a:rPr lang="en-US" sz="1400"/>
              <a:t>If Tether fails (because its non-cash investmets lose value),  investors might try to cash out their stablecoins ("run on the bank").</a:t>
            </a:r>
          </a:p>
          <a:p>
            <a:pPr marL="285750" indent="-285750">
              <a:buFont typeface="Arial" panose="020B0604020202020204" pitchFamily="34" charset="0"/>
              <a:buChar char="•"/>
            </a:pPr>
            <a:r>
              <a:rPr lang="en-US" sz="1400"/>
              <a:t>Risk of </a:t>
            </a:r>
            <a:r>
              <a:rPr lang="en-US" sz="1400" b="1">
                <a:solidFill>
                  <a:srgbClr val="00B050"/>
                </a:solidFill>
              </a:rPr>
              <a:t>not having enough bandwidth</a:t>
            </a:r>
            <a:r>
              <a:rPr lang="en-US" sz="1400"/>
              <a:t> to handle millions of transactions with stablecoins.</a:t>
            </a:r>
          </a:p>
          <a:p>
            <a:pPr marL="285750" indent="-285750">
              <a:buFont typeface="Arial" panose="020B0604020202020204" pitchFamily="34" charset="0"/>
              <a:buChar char="•"/>
            </a:pPr>
            <a:r>
              <a:rPr lang="en-US" sz="1400"/>
              <a:t>Risk of increased </a:t>
            </a:r>
            <a:r>
              <a:rPr lang="en-US" sz="1400" b="1">
                <a:solidFill>
                  <a:srgbClr val="00B050"/>
                </a:solidFill>
              </a:rPr>
              <a:t>speculations, market manipulation, insider trading, and front running</a:t>
            </a:r>
            <a:r>
              <a:rPr lang="en-US" sz="1400"/>
              <a:t>. For instance, coin holders could speculate on an issuer’s intention to change or rebalance its portfolio of reserve assets. The holders might buy and sell different assets while also making stablecoin purchases or redemptions in order to front-run their purchases.</a:t>
            </a:r>
          </a:p>
          <a:p>
            <a:pPr marL="285750" indent="-285750">
              <a:buFont typeface="Arial" panose="020B0604020202020204" pitchFamily="34" charset="0"/>
              <a:buChar char="•"/>
            </a:pPr>
            <a:r>
              <a:rPr lang="en-US" sz="1400"/>
              <a:t>A </a:t>
            </a:r>
            <a:r>
              <a:rPr lang="en-US" sz="1400" b="1">
                <a:solidFill>
                  <a:srgbClr val="00B050"/>
                </a:solidFill>
              </a:rPr>
              <a:t>conflict of interest</a:t>
            </a:r>
            <a:r>
              <a:rPr lang="en-US" sz="1400"/>
              <a:t> could arise when the stablecoin issuer also plays other closely related roles, such as operating a custodial wallet or owning an e-commerce platform that disproportionately incentivizes the use of their own coin.</a:t>
            </a:r>
          </a:p>
          <a:p>
            <a:pPr marL="285750" indent="-285750">
              <a:buFont typeface="Arial" panose="020B0604020202020204" pitchFamily="34" charset="0"/>
              <a:buChar char="•"/>
            </a:pPr>
            <a:r>
              <a:rPr lang="en-US" sz="1400"/>
              <a:t>There is also a </a:t>
            </a:r>
            <a:r>
              <a:rPr lang="en-US" sz="1400" b="1">
                <a:solidFill>
                  <a:srgbClr val="00B050"/>
                </a:solidFill>
              </a:rPr>
              <a:t>lack of clarity and transparency</a:t>
            </a:r>
            <a:r>
              <a:rPr lang="en-US" sz="1400"/>
              <a:t> on how the prices of some stablecoins are determined. In the aftermath of Black Thursday, MakerDAO users claimed they were told they would take only up to a 13% haircut in a liquidation event. However, many users completely lost their holdings.</a:t>
            </a:r>
          </a:p>
          <a:p>
            <a:pPr marL="285750" indent="-285750">
              <a:buFont typeface="Arial" panose="020B0604020202020204" pitchFamily="34" charset="0"/>
              <a:buChar char="•"/>
            </a:pPr>
            <a:r>
              <a:rPr lang="en-US" sz="1400"/>
              <a:t>Stablecoins may be misused to break laws on </a:t>
            </a:r>
            <a:r>
              <a:rPr lang="en-US" sz="1400" b="1">
                <a:solidFill>
                  <a:srgbClr val="00B050"/>
                </a:solidFill>
              </a:rPr>
              <a:t>AML (Anti-Money Laundering)</a:t>
            </a:r>
            <a:r>
              <a:rPr lang="en-US" sz="1400"/>
              <a:t> and </a:t>
            </a:r>
            <a:r>
              <a:rPr lang="en-US" sz="1400" b="1">
                <a:solidFill>
                  <a:srgbClr val="00B050"/>
                </a:solidFill>
              </a:rPr>
              <a:t>CFT (Countering the Financing of Terrorism)</a:t>
            </a:r>
            <a:r>
              <a:rPr lang="en-US" sz="1400"/>
              <a:t>. They may also help enable other illicit activities (scams, darknet market, ransomware).</a:t>
            </a:r>
          </a:p>
          <a:p>
            <a:pPr marL="285750" indent="-285750">
              <a:buFont typeface="Arial" panose="020B0604020202020204" pitchFamily="34" charset="0"/>
              <a:buChar char="•"/>
            </a:pPr>
            <a:r>
              <a:rPr lang="en-US" sz="1400"/>
              <a:t>Contributing factors – no global standards for stablecoin providers, the uneven implementation of </a:t>
            </a:r>
            <a:r>
              <a:rPr lang="en-US" sz="1400" b="1">
                <a:solidFill>
                  <a:srgbClr val="00B050"/>
                </a:solidFill>
              </a:rPr>
              <a:t>AML/CFT standards</a:t>
            </a:r>
            <a:r>
              <a:rPr lang="en-US" sz="1400"/>
              <a:t> among different countries, and the potential for anonymity when transacting in stablecoin.</a:t>
            </a:r>
          </a:p>
          <a:p>
            <a:pPr marL="285750" indent="-285750">
              <a:buFont typeface="Arial" panose="020B0604020202020204" pitchFamily="34" charset="0"/>
              <a:buChar char="•"/>
            </a:pPr>
            <a:r>
              <a:rPr lang="en-US" sz="1400"/>
              <a:t>Recommended tighter regulation:</a:t>
            </a:r>
            <a:br>
              <a:rPr lang="en-US" sz="1400"/>
            </a:br>
            <a:r>
              <a:rPr lang="en-US" sz="1400"/>
              <a:t>.. Requiring stablecoin issuers to be </a:t>
            </a:r>
            <a:r>
              <a:rPr lang="en-US" sz="1400" b="1">
                <a:solidFill>
                  <a:srgbClr val="00B050"/>
                </a:solidFill>
              </a:rPr>
              <a:t>insured depository institutions</a:t>
            </a:r>
            <a:br>
              <a:rPr lang="en-US" sz="1400"/>
            </a:br>
            <a:r>
              <a:rPr lang="en-US" sz="1400"/>
              <a:t>.. Requiring </a:t>
            </a:r>
            <a:r>
              <a:rPr lang="en-US" sz="1400" b="1">
                <a:solidFill>
                  <a:srgbClr val="00B050"/>
                </a:solidFill>
              </a:rPr>
              <a:t>custodial wallet providers</a:t>
            </a:r>
            <a:r>
              <a:rPr lang="en-US" sz="1400"/>
              <a:t> to be subject to “</a:t>
            </a:r>
            <a:r>
              <a:rPr lang="en-US" sz="1400" b="1">
                <a:solidFill>
                  <a:srgbClr val="00B050"/>
                </a:solidFill>
              </a:rPr>
              <a:t>appropriate federal oversight</a:t>
            </a:r>
            <a:r>
              <a:rPr lang="en-US" sz="1400"/>
              <a:t>”</a:t>
            </a:r>
            <a:br>
              <a:rPr lang="en-US" sz="1400"/>
            </a:br>
            <a:r>
              <a:rPr lang="en-US" sz="1400"/>
              <a:t>.. Requiring the implementation of </a:t>
            </a:r>
            <a:r>
              <a:rPr lang="en-US" sz="1400" b="1">
                <a:solidFill>
                  <a:srgbClr val="00B050"/>
                </a:solidFill>
              </a:rPr>
              <a:t>interoperability standards</a:t>
            </a:r>
            <a:r>
              <a:rPr lang="en-US" sz="1400"/>
              <a:t> among stablecoins</a:t>
            </a:r>
            <a:br>
              <a:rPr lang="en-US" sz="1400"/>
            </a:br>
            <a:r>
              <a:rPr lang="en-US" sz="1400"/>
              <a:t>.. Additional consumer protection requirements</a:t>
            </a:r>
            <a:br>
              <a:rPr lang="en-US" sz="1400"/>
            </a:br>
            <a:r>
              <a:rPr lang="en-US" sz="1400"/>
              <a:t>.. Tax reporting</a:t>
            </a:r>
            <a:br>
              <a:rPr lang="en-US" sz="1400"/>
            </a:br>
            <a:r>
              <a:rPr lang="en-US" sz="1400"/>
              <a:t>.. Adhere to international </a:t>
            </a:r>
            <a:r>
              <a:rPr lang="en-US" sz="1400" b="1">
                <a:solidFill>
                  <a:srgbClr val="00B050"/>
                </a:solidFill>
              </a:rPr>
              <a:t>standards for payment, clearing, and settlement systems</a:t>
            </a:r>
          </a:p>
        </p:txBody>
      </p:sp>
      <p:sp>
        <p:nvSpPr>
          <p:cNvPr id="3" name="TextBox 2">
            <a:extLst>
              <a:ext uri="{FF2B5EF4-FFF2-40B4-BE49-F238E27FC236}">
                <a16:creationId xmlns:a16="http://schemas.microsoft.com/office/drawing/2014/main" id="{82EB08D9-3D80-B99D-2967-8F95A78000F8}"/>
              </a:ext>
            </a:extLst>
          </p:cNvPr>
          <p:cNvSpPr txBox="1"/>
          <p:nvPr/>
        </p:nvSpPr>
        <p:spPr>
          <a:xfrm>
            <a:off x="0" y="0"/>
            <a:ext cx="5650523" cy="523220"/>
          </a:xfrm>
          <a:prstGeom prst="rect">
            <a:avLst/>
          </a:prstGeom>
          <a:noFill/>
        </p:spPr>
        <p:txBody>
          <a:bodyPr wrap="square" rtlCol="0">
            <a:spAutoFit/>
          </a:bodyPr>
          <a:lstStyle/>
          <a:p>
            <a:r>
              <a:rPr lang="en-US" sz="2800" b="1"/>
              <a:t>Stablecoins - Risks and Regulations</a:t>
            </a:r>
          </a:p>
        </p:txBody>
      </p:sp>
    </p:spTree>
    <p:extLst>
      <p:ext uri="{BB962C8B-B14F-4D97-AF65-F5344CB8AC3E}">
        <p14:creationId xmlns:p14="http://schemas.microsoft.com/office/powerpoint/2010/main" val="3237637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881476-DFB3-9EA2-ED8B-95DE2BF18270}"/>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82365" y="523220"/>
            <a:ext cx="5437789" cy="2653709"/>
          </a:xfrm>
          <a:prstGeom prst="rect">
            <a:avLst/>
          </a:prstGeom>
        </p:spPr>
      </p:pic>
      <p:sp>
        <p:nvSpPr>
          <p:cNvPr id="3" name="TextBox 2">
            <a:extLst>
              <a:ext uri="{FF2B5EF4-FFF2-40B4-BE49-F238E27FC236}">
                <a16:creationId xmlns:a16="http://schemas.microsoft.com/office/drawing/2014/main" id="{EC1ED24C-EEAD-31B9-C510-8FC905D9314A}"/>
              </a:ext>
            </a:extLst>
          </p:cNvPr>
          <p:cNvSpPr txBox="1"/>
          <p:nvPr/>
        </p:nvSpPr>
        <p:spPr>
          <a:xfrm>
            <a:off x="1" y="1"/>
            <a:ext cx="7045692" cy="523220"/>
          </a:xfrm>
          <a:prstGeom prst="rect">
            <a:avLst/>
          </a:prstGeom>
          <a:noFill/>
        </p:spPr>
        <p:txBody>
          <a:bodyPr wrap="square" rtlCol="0">
            <a:spAutoFit/>
          </a:bodyPr>
          <a:lstStyle/>
          <a:p>
            <a:r>
              <a:rPr lang="en-US" sz="2800" b="1"/>
              <a:t>Stablecoins Marketcap growth in 2021-2022</a:t>
            </a:r>
          </a:p>
        </p:txBody>
      </p:sp>
      <p:sp>
        <p:nvSpPr>
          <p:cNvPr id="4" name="TextBox 3">
            <a:extLst>
              <a:ext uri="{FF2B5EF4-FFF2-40B4-BE49-F238E27FC236}">
                <a16:creationId xmlns:a16="http://schemas.microsoft.com/office/drawing/2014/main" id="{C5A30EC2-DCF6-E3E0-85EC-B558AAD66EAD}"/>
              </a:ext>
            </a:extLst>
          </p:cNvPr>
          <p:cNvSpPr txBox="1"/>
          <p:nvPr/>
        </p:nvSpPr>
        <p:spPr>
          <a:xfrm>
            <a:off x="5984730" y="598384"/>
            <a:ext cx="2637322" cy="307777"/>
          </a:xfrm>
          <a:prstGeom prst="rect">
            <a:avLst/>
          </a:prstGeom>
          <a:noFill/>
        </p:spPr>
        <p:txBody>
          <a:bodyPr wrap="square" rtlCol="0">
            <a:spAutoFit/>
          </a:bodyPr>
          <a:lstStyle/>
          <a:p>
            <a:r>
              <a:rPr lang="en-US" sz="1400"/>
              <a:t>April 2022 – $182 Bln</a:t>
            </a:r>
          </a:p>
        </p:txBody>
      </p:sp>
      <p:sp>
        <p:nvSpPr>
          <p:cNvPr id="5" name="TextBox 4">
            <a:extLst>
              <a:ext uri="{FF2B5EF4-FFF2-40B4-BE49-F238E27FC236}">
                <a16:creationId xmlns:a16="http://schemas.microsoft.com/office/drawing/2014/main" id="{C310968D-79B0-D1C9-85B7-6802C6D5B5AE}"/>
              </a:ext>
            </a:extLst>
          </p:cNvPr>
          <p:cNvSpPr txBox="1"/>
          <p:nvPr/>
        </p:nvSpPr>
        <p:spPr>
          <a:xfrm>
            <a:off x="5962387" y="823151"/>
            <a:ext cx="4790239" cy="261610"/>
          </a:xfrm>
          <a:prstGeom prst="rect">
            <a:avLst/>
          </a:prstGeom>
          <a:noFill/>
        </p:spPr>
        <p:txBody>
          <a:bodyPr wrap="square" rtlCol="0">
            <a:spAutoFit/>
          </a:bodyPr>
          <a:lstStyle/>
          <a:p>
            <a:r>
              <a:rPr lang="en-US" sz="1100">
                <a:hlinkClick r:id="rId3"/>
              </a:rPr>
              <a:t>https://www.statista.com/statistics/1255835/stablecoin-market-capitalization/</a:t>
            </a:r>
            <a:endParaRPr lang="en-US" sz="1100"/>
          </a:p>
        </p:txBody>
      </p:sp>
      <p:sp>
        <p:nvSpPr>
          <p:cNvPr id="7" name="TextBox 6">
            <a:extLst>
              <a:ext uri="{FF2B5EF4-FFF2-40B4-BE49-F238E27FC236}">
                <a16:creationId xmlns:a16="http://schemas.microsoft.com/office/drawing/2014/main" id="{232B1655-CDBC-4638-EC2B-DB410ECFD39E}"/>
              </a:ext>
            </a:extLst>
          </p:cNvPr>
          <p:cNvSpPr txBox="1"/>
          <p:nvPr/>
        </p:nvSpPr>
        <p:spPr>
          <a:xfrm>
            <a:off x="3533444" y="5226076"/>
            <a:ext cx="1165893" cy="954107"/>
          </a:xfrm>
          <a:prstGeom prst="rect">
            <a:avLst/>
          </a:prstGeom>
          <a:solidFill>
            <a:schemeClr val="accent4">
              <a:lumMod val="20000"/>
              <a:lumOff val="80000"/>
            </a:schemeClr>
          </a:solidFill>
          <a:ln>
            <a:solidFill>
              <a:schemeClr val="accent1"/>
            </a:solidFill>
          </a:ln>
        </p:spPr>
        <p:txBody>
          <a:bodyPr wrap="square" rtlCol="0">
            <a:spAutoFit/>
          </a:bodyPr>
          <a:lstStyle/>
          <a:p>
            <a:pPr algn="ctr"/>
            <a:r>
              <a:rPr lang="en-US" sz="1400"/>
              <a:t>Investments</a:t>
            </a:r>
          </a:p>
          <a:p>
            <a:pPr algn="ctr"/>
            <a:r>
              <a:rPr lang="en-US" sz="1400"/>
              <a:t>earning interest</a:t>
            </a:r>
          </a:p>
          <a:p>
            <a:pPr algn="ctr"/>
            <a:r>
              <a:rPr lang="en-US" sz="1400"/>
              <a:t>for issuer</a:t>
            </a:r>
          </a:p>
        </p:txBody>
      </p:sp>
      <p:sp>
        <p:nvSpPr>
          <p:cNvPr id="8" name="TextBox 7">
            <a:extLst>
              <a:ext uri="{FF2B5EF4-FFF2-40B4-BE49-F238E27FC236}">
                <a16:creationId xmlns:a16="http://schemas.microsoft.com/office/drawing/2014/main" id="{49ED8CAF-1129-42E0-097D-EFC235C5A054}"/>
              </a:ext>
            </a:extLst>
          </p:cNvPr>
          <p:cNvSpPr txBox="1"/>
          <p:nvPr/>
        </p:nvSpPr>
        <p:spPr>
          <a:xfrm>
            <a:off x="5489029" y="4795189"/>
            <a:ext cx="991401" cy="523220"/>
          </a:xfrm>
          <a:prstGeom prst="rect">
            <a:avLst/>
          </a:prstGeom>
          <a:solidFill>
            <a:schemeClr val="accent4">
              <a:lumMod val="20000"/>
              <a:lumOff val="80000"/>
            </a:schemeClr>
          </a:solidFill>
          <a:ln>
            <a:solidFill>
              <a:schemeClr val="accent1"/>
            </a:solidFill>
          </a:ln>
        </p:spPr>
        <p:txBody>
          <a:bodyPr wrap="square" rtlCol="0">
            <a:spAutoFit/>
          </a:bodyPr>
          <a:lstStyle/>
          <a:p>
            <a:pPr algn="ctr"/>
            <a:r>
              <a:rPr lang="en-US" sz="1400"/>
              <a:t>Stablecoin issuer</a:t>
            </a:r>
          </a:p>
        </p:txBody>
      </p:sp>
      <p:sp>
        <p:nvSpPr>
          <p:cNvPr id="9" name="TextBox 8">
            <a:extLst>
              <a:ext uri="{FF2B5EF4-FFF2-40B4-BE49-F238E27FC236}">
                <a16:creationId xmlns:a16="http://schemas.microsoft.com/office/drawing/2014/main" id="{70DD035D-C290-5F0E-D848-AEA2C77ADA74}"/>
              </a:ext>
            </a:extLst>
          </p:cNvPr>
          <p:cNvSpPr txBox="1"/>
          <p:nvPr/>
        </p:nvSpPr>
        <p:spPr>
          <a:xfrm>
            <a:off x="3533444" y="4272121"/>
            <a:ext cx="1170899" cy="523220"/>
          </a:xfrm>
          <a:prstGeom prst="rect">
            <a:avLst/>
          </a:prstGeom>
          <a:solidFill>
            <a:schemeClr val="accent4">
              <a:lumMod val="20000"/>
              <a:lumOff val="80000"/>
            </a:schemeClr>
          </a:solidFill>
          <a:ln>
            <a:solidFill>
              <a:schemeClr val="accent1"/>
            </a:solidFill>
          </a:ln>
        </p:spPr>
        <p:txBody>
          <a:bodyPr wrap="square" rtlCol="0">
            <a:spAutoFit/>
          </a:bodyPr>
          <a:lstStyle/>
          <a:p>
            <a:pPr algn="ctr"/>
            <a:r>
              <a:rPr lang="en-US" sz="1400"/>
              <a:t>Collateral</a:t>
            </a:r>
          </a:p>
          <a:p>
            <a:pPr algn="ctr"/>
            <a:r>
              <a:rPr lang="en-US" sz="1400"/>
              <a:t>reserve</a:t>
            </a:r>
          </a:p>
        </p:txBody>
      </p:sp>
      <p:sp>
        <p:nvSpPr>
          <p:cNvPr id="10" name="Left-Right Arrow 9">
            <a:extLst>
              <a:ext uri="{FF2B5EF4-FFF2-40B4-BE49-F238E27FC236}">
                <a16:creationId xmlns:a16="http://schemas.microsoft.com/office/drawing/2014/main" id="{049BD8FE-5557-BE17-2303-4726A8B30501}"/>
              </a:ext>
            </a:extLst>
          </p:cNvPr>
          <p:cNvSpPr/>
          <p:nvPr/>
        </p:nvSpPr>
        <p:spPr>
          <a:xfrm rot="1922511">
            <a:off x="4784161" y="4666926"/>
            <a:ext cx="693020" cy="13391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Right Arrow 10">
            <a:extLst>
              <a:ext uri="{FF2B5EF4-FFF2-40B4-BE49-F238E27FC236}">
                <a16:creationId xmlns:a16="http://schemas.microsoft.com/office/drawing/2014/main" id="{D08E5A63-F290-6C5F-1601-85C374ACA111}"/>
              </a:ext>
            </a:extLst>
          </p:cNvPr>
          <p:cNvSpPr/>
          <p:nvPr/>
        </p:nvSpPr>
        <p:spPr>
          <a:xfrm rot="19455993">
            <a:off x="4775127" y="5313258"/>
            <a:ext cx="693020" cy="13391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Right Arrow 11">
            <a:extLst>
              <a:ext uri="{FF2B5EF4-FFF2-40B4-BE49-F238E27FC236}">
                <a16:creationId xmlns:a16="http://schemas.microsoft.com/office/drawing/2014/main" id="{E4F0BB39-AF37-4347-ED92-CEDE85B8C282}"/>
              </a:ext>
            </a:extLst>
          </p:cNvPr>
          <p:cNvSpPr/>
          <p:nvPr/>
        </p:nvSpPr>
        <p:spPr>
          <a:xfrm>
            <a:off x="6525087" y="4975121"/>
            <a:ext cx="451723" cy="16335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EEE84D0E-DEF5-6C6C-6BB8-386E4AC3BAB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021467" y="4340401"/>
            <a:ext cx="2014419" cy="1589855"/>
          </a:xfrm>
          <a:prstGeom prst="rect">
            <a:avLst/>
          </a:prstGeom>
        </p:spPr>
      </p:pic>
      <p:sp>
        <p:nvSpPr>
          <p:cNvPr id="14" name="TextBox 13">
            <a:extLst>
              <a:ext uri="{FF2B5EF4-FFF2-40B4-BE49-F238E27FC236}">
                <a16:creationId xmlns:a16="http://schemas.microsoft.com/office/drawing/2014/main" id="{B59E8B8B-5132-1EC7-32CA-9B44B94F21DB}"/>
              </a:ext>
            </a:extLst>
          </p:cNvPr>
          <p:cNvSpPr txBox="1"/>
          <p:nvPr/>
        </p:nvSpPr>
        <p:spPr>
          <a:xfrm>
            <a:off x="6468242" y="4512597"/>
            <a:ext cx="565411" cy="461665"/>
          </a:xfrm>
          <a:prstGeom prst="rect">
            <a:avLst/>
          </a:prstGeom>
          <a:noFill/>
        </p:spPr>
        <p:txBody>
          <a:bodyPr wrap="square" rtlCol="0">
            <a:spAutoFit/>
          </a:bodyPr>
          <a:lstStyle/>
          <a:p>
            <a:pPr algn="ctr"/>
            <a:r>
              <a:rPr lang="en-US" sz="1200"/>
              <a:t>Small Fee</a:t>
            </a:r>
          </a:p>
        </p:txBody>
      </p:sp>
      <p:sp>
        <p:nvSpPr>
          <p:cNvPr id="16" name="TextBox 15">
            <a:extLst>
              <a:ext uri="{FF2B5EF4-FFF2-40B4-BE49-F238E27FC236}">
                <a16:creationId xmlns:a16="http://schemas.microsoft.com/office/drawing/2014/main" id="{5C4365BB-BA63-2EA3-CE48-8B4120A2B954}"/>
              </a:ext>
            </a:extLst>
          </p:cNvPr>
          <p:cNvSpPr txBox="1"/>
          <p:nvPr/>
        </p:nvSpPr>
        <p:spPr>
          <a:xfrm>
            <a:off x="7178961" y="3964344"/>
            <a:ext cx="1709526" cy="307777"/>
          </a:xfrm>
          <a:prstGeom prst="rect">
            <a:avLst/>
          </a:prstGeom>
          <a:noFill/>
        </p:spPr>
        <p:txBody>
          <a:bodyPr wrap="square" rtlCol="0">
            <a:spAutoFit/>
          </a:bodyPr>
          <a:lstStyle/>
          <a:p>
            <a:pPr algn="ctr"/>
            <a:r>
              <a:rPr lang="en-US" sz="1400"/>
              <a:t>Crypto markets</a:t>
            </a:r>
          </a:p>
        </p:txBody>
      </p:sp>
      <p:sp>
        <p:nvSpPr>
          <p:cNvPr id="15" name="TextBox 14">
            <a:extLst>
              <a:ext uri="{FF2B5EF4-FFF2-40B4-BE49-F238E27FC236}">
                <a16:creationId xmlns:a16="http://schemas.microsoft.com/office/drawing/2014/main" id="{0718DC3C-DA7D-98BC-BF6A-54E9931F754C}"/>
              </a:ext>
            </a:extLst>
          </p:cNvPr>
          <p:cNvSpPr txBox="1"/>
          <p:nvPr/>
        </p:nvSpPr>
        <p:spPr>
          <a:xfrm>
            <a:off x="7031878" y="1539591"/>
            <a:ext cx="4092340" cy="1384995"/>
          </a:xfrm>
          <a:prstGeom prst="rect">
            <a:avLst/>
          </a:prstGeom>
          <a:noFill/>
        </p:spPr>
        <p:txBody>
          <a:bodyPr wrap="square" rtlCol="0">
            <a:spAutoFit/>
          </a:bodyPr>
          <a:lstStyle/>
          <a:p>
            <a:r>
              <a:rPr lang="en-US" sz="1400"/>
              <a:t>There are now more than 200 stablecoins globally.</a:t>
            </a:r>
          </a:p>
          <a:p>
            <a:r>
              <a:rPr lang="en-US" sz="1400"/>
              <a:t>Only three have been approved and regulated by the New York State Department of Financial Services:</a:t>
            </a:r>
          </a:p>
          <a:p>
            <a:pPr marL="285750" indent="-285750">
              <a:buFont typeface="Arial" panose="020B0604020202020204" pitchFamily="34" charset="0"/>
              <a:buChar char="•"/>
            </a:pPr>
            <a:r>
              <a:rPr lang="en-US" sz="1400"/>
              <a:t>Binance USD (BUSD)</a:t>
            </a:r>
          </a:p>
          <a:p>
            <a:pPr marL="285750" indent="-285750">
              <a:buFont typeface="Arial" panose="020B0604020202020204" pitchFamily="34" charset="0"/>
              <a:buChar char="•"/>
            </a:pPr>
            <a:r>
              <a:rPr lang="en-US" sz="1400"/>
              <a:t>Paxos Standard (PAX)</a:t>
            </a:r>
          </a:p>
          <a:p>
            <a:pPr marL="285750" indent="-285750">
              <a:buFont typeface="Arial" panose="020B0604020202020204" pitchFamily="34" charset="0"/>
              <a:buChar char="•"/>
            </a:pPr>
            <a:r>
              <a:rPr lang="en-US" sz="1400"/>
              <a:t>Gemini Dollar (GUSD)</a:t>
            </a:r>
          </a:p>
        </p:txBody>
      </p:sp>
    </p:spTree>
    <p:extLst>
      <p:ext uri="{BB962C8B-B14F-4D97-AF65-F5344CB8AC3E}">
        <p14:creationId xmlns:p14="http://schemas.microsoft.com/office/powerpoint/2010/main" val="3956524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610843-547C-A4A2-ECB6-D54E2EC7DBCF}"/>
              </a:ext>
            </a:extLst>
          </p:cNvPr>
          <p:cNvSpPr txBox="1"/>
          <p:nvPr/>
        </p:nvSpPr>
        <p:spPr>
          <a:xfrm>
            <a:off x="101600" y="90311"/>
            <a:ext cx="3122047" cy="523220"/>
          </a:xfrm>
          <a:prstGeom prst="rect">
            <a:avLst/>
          </a:prstGeom>
          <a:noFill/>
        </p:spPr>
        <p:txBody>
          <a:bodyPr wrap="square" rtlCol="0">
            <a:spAutoFit/>
          </a:bodyPr>
          <a:lstStyle/>
          <a:p>
            <a:r>
              <a:rPr lang="en-US" sz="2800" b="1"/>
              <a:t>TerraUSD / UST</a:t>
            </a:r>
          </a:p>
        </p:txBody>
      </p:sp>
      <p:sp>
        <p:nvSpPr>
          <p:cNvPr id="4" name="TextBox 3">
            <a:extLst>
              <a:ext uri="{FF2B5EF4-FFF2-40B4-BE49-F238E27FC236}">
                <a16:creationId xmlns:a16="http://schemas.microsoft.com/office/drawing/2014/main" id="{00AA84FD-7CE7-F57E-48E4-FD6F786BBEBE}"/>
              </a:ext>
            </a:extLst>
          </p:cNvPr>
          <p:cNvSpPr txBox="1"/>
          <p:nvPr/>
        </p:nvSpPr>
        <p:spPr>
          <a:xfrm>
            <a:off x="101600" y="659154"/>
            <a:ext cx="8078572" cy="2031325"/>
          </a:xfrm>
          <a:prstGeom prst="rect">
            <a:avLst/>
          </a:prstGeom>
          <a:solidFill>
            <a:schemeClr val="accent4">
              <a:lumMod val="20000"/>
              <a:lumOff val="80000"/>
            </a:schemeClr>
          </a:solidFill>
          <a:ln>
            <a:solidFill>
              <a:schemeClr val="accent1"/>
            </a:solidFill>
          </a:ln>
        </p:spPr>
        <p:txBody>
          <a:bodyPr wrap="square" rtlCol="0">
            <a:spAutoFit/>
          </a:bodyPr>
          <a:lstStyle/>
          <a:p>
            <a:pPr marL="285750" indent="-285750">
              <a:buFont typeface="Arial" panose="020B0604020202020204" pitchFamily="34" charset="0"/>
              <a:buChar char="•"/>
            </a:pPr>
            <a:r>
              <a:rPr lang="en-US" sz="1400" b="1">
                <a:solidFill>
                  <a:srgbClr val="00B050"/>
                </a:solidFill>
              </a:rPr>
              <a:t>UST</a:t>
            </a:r>
            <a:r>
              <a:rPr lang="en-US" sz="1400"/>
              <a:t> (</a:t>
            </a:r>
            <a:r>
              <a:rPr lang="en-US" sz="1400" b="1">
                <a:solidFill>
                  <a:srgbClr val="00B050"/>
                </a:solidFill>
              </a:rPr>
              <a:t>TerraUSD</a:t>
            </a:r>
            <a:r>
              <a:rPr lang="en-US" sz="1400"/>
              <a:t>) was one of the largest player in Stable Coin group with market cap </a:t>
            </a:r>
            <a:r>
              <a:rPr lang="en-US" sz="1400" b="1">
                <a:solidFill>
                  <a:srgbClr val="00B050"/>
                </a:solidFill>
              </a:rPr>
              <a:t>$18.4 Bln</a:t>
            </a:r>
          </a:p>
          <a:p>
            <a:pPr marL="285750" indent="-285750">
              <a:buFont typeface="Arial" panose="020B0604020202020204" pitchFamily="34" charset="0"/>
              <a:buChar char="•"/>
            </a:pPr>
            <a:r>
              <a:rPr lang="en-US" sz="1400"/>
              <a:t>UST was pegged to $1 USD – but without any actual cash reserve</a:t>
            </a:r>
          </a:p>
          <a:p>
            <a:pPr marL="285750" indent="-285750">
              <a:buFont typeface="Arial" panose="020B0604020202020204" pitchFamily="34" charset="0"/>
              <a:buChar char="•"/>
            </a:pPr>
            <a:r>
              <a:rPr lang="en-US" sz="1400"/>
              <a:t>It was basically a </a:t>
            </a:r>
            <a:r>
              <a:rPr lang="en-US" sz="1400" b="1">
                <a:solidFill>
                  <a:srgbClr val="00B050"/>
                </a:solidFill>
              </a:rPr>
              <a:t>Ponzi scheme</a:t>
            </a:r>
            <a:r>
              <a:rPr lang="en-US" sz="1400"/>
              <a:t>. </a:t>
            </a:r>
          </a:p>
          <a:p>
            <a:pPr marL="285750" indent="-285750">
              <a:buFont typeface="Arial" panose="020B0604020202020204" pitchFamily="34" charset="0"/>
              <a:buChar char="•"/>
            </a:pPr>
            <a:r>
              <a:rPr lang="en-US" sz="1400"/>
              <a:t>UST was an algorithmic stablecoin regulating price by regulating the supply of UST. </a:t>
            </a:r>
          </a:p>
          <a:p>
            <a:pPr marL="285750" indent="-285750">
              <a:buFont typeface="Arial" panose="020B0604020202020204" pitchFamily="34" charset="0"/>
              <a:buChar char="•"/>
            </a:pPr>
            <a:r>
              <a:rPr lang="en-US" sz="1400"/>
              <a:t>UST was created by destroying a sister token, known as </a:t>
            </a:r>
            <a:r>
              <a:rPr lang="en-US" sz="1400" b="1">
                <a:solidFill>
                  <a:srgbClr val="FF0000"/>
                </a:solidFill>
              </a:rPr>
              <a:t>Luna</a:t>
            </a:r>
            <a:r>
              <a:rPr lang="en-US" sz="1400"/>
              <a:t>, using smart contracts. And vice versa — new </a:t>
            </a:r>
            <a:r>
              <a:rPr lang="en-US" sz="1400" b="1">
                <a:solidFill>
                  <a:srgbClr val="FF0000"/>
                </a:solidFill>
              </a:rPr>
              <a:t>Luna</a:t>
            </a:r>
            <a:r>
              <a:rPr lang="en-US" sz="1400"/>
              <a:t> was minted by burning UST and other algorithmic stablecoins that Terra supports</a:t>
            </a:r>
          </a:p>
          <a:p>
            <a:pPr marL="285750" indent="-285750">
              <a:buFont typeface="Arial" panose="020B0604020202020204" pitchFamily="34" charset="0"/>
              <a:buChar char="•"/>
            </a:pPr>
            <a:r>
              <a:rPr lang="en-US" sz="1400"/>
              <a:t>Terra platform was developed by Singapore-based </a:t>
            </a:r>
            <a:r>
              <a:rPr lang="en-US" sz="1400" b="1">
                <a:solidFill>
                  <a:srgbClr val="00B050"/>
                </a:solidFill>
              </a:rPr>
              <a:t>Terraform Labs</a:t>
            </a:r>
            <a:r>
              <a:rPr lang="en-US" sz="1400"/>
              <a:t> owned by </a:t>
            </a:r>
            <a:r>
              <a:rPr lang="en-US" sz="1400" b="1">
                <a:solidFill>
                  <a:srgbClr val="00B050"/>
                </a:solidFill>
              </a:rPr>
              <a:t>Do Kwon</a:t>
            </a:r>
          </a:p>
          <a:p>
            <a:pPr marL="285750" indent="-285750">
              <a:buFont typeface="Arial" panose="020B0604020202020204" pitchFamily="34" charset="0"/>
              <a:buChar char="•"/>
            </a:pPr>
            <a:r>
              <a:rPr lang="en-US" sz="1400"/>
              <a:t>May 10, 2022 - Crypto project Terra is buying billions in bitcoin to support UST</a:t>
            </a:r>
          </a:p>
          <a:p>
            <a:pPr marL="285750" indent="-285750">
              <a:buFont typeface="Arial" panose="020B0604020202020204" pitchFamily="34" charset="0"/>
              <a:buChar char="•"/>
            </a:pPr>
            <a:r>
              <a:rPr lang="en-US" sz="1400"/>
              <a:t>May 13 – the price dropped to $0.16, and the network was halted</a:t>
            </a:r>
          </a:p>
        </p:txBody>
      </p:sp>
      <p:pic>
        <p:nvPicPr>
          <p:cNvPr id="5" name="Picture 4">
            <a:extLst>
              <a:ext uri="{FF2B5EF4-FFF2-40B4-BE49-F238E27FC236}">
                <a16:creationId xmlns:a16="http://schemas.microsoft.com/office/drawing/2014/main" id="{C32885DD-B18D-DCE3-17DB-52276A8EA45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903246" y="90312"/>
            <a:ext cx="1211867" cy="1181380"/>
          </a:xfrm>
          <a:prstGeom prst="rect">
            <a:avLst/>
          </a:prstGeom>
        </p:spPr>
      </p:pic>
      <p:sp>
        <p:nvSpPr>
          <p:cNvPr id="7" name="TextBox 6">
            <a:extLst>
              <a:ext uri="{FF2B5EF4-FFF2-40B4-BE49-F238E27FC236}">
                <a16:creationId xmlns:a16="http://schemas.microsoft.com/office/drawing/2014/main" id="{EBEE5E72-7519-80AE-CFB8-B83522934525}"/>
              </a:ext>
            </a:extLst>
          </p:cNvPr>
          <p:cNvSpPr txBox="1"/>
          <p:nvPr/>
        </p:nvSpPr>
        <p:spPr>
          <a:xfrm>
            <a:off x="1743967" y="2799008"/>
            <a:ext cx="1774156" cy="307777"/>
          </a:xfrm>
          <a:prstGeom prst="rect">
            <a:avLst/>
          </a:prstGeom>
          <a:noFill/>
        </p:spPr>
        <p:txBody>
          <a:bodyPr wrap="square" rtlCol="0">
            <a:spAutoFit/>
          </a:bodyPr>
          <a:lstStyle/>
          <a:p>
            <a:r>
              <a:rPr lang="en-US" sz="1400"/>
              <a:t>May 10-13-16, 2022</a:t>
            </a:r>
          </a:p>
        </p:txBody>
      </p:sp>
      <p:sp>
        <p:nvSpPr>
          <p:cNvPr id="9" name="TextBox 8">
            <a:extLst>
              <a:ext uri="{FF2B5EF4-FFF2-40B4-BE49-F238E27FC236}">
                <a16:creationId xmlns:a16="http://schemas.microsoft.com/office/drawing/2014/main" id="{51A54925-25C7-E8BE-30FC-B8BA4ADC1296}"/>
              </a:ext>
            </a:extLst>
          </p:cNvPr>
          <p:cNvSpPr txBox="1"/>
          <p:nvPr/>
        </p:nvSpPr>
        <p:spPr>
          <a:xfrm>
            <a:off x="8757249" y="1560028"/>
            <a:ext cx="2543053" cy="1015663"/>
          </a:xfrm>
          <a:prstGeom prst="rect">
            <a:avLst/>
          </a:prstGeom>
          <a:noFill/>
        </p:spPr>
        <p:txBody>
          <a:bodyPr wrap="square" rtlCol="0">
            <a:spAutoFit/>
          </a:bodyPr>
          <a:lstStyle/>
          <a:p>
            <a:pPr algn="ctr"/>
            <a:r>
              <a:rPr lang="en-US" b="1">
                <a:solidFill>
                  <a:srgbClr val="00B050"/>
                </a:solidFill>
              </a:rPr>
              <a:t>Do Kwon</a:t>
            </a:r>
            <a:br>
              <a:rPr lang="en-US" sz="1400"/>
            </a:br>
            <a:r>
              <a:rPr lang="en-US" sz="1400"/>
              <a:t>Founder/CEO of Terraform Labs</a:t>
            </a:r>
            <a:br>
              <a:rPr lang="en-US" sz="1400"/>
            </a:br>
            <a:r>
              <a:rPr lang="en-US" sz="1400"/>
              <a:t>Owner of Terra (LUNA)</a:t>
            </a:r>
            <a:br>
              <a:rPr lang="en-US" sz="1400"/>
            </a:br>
            <a:r>
              <a:rPr lang="en-US" sz="1400"/>
              <a:t>Singapore, South Korea</a:t>
            </a:r>
          </a:p>
        </p:txBody>
      </p:sp>
      <p:pic>
        <p:nvPicPr>
          <p:cNvPr id="3" name="Picture 2">
            <a:extLst>
              <a:ext uri="{FF2B5EF4-FFF2-40B4-BE49-F238E27FC236}">
                <a16:creationId xmlns:a16="http://schemas.microsoft.com/office/drawing/2014/main" id="{5B8D2B3A-DC79-6CF4-7702-9AA1D5F77AF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367174" y="118763"/>
            <a:ext cx="1321492" cy="1441265"/>
          </a:xfrm>
          <a:prstGeom prst="rect">
            <a:avLst/>
          </a:prstGeom>
        </p:spPr>
      </p:pic>
      <p:sp>
        <p:nvSpPr>
          <p:cNvPr id="6" name="TextBox 5">
            <a:extLst>
              <a:ext uri="{FF2B5EF4-FFF2-40B4-BE49-F238E27FC236}">
                <a16:creationId xmlns:a16="http://schemas.microsoft.com/office/drawing/2014/main" id="{D2016BD0-AF08-9846-CF24-A75494A47ABB}"/>
              </a:ext>
            </a:extLst>
          </p:cNvPr>
          <p:cNvSpPr txBox="1"/>
          <p:nvPr/>
        </p:nvSpPr>
        <p:spPr>
          <a:xfrm>
            <a:off x="9266267" y="2799008"/>
            <a:ext cx="2810038" cy="3600986"/>
          </a:xfrm>
          <a:prstGeom prst="rect">
            <a:avLst/>
          </a:prstGeom>
          <a:solidFill>
            <a:schemeClr val="accent6">
              <a:lumMod val="20000"/>
              <a:lumOff val="80000"/>
            </a:schemeClr>
          </a:solidFill>
        </p:spPr>
        <p:txBody>
          <a:bodyPr wrap="square" rtlCol="0">
            <a:spAutoFit/>
          </a:bodyPr>
          <a:lstStyle/>
          <a:p>
            <a:pPr marL="171450" indent="-171450">
              <a:buFont typeface="Arial" panose="020B0604020202020204" pitchFamily="34" charset="0"/>
              <a:buChar char="•"/>
            </a:pPr>
            <a:r>
              <a:rPr lang="en-US" sz="1200"/>
              <a:t>Tony Yiu – "The TerraUSD Stablecoin Lunacy Explained" - </a:t>
            </a:r>
            <a:r>
              <a:rPr lang="en-US" sz="1200">
                <a:hlinkClick r:id="rId4"/>
              </a:rPr>
              <a:t>https://medium.com/alpha-beta-blog/the-terrausd-stablecoin-lunacy-explained-cd290e326b47</a:t>
            </a:r>
            <a:endParaRPr lang="en-US" sz="1200"/>
          </a:p>
          <a:p>
            <a:pPr marL="171450" indent="-171450">
              <a:buFont typeface="Arial" panose="020B0604020202020204" pitchFamily="34" charset="0"/>
              <a:buChar char="•"/>
            </a:pPr>
            <a:r>
              <a:rPr lang="en-US" sz="1200"/>
              <a:t>"Stablecoins = Hyperinflation?" - </a:t>
            </a:r>
            <a:r>
              <a:rPr lang="en-US" sz="1200">
                <a:hlinkClick r:id="rId5"/>
              </a:rPr>
              <a:t>https://medium.com/alpha-beta-blog/stablecoins-hyperinflation-73c3d65122f</a:t>
            </a:r>
            <a:r>
              <a:rPr lang="en-US" sz="1200"/>
              <a:t> </a:t>
            </a:r>
          </a:p>
          <a:p>
            <a:pPr marL="171450" indent="-171450">
              <a:buFont typeface="Arial" panose="020B0604020202020204" pitchFamily="34" charset="0"/>
              <a:buChar char="•"/>
            </a:pPr>
            <a:r>
              <a:rPr lang="en-US" sz="1200"/>
              <a:t>How Luna Collapsed - </a:t>
            </a:r>
            <a:r>
              <a:rPr lang="en-US" sz="1200">
                <a:hlinkClick r:id="rId6"/>
              </a:rPr>
              <a:t>https://cryptohunter.store/how-luna-collapsed/</a:t>
            </a:r>
            <a:r>
              <a:rPr lang="en-US" sz="1200"/>
              <a:t> </a:t>
            </a:r>
          </a:p>
          <a:p>
            <a:pPr marL="171450" indent="-171450">
              <a:buFont typeface="Arial" panose="020B0604020202020204" pitchFamily="34" charset="0"/>
              <a:buChar char="•"/>
            </a:pPr>
            <a:r>
              <a:rPr lang="en-US" sz="1200"/>
              <a:t>Meet Luna, The $60 Billion Crypto Ponzi - </a:t>
            </a:r>
            <a:r>
              <a:rPr lang="en-US" sz="1200">
                <a:hlinkClick r:id="rId7"/>
              </a:rPr>
              <a:t>https://www.youtube.com/watch?v=aJHBphV5W-g</a:t>
            </a:r>
            <a:r>
              <a:rPr lang="en-US" sz="1200"/>
              <a:t> </a:t>
            </a:r>
          </a:p>
          <a:p>
            <a:pPr marL="171450" indent="-171450">
              <a:buFont typeface="Arial" panose="020B0604020202020204" pitchFamily="34" charset="0"/>
              <a:buChar char="•"/>
            </a:pPr>
            <a:r>
              <a:rPr lang="en-US" sz="1200"/>
              <a:t>The War of All Against All - </a:t>
            </a:r>
            <a:r>
              <a:rPr lang="en-US" sz="1200">
                <a:hlinkClick r:id="rId8"/>
              </a:rPr>
              <a:t>https://www.charterless.com/p/the-war-of-all-against-all-terra</a:t>
            </a:r>
            <a:endParaRPr lang="en-US" sz="1200"/>
          </a:p>
        </p:txBody>
      </p:sp>
      <p:pic>
        <p:nvPicPr>
          <p:cNvPr id="10" name="Picture 9">
            <a:extLst>
              <a:ext uri="{FF2B5EF4-FFF2-40B4-BE49-F238E27FC236}">
                <a16:creationId xmlns:a16="http://schemas.microsoft.com/office/drawing/2014/main" id="{486E4BE0-A28D-59D1-A303-24B1F77BC308}"/>
              </a:ext>
            </a:extLst>
          </p:cNvPr>
          <p:cNvPicPr>
            <a:picLocks noChangeAspect="1"/>
          </p:cNvPicPr>
          <p:nvPr/>
        </p:nvPicPr>
        <p:blipFill rotWithShape="1">
          <a:blip r:embed="rId9" cstate="email">
            <a:extLst>
              <a:ext uri="{28A0092B-C50C-407E-A947-70E740481C1C}">
                <a14:useLocalDpi xmlns:a14="http://schemas.microsoft.com/office/drawing/2010/main"/>
              </a:ext>
            </a:extLst>
          </a:blip>
          <a:srcRect/>
          <a:stretch/>
        </p:blipFill>
        <p:spPr>
          <a:xfrm>
            <a:off x="115695" y="3106785"/>
            <a:ext cx="3355944" cy="2031325"/>
          </a:xfrm>
          <a:prstGeom prst="rect">
            <a:avLst/>
          </a:prstGeom>
        </p:spPr>
      </p:pic>
      <p:sp>
        <p:nvSpPr>
          <p:cNvPr id="11" name="TextBox 10">
            <a:extLst>
              <a:ext uri="{FF2B5EF4-FFF2-40B4-BE49-F238E27FC236}">
                <a16:creationId xmlns:a16="http://schemas.microsoft.com/office/drawing/2014/main" id="{C5C07B79-4FD8-8BF1-91BE-63DFB35B594A}"/>
              </a:ext>
            </a:extLst>
          </p:cNvPr>
          <p:cNvSpPr txBox="1"/>
          <p:nvPr/>
        </p:nvSpPr>
        <p:spPr>
          <a:xfrm>
            <a:off x="3649817" y="2799008"/>
            <a:ext cx="5484756" cy="3539430"/>
          </a:xfrm>
          <a:prstGeom prst="rect">
            <a:avLst/>
          </a:prstGeom>
          <a:solidFill>
            <a:schemeClr val="accent2">
              <a:lumMod val="20000"/>
              <a:lumOff val="80000"/>
            </a:schemeClr>
          </a:solidFill>
          <a:ln>
            <a:solidFill>
              <a:schemeClr val="accent1"/>
            </a:solidFill>
          </a:ln>
        </p:spPr>
        <p:txBody>
          <a:bodyPr wrap="square" rtlCol="0">
            <a:spAutoFit/>
          </a:bodyPr>
          <a:lstStyle/>
          <a:p>
            <a:r>
              <a:rPr lang="en-US" sz="1400" b="1">
                <a:solidFill>
                  <a:srgbClr val="FF0000"/>
                </a:solidFill>
              </a:rPr>
              <a:t>How has Luna collapsed. Was it an attack or natural event?</a:t>
            </a:r>
          </a:p>
          <a:p>
            <a:pPr marL="285750" indent="-285750">
              <a:buFont typeface="Arial" panose="020B0604020202020204" pitchFamily="34" charset="0"/>
              <a:buChar char="•"/>
            </a:pPr>
            <a:r>
              <a:rPr lang="en-US" sz="1400"/>
              <a:t>Attackers paid billions of dollars in Bitcoin to "mint" a lot of UST, which lowered its price below $1. Investors panicked that their tokens were now worth less than $1 </a:t>
            </a:r>
            <a:r>
              <a:rPr lang="en-US" sz="1400" b="1">
                <a:solidFill>
                  <a:srgbClr val="00B050"/>
                </a:solidFill>
              </a:rPr>
              <a:t>and began to sell en masse creating a bank-run</a:t>
            </a:r>
            <a:r>
              <a:rPr lang="en-US" sz="1400"/>
              <a:t>. The attacker, who bet on this happening, made $1B on the trade. The collapse of the Terra ecosystem </a:t>
            </a:r>
            <a:r>
              <a:rPr lang="en-US" sz="1400" b="1">
                <a:solidFill>
                  <a:srgbClr val="00B050"/>
                </a:solidFill>
              </a:rPr>
              <a:t>wiped out $40B in wealth</a:t>
            </a:r>
            <a:r>
              <a:rPr lang="en-US" sz="1400"/>
              <a:t>.</a:t>
            </a:r>
          </a:p>
          <a:p>
            <a:pPr marL="285750" indent="-285750">
              <a:buFont typeface="Arial" panose="020B0604020202020204" pitchFamily="34" charset="0"/>
              <a:buChar char="•"/>
            </a:pPr>
            <a:r>
              <a:rPr lang="en-US" sz="1400"/>
              <a:t>On Nov 25 2021, </a:t>
            </a:r>
            <a:r>
              <a:rPr lang="en-US" sz="1400" b="1">
                <a:solidFill>
                  <a:srgbClr val="FF0000"/>
                </a:solidFill>
              </a:rPr>
              <a:t>Freddie Reynolds</a:t>
            </a:r>
            <a:r>
              <a:rPr lang="en-US" sz="1400"/>
              <a:t> posted on Twitter how Luna could be crashed using approach similar to how George Soros broke the British Pound in 1992 (Soros made a short sale of $10 Bln worth of pounds sterling betting on its falling - and made $1 Bln profit).</a:t>
            </a:r>
          </a:p>
          <a:p>
            <a:pPr marL="285750" indent="-285750">
              <a:buFont typeface="Arial" panose="020B0604020202020204" pitchFamily="34" charset="0"/>
              <a:buChar char="•"/>
            </a:pPr>
            <a:r>
              <a:rPr lang="en-US" sz="1400" b="1">
                <a:solidFill>
                  <a:srgbClr val="FF0000"/>
                </a:solidFill>
              </a:rPr>
              <a:t>Freddie</a:t>
            </a:r>
            <a:r>
              <a:rPr lang="en-US" sz="1400"/>
              <a:t> explained that if you just had $1 Bln dollars, you could make $50 Mln, and repeat it until Luna falls apart (see next slide).</a:t>
            </a:r>
          </a:p>
          <a:p>
            <a:pPr marL="285750" indent="-285750">
              <a:buFont typeface="Arial" panose="020B0604020202020204" pitchFamily="34" charset="0"/>
              <a:buChar char="•"/>
            </a:pPr>
            <a:r>
              <a:rPr lang="en-US" sz="1400" b="1">
                <a:solidFill>
                  <a:srgbClr val="FF0000"/>
                </a:solidFill>
              </a:rPr>
              <a:t>Do Kwon</a:t>
            </a:r>
            <a:r>
              <a:rPr lang="en-US" sz="1400"/>
              <a:t> didn't protect Luna against this attack. He acted arrogantly, calling his critics poor, and even made multi-million dollar bet that UST will grow in 2022. </a:t>
            </a:r>
          </a:p>
        </p:txBody>
      </p:sp>
    </p:spTree>
    <p:extLst>
      <p:ext uri="{BB962C8B-B14F-4D97-AF65-F5344CB8AC3E}">
        <p14:creationId xmlns:p14="http://schemas.microsoft.com/office/powerpoint/2010/main" val="4148581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27A46-1754-A020-269B-0BFE7B57D55B}"/>
              </a:ext>
            </a:extLst>
          </p:cNvPr>
          <p:cNvSpPr txBox="1"/>
          <p:nvPr/>
        </p:nvSpPr>
        <p:spPr>
          <a:xfrm>
            <a:off x="185352" y="523220"/>
            <a:ext cx="5152768" cy="307777"/>
          </a:xfrm>
          <a:prstGeom prst="rect">
            <a:avLst/>
          </a:prstGeom>
          <a:noFill/>
        </p:spPr>
        <p:txBody>
          <a:bodyPr wrap="square" rtlCol="0">
            <a:spAutoFit/>
          </a:bodyPr>
          <a:lstStyle/>
          <a:p>
            <a:r>
              <a:rPr lang="en-US" sz="1400">
                <a:hlinkClick r:id="rId2"/>
              </a:rPr>
              <a:t>https://twitter.com/freddieraynolds/status/1463960623402913797</a:t>
            </a:r>
            <a:endParaRPr lang="en-US" sz="1400"/>
          </a:p>
        </p:txBody>
      </p:sp>
      <p:sp>
        <p:nvSpPr>
          <p:cNvPr id="3" name="TextBox 2">
            <a:extLst>
              <a:ext uri="{FF2B5EF4-FFF2-40B4-BE49-F238E27FC236}">
                <a16:creationId xmlns:a16="http://schemas.microsoft.com/office/drawing/2014/main" id="{5371190A-F2EA-BCB9-62E4-F624F6C0D392}"/>
              </a:ext>
            </a:extLst>
          </p:cNvPr>
          <p:cNvSpPr txBox="1"/>
          <p:nvPr/>
        </p:nvSpPr>
        <p:spPr>
          <a:xfrm>
            <a:off x="185352" y="1084158"/>
            <a:ext cx="7797113" cy="5478423"/>
          </a:xfrm>
          <a:prstGeom prst="rect">
            <a:avLst/>
          </a:prstGeom>
          <a:solidFill>
            <a:schemeClr val="accent4">
              <a:lumMod val="20000"/>
              <a:lumOff val="80000"/>
            </a:schemeClr>
          </a:solidFill>
        </p:spPr>
        <p:txBody>
          <a:bodyPr wrap="square" rtlCol="0">
            <a:spAutoFit/>
          </a:bodyPr>
          <a:lstStyle/>
          <a:p>
            <a:r>
              <a:rPr lang="en-US" sz="1400" b="1">
                <a:solidFill>
                  <a:srgbClr val="FF0000"/>
                </a:solidFill>
              </a:rPr>
              <a:t>Twitter post by @FreddieRaynolds, Nov 25, 2021</a:t>
            </a:r>
          </a:p>
          <a:p>
            <a:r>
              <a:rPr lang="en-US" sz="1400"/>
              <a:t>A few weeks ago I responded to @tbr90’s tweet with a brief outline of how a wealthy attacker could not only break @terra_money, but profit heavily doing it with a Soros style Black Wednesday attack.  Below I provide a detailed breadown...   ~$1B capital needed.</a:t>
            </a:r>
          </a:p>
          <a:p>
            <a:pPr marL="342900" indent="-342900">
              <a:buFont typeface="+mj-lt"/>
              <a:buAutoNum type="arabicPeriod"/>
            </a:pPr>
            <a:endParaRPr lang="en-US" sz="1400"/>
          </a:p>
          <a:p>
            <a:pPr marL="342900" indent="-342900">
              <a:buFont typeface="+mj-lt"/>
              <a:buAutoNum type="arabicPeriod"/>
            </a:pPr>
            <a:r>
              <a:rPr lang="en-US" sz="1400"/>
              <a:t>Long $100M of $LUNA. PnL impact: $0. Net PnL: $0</a:t>
            </a:r>
          </a:p>
          <a:p>
            <a:pPr marL="342900" indent="-342900">
              <a:buFont typeface="+mj-lt"/>
              <a:buAutoNum type="arabicPeriod"/>
            </a:pPr>
            <a:r>
              <a:rPr lang="en-US" sz="1400"/>
              <a:t>Purchase $100k of $LUNA and immediately withdraw from exchange and swap to $UST using the Terra seigniorage mechanism. Fee is 0.5%. Repeat 10,000 times (use a bot) so you accumulate 500M UST for ~$502.5M. PnL impact: -$2.5M. Net PnL: -$2.5M</a:t>
            </a:r>
          </a:p>
          <a:p>
            <a:pPr marL="342900" indent="-342900">
              <a:buFont typeface="+mj-lt"/>
              <a:buAutoNum type="arabicPeriod"/>
            </a:pPr>
            <a:r>
              <a:rPr lang="en-US" sz="1400"/>
              <a:t>Sell your initial $100M $LUNA from step 1. Since there has been $500M of $LUNA market bought in step 2 looking at the current order books/PA I think a reasonable estimate here is +30% or $30M profit. PnL impact: +$30M. Net PnL: +$27.5M</a:t>
            </a:r>
          </a:p>
          <a:p>
            <a:pPr marL="342900" indent="-342900">
              <a:buFont typeface="+mj-lt"/>
              <a:buAutoNum type="arabicPeriod"/>
            </a:pPr>
            <a:r>
              <a:rPr lang="en-US" sz="1400"/>
              <a:t>Deposit $200M worth of bETH on @Anchor_Protocol and take a loan out for 100M $UST. PnL impact: $0. Net PnL: +$27.5M</a:t>
            </a:r>
          </a:p>
          <a:p>
            <a:pPr marL="342900" indent="-342900">
              <a:buFont typeface="+mj-lt"/>
              <a:buAutoNum type="arabicPeriod"/>
            </a:pPr>
            <a:r>
              <a:rPr lang="en-US" sz="1400"/>
              <a:t>Short $100M of $LUNA. PnL impact: $0. Net PnL: +$27.5M</a:t>
            </a:r>
          </a:p>
          <a:p>
            <a:pPr marL="342900" indent="-342900">
              <a:buFont typeface="+mj-lt"/>
              <a:buAutoNum type="arabicPeriod"/>
            </a:pPr>
            <a:r>
              <a:rPr lang="en-US" sz="1400"/>
              <a:t>In $100k chunks use seignorage again to convert 500M $UST (step 2) and 100M $UST (step 4) to $LUNA. After each conversion dump the $LUNA. Conversion fee 0.5% and the rate limit means this step will take a week. 600M UST sold for ~$597M. PnL impact: -$3M. Net PnL: +$24.5M</a:t>
            </a:r>
          </a:p>
          <a:p>
            <a:pPr marL="342900" indent="-342900">
              <a:buFont typeface="+mj-lt"/>
              <a:buAutoNum type="arabicPeriod"/>
            </a:pPr>
            <a:r>
              <a:rPr lang="en-US" sz="1400"/>
              <a:t>Close the $LUNA short from step 5. Since there has been $600M of $LUNA market sold in step 6 I think a reasonable estimate here is -30% for $LUNA price or $30M profit. PnL: $30M. Net PnL: +$54.5M</a:t>
            </a:r>
          </a:p>
          <a:p>
            <a:pPr marL="342900" indent="-342900">
              <a:buFont typeface="+mj-lt"/>
              <a:buAutoNum type="arabicPeriod"/>
            </a:pPr>
            <a:r>
              <a:rPr lang="en-US" sz="1400"/>
              <a:t>Payback loan from step 4 and reclaim your bETH. PnL: $0M. Net PnL: +$54.5M</a:t>
            </a:r>
          </a:p>
          <a:p>
            <a:pPr marL="342900" indent="-342900">
              <a:buFont typeface="+mj-lt"/>
              <a:buAutoNum type="arabicPeriod"/>
            </a:pPr>
            <a:r>
              <a:rPr lang="en-US" sz="1400"/>
              <a:t>Repeat. After a few iterations the protocol will collapse at step 6. </a:t>
            </a:r>
            <a:br>
              <a:rPr lang="en-US" sz="1400"/>
            </a:br>
            <a:r>
              <a:rPr lang="en-US" sz="1400"/>
              <a:t>Many #Lunatics assume that $LUNA can never have a value of 0.  This is only true if the future circulating supply of $LUNA isn’t ∞ but above process leads to ∞ $LUNA being minted…</a:t>
            </a:r>
          </a:p>
        </p:txBody>
      </p:sp>
      <p:sp>
        <p:nvSpPr>
          <p:cNvPr id="4" name="TextBox 3">
            <a:extLst>
              <a:ext uri="{FF2B5EF4-FFF2-40B4-BE49-F238E27FC236}">
                <a16:creationId xmlns:a16="http://schemas.microsoft.com/office/drawing/2014/main" id="{F3E90E3D-AFC2-5D63-9E85-0D711AD3A93D}"/>
              </a:ext>
            </a:extLst>
          </p:cNvPr>
          <p:cNvSpPr txBox="1"/>
          <p:nvPr/>
        </p:nvSpPr>
        <p:spPr>
          <a:xfrm>
            <a:off x="0" y="0"/>
            <a:ext cx="6471130" cy="523220"/>
          </a:xfrm>
          <a:prstGeom prst="rect">
            <a:avLst/>
          </a:prstGeom>
          <a:noFill/>
        </p:spPr>
        <p:txBody>
          <a:bodyPr wrap="none" rtlCol="0">
            <a:spAutoFit/>
          </a:bodyPr>
          <a:lstStyle/>
          <a:p>
            <a:r>
              <a:rPr lang="en-US" sz="2800" b="1"/>
              <a:t>Freddie Raynolds protocol to destroy Luna</a:t>
            </a:r>
          </a:p>
        </p:txBody>
      </p:sp>
      <p:pic>
        <p:nvPicPr>
          <p:cNvPr id="1026" name="Picture 2" descr="Image">
            <a:extLst>
              <a:ext uri="{FF2B5EF4-FFF2-40B4-BE49-F238E27FC236}">
                <a16:creationId xmlns:a16="http://schemas.microsoft.com/office/drawing/2014/main" id="{440E2023-9EEC-B900-F2E5-4DA5D832D60C}"/>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245811" y="227423"/>
            <a:ext cx="1713470" cy="17134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A508F75-DAB0-F6FA-7133-FBF59FAEA76F}"/>
              </a:ext>
            </a:extLst>
          </p:cNvPr>
          <p:cNvSpPr txBox="1"/>
          <p:nvPr/>
        </p:nvSpPr>
        <p:spPr>
          <a:xfrm>
            <a:off x="10107827" y="2014151"/>
            <a:ext cx="1989438" cy="369332"/>
          </a:xfrm>
          <a:prstGeom prst="rect">
            <a:avLst/>
          </a:prstGeom>
          <a:noFill/>
        </p:spPr>
        <p:txBody>
          <a:bodyPr wrap="square" rtlCol="0">
            <a:spAutoFit/>
          </a:bodyPr>
          <a:lstStyle/>
          <a:p>
            <a:r>
              <a:rPr lang="en-US">
                <a:hlinkClick r:id="rId4"/>
              </a:rPr>
              <a:t>@FreddieRaynolds</a:t>
            </a:r>
          </a:p>
        </p:txBody>
      </p:sp>
    </p:spTree>
    <p:extLst>
      <p:ext uri="{BB962C8B-B14F-4D97-AF65-F5344CB8AC3E}">
        <p14:creationId xmlns:p14="http://schemas.microsoft.com/office/powerpoint/2010/main" val="1848936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54B0A0-2FD2-3B49-8698-9FE080E83492}"/>
              </a:ext>
            </a:extLst>
          </p:cNvPr>
          <p:cNvSpPr txBox="1"/>
          <p:nvPr/>
        </p:nvSpPr>
        <p:spPr>
          <a:xfrm>
            <a:off x="1" y="1"/>
            <a:ext cx="2836244" cy="523220"/>
          </a:xfrm>
          <a:prstGeom prst="rect">
            <a:avLst/>
          </a:prstGeom>
          <a:noFill/>
        </p:spPr>
        <p:txBody>
          <a:bodyPr wrap="square" rtlCol="0">
            <a:spAutoFit/>
          </a:bodyPr>
          <a:lstStyle/>
          <a:p>
            <a:r>
              <a:rPr lang="en-US" sz="2800" b="1"/>
              <a:t>Stablecoins</a:t>
            </a:r>
          </a:p>
        </p:txBody>
      </p:sp>
      <p:graphicFrame>
        <p:nvGraphicFramePr>
          <p:cNvPr id="6" name="Table 5">
            <a:extLst>
              <a:ext uri="{FF2B5EF4-FFF2-40B4-BE49-F238E27FC236}">
                <a16:creationId xmlns:a16="http://schemas.microsoft.com/office/drawing/2014/main" id="{2E10B3BF-93DD-ED46-8D9D-D86F4400C3DF}"/>
              </a:ext>
            </a:extLst>
          </p:cNvPr>
          <p:cNvGraphicFramePr>
            <a:graphicFrameLocks noGrp="1"/>
          </p:cNvGraphicFramePr>
          <p:nvPr>
            <p:extLst>
              <p:ext uri="{D42A27DB-BD31-4B8C-83A1-F6EECF244321}">
                <p14:modId xmlns:p14="http://schemas.microsoft.com/office/powerpoint/2010/main" val="3521740580"/>
              </p:ext>
            </p:extLst>
          </p:nvPr>
        </p:nvGraphicFramePr>
        <p:xfrm>
          <a:off x="5966710" y="593962"/>
          <a:ext cx="6082417" cy="4095220"/>
        </p:xfrm>
        <a:graphic>
          <a:graphicData uri="http://schemas.openxmlformats.org/drawingml/2006/table">
            <a:tbl>
              <a:tblPr firstRow="1">
                <a:tableStyleId>{E8B1032C-EA38-4F05-BA0D-38AFFFC7BED3}</a:tableStyleId>
              </a:tblPr>
              <a:tblGrid>
                <a:gridCol w="1348490">
                  <a:extLst>
                    <a:ext uri="{9D8B030D-6E8A-4147-A177-3AD203B41FA5}">
                      <a16:colId xmlns:a16="http://schemas.microsoft.com/office/drawing/2014/main" val="2982074288"/>
                    </a:ext>
                  </a:extLst>
                </a:gridCol>
                <a:gridCol w="660400">
                  <a:extLst>
                    <a:ext uri="{9D8B030D-6E8A-4147-A177-3AD203B41FA5}">
                      <a16:colId xmlns:a16="http://schemas.microsoft.com/office/drawing/2014/main" val="1493870040"/>
                    </a:ext>
                  </a:extLst>
                </a:gridCol>
                <a:gridCol w="863600">
                  <a:extLst>
                    <a:ext uri="{9D8B030D-6E8A-4147-A177-3AD203B41FA5}">
                      <a16:colId xmlns:a16="http://schemas.microsoft.com/office/drawing/2014/main" val="1003406525"/>
                    </a:ext>
                  </a:extLst>
                </a:gridCol>
                <a:gridCol w="2400300">
                  <a:extLst>
                    <a:ext uri="{9D8B030D-6E8A-4147-A177-3AD203B41FA5}">
                      <a16:colId xmlns:a16="http://schemas.microsoft.com/office/drawing/2014/main" val="572861281"/>
                    </a:ext>
                  </a:extLst>
                </a:gridCol>
                <a:gridCol w="809627">
                  <a:extLst>
                    <a:ext uri="{9D8B030D-6E8A-4147-A177-3AD203B41FA5}">
                      <a16:colId xmlns:a16="http://schemas.microsoft.com/office/drawing/2014/main" val="3767544795"/>
                    </a:ext>
                  </a:extLst>
                </a:gridCol>
              </a:tblGrid>
              <a:tr h="363691">
                <a:tc>
                  <a:txBody>
                    <a:bodyPr/>
                    <a:lstStyle/>
                    <a:p>
                      <a:pPr algn="l" fontAlgn="b"/>
                      <a:r>
                        <a:rPr lang="en-US" sz="1400" b="1" u="none" strike="noStrike">
                          <a:solidFill>
                            <a:srgbClr val="FF0000"/>
                          </a:solidFill>
                          <a:effectLst/>
                        </a:rPr>
                        <a:t>Currency</a:t>
                      </a:r>
                      <a:endParaRPr lang="en-US" sz="1400" b="1" i="1" u="none" strike="noStrike">
                        <a:solidFill>
                          <a:srgbClr val="FF0000"/>
                        </a:solidFill>
                        <a:effectLst/>
                        <a:latin typeface="Helvetica" pitchFamily="2" charset="0"/>
                      </a:endParaRPr>
                    </a:p>
                  </a:txBody>
                  <a:tcPr marL="12700" marR="12700" marT="12700" marB="0" anchor="ctr">
                    <a:solidFill>
                      <a:schemeClr val="accent4">
                        <a:lumMod val="20000"/>
                        <a:lumOff val="80000"/>
                      </a:schemeClr>
                    </a:solidFill>
                  </a:tcPr>
                </a:tc>
                <a:tc>
                  <a:txBody>
                    <a:bodyPr/>
                    <a:lstStyle/>
                    <a:p>
                      <a:pPr algn="l" fontAlgn="b"/>
                      <a:r>
                        <a:rPr lang="en-US" sz="1400" b="1" u="none" strike="noStrike">
                          <a:solidFill>
                            <a:srgbClr val="FF0000"/>
                          </a:solidFill>
                          <a:effectLst/>
                        </a:rPr>
                        <a:t>Market </a:t>
                      </a:r>
                      <a:br>
                        <a:rPr lang="en-US" sz="1400" b="1" u="none" strike="noStrike">
                          <a:solidFill>
                            <a:srgbClr val="FF0000"/>
                          </a:solidFill>
                          <a:effectLst/>
                        </a:rPr>
                      </a:br>
                      <a:r>
                        <a:rPr lang="en-US" sz="1400" b="1" u="none" strike="noStrike">
                          <a:solidFill>
                            <a:srgbClr val="FF0000"/>
                          </a:solidFill>
                          <a:effectLst/>
                        </a:rPr>
                        <a:t> Bln $</a:t>
                      </a:r>
                    </a:p>
                  </a:txBody>
                  <a:tcPr marL="12700" marR="12700" marT="12700" marB="0" anchor="ctr">
                    <a:solidFill>
                      <a:schemeClr val="accent4">
                        <a:lumMod val="20000"/>
                        <a:lumOff val="80000"/>
                      </a:schemeClr>
                    </a:solidFill>
                  </a:tcPr>
                </a:tc>
                <a:tc>
                  <a:txBody>
                    <a:bodyPr/>
                    <a:lstStyle/>
                    <a:p>
                      <a:pPr algn="l" fontAlgn="b"/>
                      <a:r>
                        <a:rPr lang="en-US" sz="1400" b="1" u="none" strike="noStrike">
                          <a:solidFill>
                            <a:srgbClr val="FF0000"/>
                          </a:solidFill>
                          <a:effectLst/>
                        </a:rPr>
                        <a:t>Backed by</a:t>
                      </a:r>
                    </a:p>
                  </a:txBody>
                  <a:tcPr marL="12700" marR="12700" marT="12700" marB="0" anchor="ctr">
                    <a:solidFill>
                      <a:schemeClr val="accent4">
                        <a:lumMod val="20000"/>
                        <a:lumOff val="80000"/>
                      </a:schemeClr>
                    </a:solidFill>
                  </a:tcPr>
                </a:tc>
                <a:tc>
                  <a:txBody>
                    <a:bodyPr/>
                    <a:lstStyle/>
                    <a:p>
                      <a:pPr algn="l" fontAlgn="b"/>
                      <a:r>
                        <a:rPr lang="en-US" sz="1400" b="1" u="none" strike="noStrike">
                          <a:solidFill>
                            <a:srgbClr val="FF0000"/>
                          </a:solidFill>
                          <a:effectLst/>
                        </a:rPr>
                        <a:t>Networks</a:t>
                      </a:r>
                    </a:p>
                  </a:txBody>
                  <a:tcPr marL="12700" marR="12700" marT="12700" marB="0" anchor="ctr">
                    <a:solidFill>
                      <a:schemeClr val="accent4">
                        <a:lumMod val="20000"/>
                        <a:lumOff val="80000"/>
                      </a:schemeClr>
                    </a:solidFill>
                  </a:tcPr>
                </a:tc>
                <a:tc>
                  <a:txBody>
                    <a:bodyPr/>
                    <a:lstStyle/>
                    <a:p>
                      <a:pPr algn="l" fontAlgn="b"/>
                      <a:r>
                        <a:rPr lang="en-US" sz="1400" b="1" u="none" strike="noStrike">
                          <a:solidFill>
                            <a:srgbClr val="FF0000"/>
                          </a:solidFill>
                          <a:effectLst/>
                        </a:rPr>
                        <a:t>Price 5/13/22</a:t>
                      </a:r>
                    </a:p>
                  </a:txBody>
                  <a:tcPr marL="12700" marR="12700" marT="12700" marB="0" anchor="ctr">
                    <a:solidFill>
                      <a:schemeClr val="accent4">
                        <a:lumMod val="20000"/>
                        <a:lumOff val="80000"/>
                      </a:schemeClr>
                    </a:solidFill>
                  </a:tcPr>
                </a:tc>
                <a:extLst>
                  <a:ext uri="{0D108BD9-81ED-4DB2-BD59-A6C34878D82A}">
                    <a16:rowId xmlns:a16="http://schemas.microsoft.com/office/drawing/2014/main" val="3663642749"/>
                  </a:ext>
                </a:extLst>
              </a:tr>
              <a:tr h="319430">
                <a:tc>
                  <a:txBody>
                    <a:bodyPr/>
                    <a:lstStyle/>
                    <a:p>
                      <a:pPr algn="l" fontAlgn="b"/>
                      <a:r>
                        <a:rPr lang="en-US" sz="1400" u="none" strike="noStrike">
                          <a:effectLst/>
                        </a:rPr>
                        <a:t>Tether / USDT</a:t>
                      </a:r>
                      <a:endParaRPr lang="en-US" sz="1400" b="0" i="1" u="none" strike="noStrike">
                        <a:solidFill>
                          <a:srgbClr val="000000"/>
                        </a:solidFill>
                        <a:effectLst/>
                        <a:latin typeface="Helvetica" pitchFamily="2" charset="0"/>
                      </a:endParaRPr>
                    </a:p>
                  </a:txBody>
                  <a:tcPr marL="12700" marR="12700" marT="12700" marB="0" anchor="ctr"/>
                </a:tc>
                <a:tc>
                  <a:txBody>
                    <a:bodyPr/>
                    <a:lstStyle/>
                    <a:p>
                      <a:pPr algn="ctr" fontAlgn="b"/>
                      <a:r>
                        <a:rPr lang="en-US" sz="1400" u="none" strike="noStrike">
                          <a:effectLst/>
                        </a:rPr>
                        <a:t>76</a:t>
                      </a:r>
                      <a:endParaRPr lang="en-US" sz="1400" b="0" i="1" u="none" strike="noStrike">
                        <a:solidFill>
                          <a:srgbClr val="000000"/>
                        </a:solidFill>
                        <a:effectLst/>
                        <a:latin typeface="Helvetica" pitchFamily="2" charset="0"/>
                      </a:endParaRPr>
                    </a:p>
                  </a:txBody>
                  <a:tcPr marL="12700" marR="12700" marT="12700" marB="0" anchor="ctr"/>
                </a:tc>
                <a:tc>
                  <a:txBody>
                    <a:bodyPr/>
                    <a:lstStyle/>
                    <a:p>
                      <a:pPr algn="l" fontAlgn="b"/>
                      <a:r>
                        <a:rPr lang="en-US" sz="1400" u="none" strike="noStrike">
                          <a:effectLst/>
                        </a:rPr>
                        <a:t>Fiat USD</a:t>
                      </a:r>
                      <a:endParaRPr lang="en-US" sz="1400" b="0" i="1" u="none" strike="noStrike">
                        <a:solidFill>
                          <a:srgbClr val="000000"/>
                        </a:solidFill>
                        <a:effectLst/>
                        <a:latin typeface="Helvetica" pitchFamily="2" charset="0"/>
                      </a:endParaRPr>
                    </a:p>
                  </a:txBody>
                  <a:tcPr marL="12700" marR="12700" marT="12700" marB="0" anchor="ctr"/>
                </a:tc>
                <a:tc>
                  <a:txBody>
                    <a:bodyPr/>
                    <a:lstStyle/>
                    <a:p>
                      <a:pPr algn="l" fontAlgn="b"/>
                      <a:r>
                        <a:rPr lang="en-US" sz="1400" u="none" strike="noStrike" kern="1200">
                          <a:solidFill>
                            <a:schemeClr val="tx1"/>
                          </a:solidFill>
                          <a:effectLst/>
                          <a:latin typeface="+mn-lt"/>
                          <a:ea typeface="+mn-ea"/>
                          <a:cs typeface="+mn-cs"/>
                        </a:rPr>
                        <a:t>Ethereum, Bitcoin, etc.</a:t>
                      </a:r>
                    </a:p>
                  </a:txBody>
                  <a:tcPr marL="12700" marR="12700" marT="12700"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u="none" strike="noStrike" kern="1200">
                          <a:solidFill>
                            <a:schemeClr val="tx1"/>
                          </a:solidFill>
                          <a:effectLst/>
                          <a:latin typeface="+mn-lt"/>
                          <a:ea typeface="+mn-ea"/>
                          <a:cs typeface="+mn-cs"/>
                        </a:rPr>
                        <a:t>1</a:t>
                      </a:r>
                    </a:p>
                    <a:p>
                      <a:pPr algn="l" fontAlgn="b"/>
                      <a:endParaRPr lang="en-US" sz="1400" u="none" strike="noStrike" kern="1200">
                        <a:solidFill>
                          <a:schemeClr val="tx1"/>
                        </a:solidFill>
                        <a:effectLst/>
                        <a:latin typeface="+mn-lt"/>
                        <a:ea typeface="+mn-ea"/>
                        <a:cs typeface="+mn-cs"/>
                      </a:endParaRPr>
                    </a:p>
                  </a:txBody>
                  <a:tcPr marL="12700" marR="12700" marT="12700" marB="0" anchor="ctr"/>
                </a:tc>
                <a:extLst>
                  <a:ext uri="{0D108BD9-81ED-4DB2-BD59-A6C34878D82A}">
                    <a16:rowId xmlns:a16="http://schemas.microsoft.com/office/drawing/2014/main" val="582522162"/>
                  </a:ext>
                </a:extLst>
              </a:tr>
              <a:tr h="474530">
                <a:tc>
                  <a:txBody>
                    <a:bodyPr/>
                    <a:lstStyle/>
                    <a:p>
                      <a:pPr algn="l" fontAlgn="b"/>
                      <a:r>
                        <a:rPr lang="en-US" sz="1400" u="none" strike="noStrike">
                          <a:effectLst/>
                        </a:rPr>
                        <a:t>USD Coin / USDC</a:t>
                      </a:r>
                      <a:endParaRPr lang="en-US" sz="1400" b="0" i="1" u="none" strike="noStrike">
                        <a:solidFill>
                          <a:srgbClr val="000000"/>
                        </a:solidFill>
                        <a:effectLst/>
                        <a:latin typeface="Helvetica" pitchFamily="2" charset="0"/>
                      </a:endParaRPr>
                    </a:p>
                  </a:txBody>
                  <a:tcPr marL="12700" marR="12700" marT="12700" marB="0" anchor="ctr"/>
                </a:tc>
                <a:tc>
                  <a:txBody>
                    <a:bodyPr/>
                    <a:lstStyle/>
                    <a:p>
                      <a:pPr algn="ctr" fontAlgn="b"/>
                      <a:r>
                        <a:rPr lang="en-US" sz="1400" u="none" strike="noStrike">
                          <a:effectLst/>
                        </a:rPr>
                        <a:t>51</a:t>
                      </a:r>
                      <a:endParaRPr lang="en-US" sz="1400" b="0" i="1" u="none" strike="noStrike">
                        <a:solidFill>
                          <a:srgbClr val="000000"/>
                        </a:solidFill>
                        <a:effectLst/>
                        <a:latin typeface="Helvetica" pitchFamily="2" charset="0"/>
                      </a:endParaRPr>
                    </a:p>
                  </a:txBody>
                  <a:tcPr marL="12700" marR="12700" marT="12700" marB="0" anchor="ctr"/>
                </a:tc>
                <a:tc>
                  <a:txBody>
                    <a:bodyPr/>
                    <a:lstStyle/>
                    <a:p>
                      <a:pPr algn="l" fontAlgn="b"/>
                      <a:r>
                        <a:rPr lang="en-US" sz="1400" u="none" strike="noStrike">
                          <a:effectLst/>
                        </a:rPr>
                        <a:t>Fiat USD</a:t>
                      </a:r>
                      <a:endParaRPr lang="en-US" sz="1400" b="0" i="1" u="none" strike="noStrike">
                        <a:solidFill>
                          <a:srgbClr val="000000"/>
                        </a:solidFill>
                        <a:effectLst/>
                        <a:latin typeface="Helvetica" pitchFamily="2" charset="0"/>
                      </a:endParaRPr>
                    </a:p>
                  </a:txBody>
                  <a:tcPr marL="12700" marR="12700" marT="12700" marB="0" anchor="ctr"/>
                </a:tc>
                <a:tc>
                  <a:txBody>
                    <a:bodyPr/>
                    <a:lstStyle/>
                    <a:p>
                      <a:pPr algn="l" fontAlgn="b"/>
                      <a:r>
                        <a:rPr lang="en-US" sz="1400" u="none" strike="noStrike" kern="1200">
                          <a:solidFill>
                            <a:schemeClr val="tx1"/>
                          </a:solidFill>
                          <a:effectLst/>
                          <a:latin typeface="+mn-lt"/>
                          <a:ea typeface="+mn-ea"/>
                          <a:cs typeface="+mn-cs"/>
                        </a:rPr>
                        <a:t>Circle, Coinbase, Bitmain, Paxos</a:t>
                      </a:r>
                    </a:p>
                  </a:txBody>
                  <a:tcPr marL="12700" marR="12700" marT="12700"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u="none" strike="noStrike" kern="1200">
                          <a:solidFill>
                            <a:schemeClr val="tx1"/>
                          </a:solidFill>
                          <a:effectLst/>
                          <a:latin typeface="+mn-lt"/>
                          <a:ea typeface="+mn-ea"/>
                          <a:cs typeface="+mn-cs"/>
                        </a:rPr>
                        <a:t>1</a:t>
                      </a:r>
                    </a:p>
                  </a:txBody>
                  <a:tcPr marL="12700" marR="12700" marT="12700" marB="0" anchor="ctr"/>
                </a:tc>
                <a:extLst>
                  <a:ext uri="{0D108BD9-81ED-4DB2-BD59-A6C34878D82A}">
                    <a16:rowId xmlns:a16="http://schemas.microsoft.com/office/drawing/2014/main" val="2234970906"/>
                  </a:ext>
                </a:extLst>
              </a:tr>
              <a:tr h="319430">
                <a:tc>
                  <a:txBody>
                    <a:bodyPr/>
                    <a:lstStyle/>
                    <a:p>
                      <a:pPr algn="l" fontAlgn="b"/>
                      <a:r>
                        <a:rPr lang="en-US" sz="1400" b="1" u="none" strike="noStrike">
                          <a:solidFill>
                            <a:srgbClr val="00B050"/>
                          </a:solidFill>
                          <a:effectLst/>
                        </a:rPr>
                        <a:t>Binance USD / BUSD</a:t>
                      </a:r>
                      <a:endParaRPr lang="en-US" sz="1400" b="1" i="1" u="none" strike="noStrike">
                        <a:solidFill>
                          <a:srgbClr val="00B050"/>
                        </a:solidFill>
                        <a:effectLst/>
                        <a:latin typeface="Helvetica" pitchFamily="2" charset="0"/>
                      </a:endParaRPr>
                    </a:p>
                  </a:txBody>
                  <a:tcPr marL="12700" marR="12700" marT="12700" marB="0" anchor="ctr"/>
                </a:tc>
                <a:tc>
                  <a:txBody>
                    <a:bodyPr/>
                    <a:lstStyle/>
                    <a:p>
                      <a:pPr algn="ctr" fontAlgn="b"/>
                      <a:r>
                        <a:rPr lang="en-US" sz="1400" u="none" strike="noStrike">
                          <a:effectLst/>
                        </a:rPr>
                        <a:t>17.5</a:t>
                      </a:r>
                      <a:endParaRPr lang="en-US" sz="1400" b="0" i="1" u="none" strike="noStrike">
                        <a:solidFill>
                          <a:srgbClr val="000000"/>
                        </a:solidFill>
                        <a:effectLst/>
                        <a:latin typeface="Helvetica" pitchFamily="2" charset="0"/>
                      </a:endParaRPr>
                    </a:p>
                  </a:txBody>
                  <a:tcPr marL="12700" marR="12700" marT="12700"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1" u="none" strike="noStrike">
                          <a:solidFill>
                            <a:srgbClr val="00B050"/>
                          </a:solidFill>
                          <a:effectLst/>
                        </a:rPr>
                        <a:t>Fiat USD</a:t>
                      </a:r>
                      <a:endParaRPr lang="en-US" sz="1400" b="1" i="1" u="none" strike="noStrike">
                        <a:solidFill>
                          <a:srgbClr val="00B050"/>
                        </a:solidFill>
                        <a:effectLst/>
                        <a:latin typeface="Helvetica" pitchFamily="2" charset="0"/>
                      </a:endParaRPr>
                    </a:p>
                  </a:txBody>
                  <a:tcPr marL="12700" marR="12700" marT="12700" marB="0" anchor="ctr"/>
                </a:tc>
                <a:tc>
                  <a:txBody>
                    <a:bodyPr/>
                    <a:lstStyle/>
                    <a:p>
                      <a:pPr algn="l" fontAlgn="b"/>
                      <a:r>
                        <a:rPr lang="en-US" sz="1400" u="none" strike="noStrike" kern="1200">
                          <a:solidFill>
                            <a:schemeClr val="tx1"/>
                          </a:solidFill>
                          <a:effectLst/>
                          <a:latin typeface="+mn-lt"/>
                          <a:ea typeface="+mn-ea"/>
                          <a:cs typeface="+mn-cs"/>
                        </a:rPr>
                        <a:t>Binance, Paxos, Coinbase Pro (as ERC-20 token on the Ethereum</a:t>
                      </a:r>
                    </a:p>
                  </a:txBody>
                  <a:tcPr marL="12700" marR="12700" marT="12700"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u="none" strike="noStrike" kern="1200">
                          <a:solidFill>
                            <a:schemeClr val="tx1"/>
                          </a:solidFill>
                          <a:effectLst/>
                          <a:latin typeface="+mn-lt"/>
                          <a:ea typeface="+mn-ea"/>
                          <a:cs typeface="+mn-cs"/>
                        </a:rPr>
                        <a:t>1</a:t>
                      </a:r>
                    </a:p>
                    <a:p>
                      <a:pPr algn="l" fontAlgn="b"/>
                      <a:endParaRPr lang="en-US" sz="1400" u="none" strike="noStrike" kern="1200">
                        <a:solidFill>
                          <a:schemeClr val="tx1"/>
                        </a:solidFill>
                        <a:effectLst/>
                        <a:latin typeface="+mn-lt"/>
                        <a:ea typeface="+mn-ea"/>
                        <a:cs typeface="+mn-cs"/>
                      </a:endParaRPr>
                    </a:p>
                  </a:txBody>
                  <a:tcPr marL="12700" marR="12700" marT="12700" marB="0" anchor="ctr"/>
                </a:tc>
                <a:extLst>
                  <a:ext uri="{0D108BD9-81ED-4DB2-BD59-A6C34878D82A}">
                    <a16:rowId xmlns:a16="http://schemas.microsoft.com/office/drawing/2014/main" val="2204012459"/>
                  </a:ext>
                </a:extLst>
              </a:tr>
              <a:tr h="221570">
                <a:tc>
                  <a:txBody>
                    <a:bodyPr/>
                    <a:lstStyle/>
                    <a:p>
                      <a:pPr algn="l" fontAlgn="b"/>
                      <a:r>
                        <a:rPr lang="en-US" sz="1400" u="none" strike="noStrike">
                          <a:effectLst/>
                        </a:rPr>
                        <a:t>Dai / DAI</a:t>
                      </a:r>
                      <a:endParaRPr lang="en-US" sz="1400" b="0" i="1" u="none" strike="noStrike">
                        <a:solidFill>
                          <a:srgbClr val="000000"/>
                        </a:solidFill>
                        <a:effectLst/>
                        <a:latin typeface="Helvetica" pitchFamily="2" charset="0"/>
                      </a:endParaRPr>
                    </a:p>
                  </a:txBody>
                  <a:tcPr marL="12700" marR="12700" marT="12700" marB="0" anchor="ctr"/>
                </a:tc>
                <a:tc>
                  <a:txBody>
                    <a:bodyPr/>
                    <a:lstStyle/>
                    <a:p>
                      <a:pPr algn="ctr" fontAlgn="b"/>
                      <a:r>
                        <a:rPr lang="en-US" sz="1400" u="none" strike="noStrike">
                          <a:effectLst/>
                        </a:rPr>
                        <a:t>7</a:t>
                      </a:r>
                      <a:endParaRPr lang="en-US" sz="1400" b="0" i="1" u="none" strike="noStrike">
                        <a:solidFill>
                          <a:srgbClr val="000000"/>
                        </a:solidFill>
                        <a:effectLst/>
                        <a:latin typeface="Helvetica" pitchFamily="2" charset="0"/>
                      </a:endParaRPr>
                    </a:p>
                  </a:txBody>
                  <a:tcPr marL="12700" marR="12700" marT="12700" marB="0" anchor="ctr"/>
                </a:tc>
                <a:tc>
                  <a:txBody>
                    <a:bodyPr/>
                    <a:lstStyle/>
                    <a:p>
                      <a:pPr algn="l" fontAlgn="b"/>
                      <a:r>
                        <a:rPr lang="en-US" sz="1400" u="none" strike="noStrike">
                          <a:effectLst/>
                        </a:rPr>
                        <a:t>Crypto</a:t>
                      </a:r>
                      <a:endParaRPr lang="en-US" sz="1400" b="0" i="1" u="none" strike="noStrike">
                        <a:solidFill>
                          <a:srgbClr val="000000"/>
                        </a:solidFill>
                        <a:effectLst/>
                        <a:latin typeface="Helvetica" pitchFamily="2" charset="0"/>
                      </a:endParaRPr>
                    </a:p>
                  </a:txBody>
                  <a:tcPr marL="12700" marR="12700" marT="12700" marB="0" anchor="ctr"/>
                </a:tc>
                <a:tc>
                  <a:txBody>
                    <a:bodyPr/>
                    <a:lstStyle/>
                    <a:p>
                      <a:pPr algn="l" fontAlgn="b"/>
                      <a:r>
                        <a:rPr lang="en-US" sz="1400" u="none" strike="noStrike" kern="1200">
                          <a:solidFill>
                            <a:schemeClr val="tx1"/>
                          </a:solidFill>
                          <a:effectLst/>
                          <a:latin typeface="+mn-lt"/>
                          <a:ea typeface="+mn-ea"/>
                          <a:cs typeface="+mn-cs"/>
                        </a:rPr>
                        <a:t>Ethereum</a:t>
                      </a:r>
                      <a:endParaRPr lang="en-US" sz="1400" b="0" i="1" u="none" strike="noStrike">
                        <a:solidFill>
                          <a:srgbClr val="000000"/>
                        </a:solidFill>
                        <a:effectLst/>
                        <a:latin typeface="Helvetica" pitchFamily="2" charset="0"/>
                      </a:endParaRPr>
                    </a:p>
                  </a:txBody>
                  <a:tcPr marL="12700" marR="12700" marT="12700"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u="none" strike="noStrike" kern="1200">
                          <a:solidFill>
                            <a:schemeClr val="tx1"/>
                          </a:solidFill>
                          <a:effectLst/>
                          <a:latin typeface="+mn-lt"/>
                          <a:ea typeface="+mn-ea"/>
                          <a:cs typeface="+mn-cs"/>
                        </a:rPr>
                        <a:t>1</a:t>
                      </a:r>
                    </a:p>
                    <a:p>
                      <a:pPr algn="l" fontAlgn="b"/>
                      <a:endParaRPr lang="en-US" sz="1400" b="0" i="1" u="none" strike="noStrike">
                        <a:solidFill>
                          <a:srgbClr val="000000"/>
                        </a:solidFill>
                        <a:effectLst/>
                        <a:latin typeface="Helvetica" pitchFamily="2" charset="0"/>
                      </a:endParaRPr>
                    </a:p>
                  </a:txBody>
                  <a:tcPr marL="12700" marR="12700" marT="12700" marB="0" anchor="ctr"/>
                </a:tc>
                <a:extLst>
                  <a:ext uri="{0D108BD9-81ED-4DB2-BD59-A6C34878D82A}">
                    <a16:rowId xmlns:a16="http://schemas.microsoft.com/office/drawing/2014/main" val="4162962025"/>
                  </a:ext>
                </a:extLst>
              </a:tr>
              <a:tr h="221570">
                <a:tc>
                  <a:txBody>
                    <a:bodyPr/>
                    <a:lstStyle/>
                    <a:p>
                      <a:pPr algn="l" fontAlgn="b"/>
                      <a:r>
                        <a:rPr lang="en-US" sz="1400" b="1" u="none" strike="noStrike">
                          <a:solidFill>
                            <a:schemeClr val="bg1">
                              <a:lumMod val="75000"/>
                            </a:schemeClr>
                          </a:solidFill>
                          <a:effectLst/>
                        </a:rPr>
                        <a:t>TerraUSD / UST</a:t>
                      </a:r>
                      <a:endParaRPr lang="en-US" sz="1400" b="1" i="1" u="none" strike="noStrike">
                        <a:solidFill>
                          <a:schemeClr val="bg1">
                            <a:lumMod val="75000"/>
                          </a:schemeClr>
                        </a:solidFill>
                        <a:effectLst/>
                        <a:latin typeface="Helvetica" pitchFamily="2" charset="0"/>
                      </a:endParaRPr>
                    </a:p>
                  </a:txBody>
                  <a:tcPr marL="12700" marR="12700" marT="12700" marB="0" anchor="ctr"/>
                </a:tc>
                <a:tc>
                  <a:txBody>
                    <a:bodyPr/>
                    <a:lstStyle/>
                    <a:p>
                      <a:pPr algn="ctr" fontAlgn="b"/>
                      <a:r>
                        <a:rPr lang="en-US" sz="1400" b="1" i="0" u="none" strike="noStrike">
                          <a:solidFill>
                            <a:schemeClr val="bg1">
                              <a:lumMod val="75000"/>
                            </a:schemeClr>
                          </a:solidFill>
                          <a:effectLst/>
                          <a:latin typeface="Helvetica" pitchFamily="2" charset="0"/>
                        </a:rPr>
                        <a:t>18.4</a:t>
                      </a:r>
                    </a:p>
                  </a:txBody>
                  <a:tcPr marL="12700" marR="12700" marT="12700" marB="0" anchor="ctr"/>
                </a:tc>
                <a:tc>
                  <a:txBody>
                    <a:bodyPr/>
                    <a:lstStyle/>
                    <a:p>
                      <a:pPr algn="l" fontAlgn="b"/>
                      <a:r>
                        <a:rPr lang="en-US" sz="1400" b="1" u="none" strike="noStrike">
                          <a:solidFill>
                            <a:schemeClr val="bg1">
                              <a:lumMod val="75000"/>
                            </a:schemeClr>
                          </a:solidFill>
                          <a:effectLst/>
                        </a:rPr>
                        <a:t>Alternative</a:t>
                      </a:r>
                      <a:endParaRPr lang="en-US" sz="1400" b="1" i="1" u="none" strike="noStrike">
                        <a:solidFill>
                          <a:schemeClr val="bg1">
                            <a:lumMod val="75000"/>
                          </a:schemeClr>
                        </a:solidFill>
                        <a:effectLst/>
                        <a:latin typeface="Helvetica" pitchFamily="2" charset="0"/>
                      </a:endParaRPr>
                    </a:p>
                  </a:txBody>
                  <a:tcPr marL="12700" marR="12700" marT="12700" marB="0" anchor="ctr"/>
                </a:tc>
                <a:tc>
                  <a:txBody>
                    <a:bodyPr/>
                    <a:lstStyle/>
                    <a:p>
                      <a:pPr algn="l" fontAlgn="b"/>
                      <a:r>
                        <a:rPr lang="en-US" sz="1400" b="1" u="none" strike="noStrike" kern="1200">
                          <a:solidFill>
                            <a:schemeClr val="bg1">
                              <a:lumMod val="75000"/>
                            </a:schemeClr>
                          </a:solidFill>
                          <a:effectLst/>
                          <a:latin typeface="+mn-lt"/>
                          <a:ea typeface="+mn-ea"/>
                          <a:cs typeface="+mn-cs"/>
                        </a:rPr>
                        <a:t>Ethereum</a:t>
                      </a:r>
                    </a:p>
                  </a:txBody>
                  <a:tcPr marL="12700" marR="12700" marT="12700" marB="0" anchor="ctr"/>
                </a:tc>
                <a:tc>
                  <a:txBody>
                    <a:bodyPr/>
                    <a:lstStyle/>
                    <a:p>
                      <a:pPr algn="l" fontAlgn="b"/>
                      <a:r>
                        <a:rPr lang="en-US" sz="1400" b="1" u="none" strike="noStrike" kern="1200">
                          <a:solidFill>
                            <a:schemeClr val="bg1">
                              <a:lumMod val="75000"/>
                            </a:schemeClr>
                          </a:solidFill>
                          <a:effectLst/>
                          <a:latin typeface="+mn-lt"/>
                          <a:ea typeface="+mn-ea"/>
                          <a:cs typeface="+mn-cs"/>
                        </a:rPr>
                        <a:t>0.16, Halted</a:t>
                      </a:r>
                    </a:p>
                  </a:txBody>
                  <a:tcPr marL="12700" marR="12700" marT="12700" marB="0" anchor="ctr"/>
                </a:tc>
                <a:extLst>
                  <a:ext uri="{0D108BD9-81ED-4DB2-BD59-A6C34878D82A}">
                    <a16:rowId xmlns:a16="http://schemas.microsoft.com/office/drawing/2014/main" val="3163262355"/>
                  </a:ext>
                </a:extLst>
              </a:tr>
              <a:tr h="474530">
                <a:tc>
                  <a:txBody>
                    <a:bodyPr/>
                    <a:lstStyle/>
                    <a:p>
                      <a:pPr algn="l" fontAlgn="b"/>
                      <a:r>
                        <a:rPr lang="en-US" sz="1400" u="none" strike="noStrike">
                          <a:effectLst/>
                        </a:rPr>
                        <a:t>TrueUSD / TUSD</a:t>
                      </a:r>
                      <a:endParaRPr lang="en-US" sz="1400" b="0" i="1" u="none" strike="noStrike">
                        <a:solidFill>
                          <a:srgbClr val="000000"/>
                        </a:solidFill>
                        <a:effectLst/>
                        <a:latin typeface="Helvetica" pitchFamily="2" charset="0"/>
                      </a:endParaRPr>
                    </a:p>
                  </a:txBody>
                  <a:tcPr marL="12700" marR="12700" marT="12700" marB="0" anchor="ctr"/>
                </a:tc>
                <a:tc>
                  <a:txBody>
                    <a:bodyPr/>
                    <a:lstStyle/>
                    <a:p>
                      <a:pPr algn="ctr" fontAlgn="b"/>
                      <a:r>
                        <a:rPr lang="en-US" sz="1400" u="none" strike="noStrike">
                          <a:effectLst/>
                        </a:rPr>
                        <a:t>1.25</a:t>
                      </a:r>
                      <a:endParaRPr lang="en-US" sz="1400" b="0" i="1" u="none" strike="noStrike">
                        <a:solidFill>
                          <a:srgbClr val="000000"/>
                        </a:solidFill>
                        <a:effectLst/>
                        <a:latin typeface="Helvetica" pitchFamily="2" charset="0"/>
                      </a:endParaRPr>
                    </a:p>
                  </a:txBody>
                  <a:tcPr marL="12700" marR="12700" marT="12700" marB="0" anchor="ctr"/>
                </a:tc>
                <a:tc>
                  <a:txBody>
                    <a:bodyPr/>
                    <a:lstStyle/>
                    <a:p>
                      <a:pPr algn="l" fontAlgn="b"/>
                      <a:r>
                        <a:rPr lang="en-US" sz="1400" u="none" strike="noStrike">
                          <a:effectLst/>
                        </a:rPr>
                        <a:t>Fiat USD</a:t>
                      </a:r>
                      <a:endParaRPr lang="en-US" sz="1400" b="0" i="1" u="none" strike="noStrike">
                        <a:solidFill>
                          <a:srgbClr val="000000"/>
                        </a:solidFill>
                        <a:effectLst/>
                        <a:latin typeface="Helvetica" pitchFamily="2" charset="0"/>
                      </a:endParaRPr>
                    </a:p>
                  </a:txBody>
                  <a:tcPr marL="12700" marR="12700" marT="12700" marB="0" anchor="ctr"/>
                </a:tc>
                <a:tc>
                  <a:txBody>
                    <a:bodyPr/>
                    <a:lstStyle/>
                    <a:p>
                      <a:pPr algn="l" fontAlgn="b"/>
                      <a:r>
                        <a:rPr lang="en-US" sz="1400" u="none" strike="noStrike" kern="1200">
                          <a:solidFill>
                            <a:schemeClr val="tx1"/>
                          </a:solidFill>
                          <a:effectLst/>
                          <a:latin typeface="+mn-lt"/>
                          <a:ea typeface="+mn-ea"/>
                          <a:cs typeface="+mn-cs"/>
                        </a:rPr>
                        <a:t>Binance, Bittrex, </a:t>
                      </a:r>
                      <a:br>
                        <a:rPr lang="en-US" sz="1400" u="none" strike="noStrike" kern="1200">
                          <a:solidFill>
                            <a:schemeClr val="tx1"/>
                          </a:solidFill>
                          <a:effectLst/>
                          <a:latin typeface="+mn-lt"/>
                          <a:ea typeface="+mn-ea"/>
                          <a:cs typeface="+mn-cs"/>
                        </a:rPr>
                      </a:br>
                      <a:r>
                        <a:rPr lang="en-US" sz="1400" u="none" strike="noStrike" kern="1200">
                          <a:solidFill>
                            <a:schemeClr val="tx1"/>
                          </a:solidFill>
                          <a:effectLst/>
                          <a:latin typeface="+mn-lt"/>
                          <a:ea typeface="+mn-ea"/>
                          <a:cs typeface="+mn-cs"/>
                        </a:rPr>
                        <a:t>Upbit, etc.</a:t>
                      </a:r>
                      <a:endParaRPr lang="en-US" sz="1400" b="0" i="1" u="none" strike="noStrike">
                        <a:solidFill>
                          <a:srgbClr val="000000"/>
                        </a:solidFill>
                        <a:effectLst/>
                        <a:latin typeface="Helvetica" pitchFamily="2" charset="0"/>
                      </a:endParaRPr>
                    </a:p>
                  </a:txBody>
                  <a:tcPr marL="12700" marR="12700" marT="12700"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u="none" strike="noStrike" kern="1200">
                          <a:solidFill>
                            <a:schemeClr val="tx1"/>
                          </a:solidFill>
                          <a:effectLst/>
                          <a:latin typeface="+mn-lt"/>
                          <a:ea typeface="+mn-ea"/>
                          <a:cs typeface="+mn-cs"/>
                        </a:rPr>
                        <a:t>1</a:t>
                      </a:r>
                    </a:p>
                    <a:p>
                      <a:pPr algn="l" fontAlgn="b"/>
                      <a:endParaRPr lang="en-US" sz="1400" b="0" i="1" u="none" strike="noStrike">
                        <a:solidFill>
                          <a:srgbClr val="000000"/>
                        </a:solidFill>
                        <a:effectLst/>
                        <a:latin typeface="Helvetica" pitchFamily="2" charset="0"/>
                      </a:endParaRPr>
                    </a:p>
                  </a:txBody>
                  <a:tcPr marL="12700" marR="12700" marT="12700" marB="0" anchor="ctr"/>
                </a:tc>
                <a:extLst>
                  <a:ext uri="{0D108BD9-81ED-4DB2-BD59-A6C34878D82A}">
                    <a16:rowId xmlns:a16="http://schemas.microsoft.com/office/drawing/2014/main" val="2235850486"/>
                  </a:ext>
                </a:extLst>
              </a:tr>
              <a:tr h="474530">
                <a:tc>
                  <a:txBody>
                    <a:bodyPr/>
                    <a:lstStyle/>
                    <a:p>
                      <a:pPr algn="l" fontAlgn="b"/>
                      <a:r>
                        <a:rPr lang="en-US" sz="1400" b="1">
                          <a:solidFill>
                            <a:srgbClr val="00B050"/>
                          </a:solidFill>
                        </a:rPr>
                        <a:t>Paxos Standard / PAX</a:t>
                      </a:r>
                      <a:endParaRPr lang="en-US" sz="1400" b="1" i="1" u="none" strike="noStrike">
                        <a:solidFill>
                          <a:srgbClr val="00B050"/>
                        </a:solidFill>
                        <a:effectLst/>
                        <a:latin typeface="Helvetica" pitchFamily="2" charset="0"/>
                      </a:endParaRPr>
                    </a:p>
                  </a:txBody>
                  <a:tcPr marL="12700" marR="12700" marT="12700" marB="0" anchor="ctr"/>
                </a:tc>
                <a:tc>
                  <a:txBody>
                    <a:bodyPr/>
                    <a:lstStyle/>
                    <a:p>
                      <a:pPr algn="ctr" fontAlgn="b"/>
                      <a:r>
                        <a:rPr lang="en-US" sz="1400" u="none" strike="noStrike">
                          <a:effectLst/>
                        </a:rPr>
                        <a:t>0.95</a:t>
                      </a:r>
                      <a:endParaRPr lang="en-US" sz="1400" b="0" i="1" u="none" strike="noStrike">
                        <a:solidFill>
                          <a:srgbClr val="000000"/>
                        </a:solidFill>
                        <a:effectLst/>
                        <a:latin typeface="Helvetica" pitchFamily="2" charset="0"/>
                      </a:endParaRPr>
                    </a:p>
                  </a:txBody>
                  <a:tcPr marL="12700" marR="12700" marT="12700"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1" u="none" strike="noStrike">
                          <a:solidFill>
                            <a:srgbClr val="00B050"/>
                          </a:solidFill>
                          <a:effectLst/>
                        </a:rPr>
                        <a:t>Fiat USD</a:t>
                      </a:r>
                      <a:endParaRPr lang="en-US" sz="1400" b="1" i="1" u="none" strike="noStrike">
                        <a:solidFill>
                          <a:srgbClr val="00B050"/>
                        </a:solidFill>
                        <a:effectLst/>
                        <a:latin typeface="Helvetica" pitchFamily="2" charset="0"/>
                      </a:endParaRPr>
                    </a:p>
                  </a:txBody>
                  <a:tcPr marL="12700" marR="12700" marT="12700" marB="0" anchor="ctr"/>
                </a:tc>
                <a:tc>
                  <a:txBody>
                    <a:bodyPr/>
                    <a:lstStyle/>
                    <a:p>
                      <a:pPr algn="l" fontAlgn="b"/>
                      <a:r>
                        <a:rPr lang="en-US" sz="1400" u="none" strike="noStrike" kern="1200">
                          <a:solidFill>
                            <a:schemeClr val="tx1"/>
                          </a:solidFill>
                          <a:effectLst/>
                          <a:latin typeface="+mn-lt"/>
                          <a:ea typeface="+mn-ea"/>
                          <a:cs typeface="+mn-cs"/>
                        </a:rPr>
                        <a:t>Ethereum, Paxos, coinbase, Binance, ...</a:t>
                      </a:r>
                      <a:endParaRPr lang="en-US" sz="1400" b="0" i="1" u="none" strike="noStrike">
                        <a:solidFill>
                          <a:srgbClr val="000000"/>
                        </a:solidFill>
                        <a:effectLst/>
                        <a:latin typeface="Helvetica" pitchFamily="2" charset="0"/>
                      </a:endParaRPr>
                    </a:p>
                  </a:txBody>
                  <a:tcPr marL="12700" marR="12700" marT="12700"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u="none" strike="noStrike" kern="1200">
                          <a:solidFill>
                            <a:schemeClr val="tx1"/>
                          </a:solidFill>
                          <a:effectLst/>
                          <a:latin typeface="+mn-lt"/>
                          <a:ea typeface="+mn-ea"/>
                          <a:cs typeface="+mn-cs"/>
                        </a:rPr>
                        <a:t>1</a:t>
                      </a:r>
                      <a:endParaRPr lang="en-US" sz="1400" b="0" i="1" u="none" strike="noStrike">
                        <a:solidFill>
                          <a:srgbClr val="000000"/>
                        </a:solidFill>
                        <a:effectLst/>
                        <a:latin typeface="Helvetica" pitchFamily="2" charset="0"/>
                      </a:endParaRPr>
                    </a:p>
                  </a:txBody>
                  <a:tcPr marL="12700" marR="12700" marT="12700" marB="0" anchor="ctr"/>
                </a:tc>
                <a:extLst>
                  <a:ext uri="{0D108BD9-81ED-4DB2-BD59-A6C34878D82A}">
                    <a16:rowId xmlns:a16="http://schemas.microsoft.com/office/drawing/2014/main" val="3835084257"/>
                  </a:ext>
                </a:extLst>
              </a:tr>
              <a:tr h="474530">
                <a:tc>
                  <a:txBody>
                    <a:bodyPr/>
                    <a:lstStyle/>
                    <a:p>
                      <a:pPr algn="l" fontAlgn="b"/>
                      <a:r>
                        <a:rPr lang="en-US" sz="1400" b="1">
                          <a:solidFill>
                            <a:srgbClr val="00B050"/>
                          </a:solidFill>
                        </a:rPr>
                        <a:t>Gemini Dollar / GUSD</a:t>
                      </a:r>
                      <a:endParaRPr lang="en-US" sz="1400" b="1" i="1" u="none" strike="noStrike">
                        <a:solidFill>
                          <a:srgbClr val="00B050"/>
                        </a:solidFill>
                        <a:effectLst/>
                        <a:latin typeface="Helvetica" pitchFamily="2" charset="0"/>
                      </a:endParaRPr>
                    </a:p>
                  </a:txBody>
                  <a:tcPr marL="12700" marR="12700" marT="1270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u="none" strike="noStrike">
                          <a:effectLst/>
                        </a:rPr>
                        <a:t>0.28</a:t>
                      </a:r>
                      <a:endParaRPr lang="en-US" sz="1400" b="0" i="1" u="none" strike="noStrike">
                        <a:solidFill>
                          <a:srgbClr val="000000"/>
                        </a:solidFill>
                        <a:effectLst/>
                        <a:latin typeface="Helvetica" pitchFamily="2" charset="0"/>
                      </a:endParaRPr>
                    </a:p>
                  </a:txBody>
                  <a:tcPr marL="12700" marR="12700" marT="12700"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1" u="none" strike="noStrike">
                          <a:solidFill>
                            <a:srgbClr val="00B050"/>
                          </a:solidFill>
                          <a:effectLst/>
                        </a:rPr>
                        <a:t>Fiat USD</a:t>
                      </a:r>
                      <a:endParaRPr lang="en-US" sz="1400" b="1" i="1" u="none" strike="noStrike">
                        <a:solidFill>
                          <a:srgbClr val="00B050"/>
                        </a:solidFill>
                        <a:effectLst/>
                        <a:latin typeface="Helvetica" pitchFamily="2" charset="0"/>
                      </a:endParaRPr>
                    </a:p>
                  </a:txBody>
                  <a:tcPr marL="12700" marR="12700" marT="12700"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u="none" strike="noStrike" kern="1200">
                          <a:solidFill>
                            <a:schemeClr val="tx1"/>
                          </a:solidFill>
                          <a:effectLst/>
                          <a:latin typeface="+mn-lt"/>
                          <a:ea typeface="+mn-ea"/>
                          <a:cs typeface="+mn-cs"/>
                        </a:rPr>
                        <a:t>25 exchanges and platforms</a:t>
                      </a:r>
                    </a:p>
                  </a:txBody>
                  <a:tcPr marL="12700" marR="12700" marT="12700"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u="none" strike="noStrike" kern="1200">
                          <a:solidFill>
                            <a:schemeClr val="tx1"/>
                          </a:solidFill>
                          <a:effectLst/>
                          <a:latin typeface="+mn-lt"/>
                          <a:ea typeface="+mn-ea"/>
                          <a:cs typeface="+mn-cs"/>
                        </a:rPr>
                        <a:t>1</a:t>
                      </a:r>
                    </a:p>
                  </a:txBody>
                  <a:tcPr marL="12700" marR="12700" marT="12700" marB="0" anchor="ctr"/>
                </a:tc>
                <a:extLst>
                  <a:ext uri="{0D108BD9-81ED-4DB2-BD59-A6C34878D82A}">
                    <a16:rowId xmlns:a16="http://schemas.microsoft.com/office/drawing/2014/main" val="3028082187"/>
                  </a:ext>
                </a:extLst>
              </a:tr>
            </a:tbl>
          </a:graphicData>
        </a:graphic>
      </p:graphicFrame>
      <p:sp>
        <p:nvSpPr>
          <p:cNvPr id="5" name="TextBox 4">
            <a:extLst>
              <a:ext uri="{FF2B5EF4-FFF2-40B4-BE49-F238E27FC236}">
                <a16:creationId xmlns:a16="http://schemas.microsoft.com/office/drawing/2014/main" id="{9CE284B0-23F3-C993-5BE5-E159F0A3A3EB}"/>
              </a:ext>
            </a:extLst>
          </p:cNvPr>
          <p:cNvSpPr txBox="1"/>
          <p:nvPr/>
        </p:nvSpPr>
        <p:spPr>
          <a:xfrm>
            <a:off x="142874" y="5634443"/>
            <a:ext cx="8365859" cy="954107"/>
          </a:xfrm>
          <a:prstGeom prst="rect">
            <a:avLst/>
          </a:prstGeom>
          <a:noFill/>
        </p:spPr>
        <p:txBody>
          <a:bodyPr wrap="square" rtlCol="0">
            <a:spAutoFit/>
          </a:bodyPr>
          <a:lstStyle/>
          <a:p>
            <a:pPr marL="285750" indent="-285750">
              <a:buFont typeface="Arial" panose="020B0604020202020204" pitchFamily="34" charset="0"/>
              <a:buChar char="•"/>
            </a:pPr>
            <a:r>
              <a:rPr lang="en-US" sz="1400"/>
              <a:t>What is Stablecoin</a:t>
            </a:r>
            <a:r>
              <a:rPr lang="en-US" sz="1200"/>
              <a:t> - </a:t>
            </a:r>
            <a:r>
              <a:rPr lang="en-US" sz="1200">
                <a:hlinkClick r:id="rId2"/>
              </a:rPr>
              <a:t>https://www.investopedia.com/terms/s/stablecoin.asp</a:t>
            </a:r>
            <a:r>
              <a:rPr lang="en-US" sz="1200"/>
              <a:t> </a:t>
            </a:r>
          </a:p>
          <a:p>
            <a:pPr marL="285750" indent="-285750">
              <a:buFont typeface="Arial" panose="020B0604020202020204" pitchFamily="34" charset="0"/>
              <a:buChar char="•"/>
            </a:pPr>
            <a:r>
              <a:rPr lang="en-US" sz="1400"/>
              <a:t>What Are Stablecoins</a:t>
            </a:r>
            <a:r>
              <a:rPr lang="en-US" sz="1200"/>
              <a:t> - </a:t>
            </a:r>
            <a:r>
              <a:rPr lang="en-US" sz="1200">
                <a:hlinkClick r:id="rId3"/>
              </a:rPr>
              <a:t>https://www.cbinsights.com/research/report/what-are-stablecoins/</a:t>
            </a:r>
            <a:endParaRPr lang="en-US" sz="1200"/>
          </a:p>
          <a:p>
            <a:pPr marL="285750" indent="-285750">
              <a:buFont typeface="Arial" panose="020B0604020202020204" pitchFamily="34" charset="0"/>
              <a:buChar char="•"/>
            </a:pPr>
            <a:r>
              <a:rPr lang="en-US" sz="1400"/>
              <a:t>How Stable Coins Stay Stable? </a:t>
            </a:r>
            <a:r>
              <a:rPr lang="en-US" sz="1200"/>
              <a:t>- </a:t>
            </a:r>
            <a:r>
              <a:rPr lang="en-US" sz="1200">
                <a:hlinkClick r:id="rId4"/>
              </a:rPr>
              <a:t>https://cointelegraph.com/explained/how-stablecoins-stay-stable-explained</a:t>
            </a:r>
            <a:endParaRPr lang="en-US" sz="1200"/>
          </a:p>
          <a:p>
            <a:pPr marL="285750" indent="-285750">
              <a:buFont typeface="Arial" panose="020B0604020202020204" pitchFamily="34" charset="0"/>
              <a:buChar char="•"/>
            </a:pPr>
            <a:r>
              <a:rPr lang="en-US" sz="1400"/>
              <a:t>How Do Stablecoins Make Money?</a:t>
            </a:r>
            <a:r>
              <a:rPr lang="en-US" sz="1200"/>
              <a:t> - </a:t>
            </a:r>
            <a:r>
              <a:rPr lang="en-US" sz="1200">
                <a:hlinkClick r:id="rId5"/>
              </a:rPr>
              <a:t>https://www.benzinga.com/money/how-do-stablecoins-make-money/</a:t>
            </a:r>
            <a:r>
              <a:rPr lang="en-US" sz="1200"/>
              <a:t>  cc</a:t>
            </a:r>
          </a:p>
        </p:txBody>
      </p:sp>
      <p:sp>
        <p:nvSpPr>
          <p:cNvPr id="7" name="TextBox 6">
            <a:extLst>
              <a:ext uri="{FF2B5EF4-FFF2-40B4-BE49-F238E27FC236}">
                <a16:creationId xmlns:a16="http://schemas.microsoft.com/office/drawing/2014/main" id="{BCDE16D8-B64D-BE3D-B9AE-E649B3F2FEC2}"/>
              </a:ext>
            </a:extLst>
          </p:cNvPr>
          <p:cNvSpPr txBox="1"/>
          <p:nvPr/>
        </p:nvSpPr>
        <p:spPr>
          <a:xfrm>
            <a:off x="142874" y="589081"/>
            <a:ext cx="5656042" cy="2246769"/>
          </a:xfrm>
          <a:prstGeom prst="rect">
            <a:avLst/>
          </a:prstGeom>
          <a:solidFill>
            <a:schemeClr val="accent2">
              <a:lumMod val="20000"/>
              <a:lumOff val="80000"/>
            </a:schemeClr>
          </a:solidFill>
        </p:spPr>
        <p:txBody>
          <a:bodyPr wrap="square" rtlCol="0">
            <a:spAutoFit/>
          </a:bodyPr>
          <a:lstStyle/>
          <a:p>
            <a:pPr marL="285750" indent="-285750">
              <a:buFont typeface="Arial" panose="020B0604020202020204" pitchFamily="34" charset="0"/>
              <a:buChar char="•"/>
            </a:pPr>
            <a:r>
              <a:rPr lang="en-US" sz="1400" b="1">
                <a:solidFill>
                  <a:srgbClr val="00B050"/>
                </a:solidFill>
              </a:rPr>
              <a:t>Stablecoins</a:t>
            </a:r>
            <a:r>
              <a:rPr lang="en-US" sz="1400"/>
              <a:t> are cryptocurrencies that attempt to peg their market value to something external like a currency (USD), or commodity's price (gold), etc. while maintaining the security, speed, and low cost of virtual asset transactions</a:t>
            </a:r>
          </a:p>
          <a:p>
            <a:pPr marL="285750" indent="-285750">
              <a:buFont typeface="Arial" panose="020B0604020202020204" pitchFamily="34" charset="0"/>
              <a:buChar char="•"/>
            </a:pPr>
            <a:r>
              <a:rPr lang="en-US" sz="1400" b="1">
                <a:solidFill>
                  <a:srgbClr val="00B050"/>
                </a:solidFill>
              </a:rPr>
              <a:t>Stablecoins main benefits</a:t>
            </a:r>
            <a:r>
              <a:rPr lang="en-US" sz="1400"/>
              <a:t> - minimize the impact of the crypto price volatility in trading and serve as a bridge for financial institutions to facilitate payments</a:t>
            </a:r>
          </a:p>
          <a:p>
            <a:pPr marL="285750" indent="-285750">
              <a:buFont typeface="Arial" panose="020B0604020202020204" pitchFamily="34" charset="0"/>
              <a:buChar char="•"/>
            </a:pPr>
            <a:r>
              <a:rPr lang="en-US" sz="1400" b="1">
                <a:solidFill>
                  <a:srgbClr val="00B050"/>
                </a:solidFill>
              </a:rPr>
              <a:t>Stablecoins</a:t>
            </a:r>
            <a:r>
              <a:rPr lang="en-US" sz="1400"/>
              <a:t> achieve their price stability via algorithmic mechanisms of trading reference asset or its derivatives. Also by backing with some collateral</a:t>
            </a:r>
          </a:p>
        </p:txBody>
      </p:sp>
      <p:sp>
        <p:nvSpPr>
          <p:cNvPr id="4" name="TextBox 3">
            <a:extLst>
              <a:ext uri="{FF2B5EF4-FFF2-40B4-BE49-F238E27FC236}">
                <a16:creationId xmlns:a16="http://schemas.microsoft.com/office/drawing/2014/main" id="{C9984FAF-1699-1E4E-C63B-A37B81BD69D4}"/>
              </a:ext>
            </a:extLst>
          </p:cNvPr>
          <p:cNvSpPr txBox="1"/>
          <p:nvPr/>
        </p:nvSpPr>
        <p:spPr>
          <a:xfrm>
            <a:off x="142874" y="3029772"/>
            <a:ext cx="5656041" cy="2246769"/>
          </a:xfrm>
          <a:prstGeom prst="rect">
            <a:avLst/>
          </a:prstGeom>
          <a:solidFill>
            <a:schemeClr val="accent4">
              <a:lumMod val="20000"/>
              <a:lumOff val="80000"/>
            </a:schemeClr>
          </a:solidFill>
        </p:spPr>
        <p:txBody>
          <a:bodyPr wrap="square" rtlCol="0">
            <a:spAutoFit/>
          </a:bodyPr>
          <a:lstStyle/>
          <a:p>
            <a:pPr marL="285750" indent="-285750">
              <a:buFont typeface="Arial" panose="020B0604020202020204" pitchFamily="34" charset="0"/>
              <a:buChar char="•"/>
            </a:pPr>
            <a:r>
              <a:rPr lang="en-US" sz="1400"/>
              <a:t>Holding stablecoins will not earn money since the value is pegged to stay at the same value. </a:t>
            </a:r>
          </a:p>
          <a:p>
            <a:pPr marL="285750" indent="-285750">
              <a:buFont typeface="Arial" panose="020B0604020202020204" pitchFamily="34" charset="0"/>
              <a:buChar char="•"/>
            </a:pPr>
            <a:r>
              <a:rPr lang="en-US" sz="1400"/>
              <a:t>You can earn interest on your stablecoins by </a:t>
            </a:r>
            <a:r>
              <a:rPr lang="en-US" sz="1400" b="1">
                <a:solidFill>
                  <a:srgbClr val="00B050"/>
                </a:solidFill>
              </a:rPr>
              <a:t>lending them out</a:t>
            </a:r>
            <a:r>
              <a:rPr lang="en-US" sz="1400"/>
              <a:t> on various protocols. For example, in March 2022, lending your DAI tokens on Compound pays an </a:t>
            </a:r>
            <a:r>
              <a:rPr lang="en-US" sz="1400" b="1">
                <a:solidFill>
                  <a:srgbClr val="00B050"/>
                </a:solidFill>
              </a:rPr>
              <a:t>APY (Annual Percentage Yield)</a:t>
            </a:r>
            <a:r>
              <a:rPr lang="en-US" sz="1400"/>
              <a:t> of 2.56% while lending USDC pays an APY of 2.03%.</a:t>
            </a:r>
          </a:p>
          <a:p>
            <a:pPr marL="285750" indent="-285750">
              <a:buFont typeface="Arial" panose="020B0604020202020204" pitchFamily="34" charset="0"/>
              <a:buChar char="•"/>
            </a:pPr>
            <a:r>
              <a:rPr lang="en-US" sz="1400"/>
              <a:t>You can earn 5-9% </a:t>
            </a:r>
            <a:r>
              <a:rPr lang="en-US" sz="1400" b="1">
                <a:solidFill>
                  <a:srgbClr val="00B050"/>
                </a:solidFill>
              </a:rPr>
              <a:t>APR (Annual Percentage Rate)</a:t>
            </a:r>
            <a:r>
              <a:rPr lang="en-US" sz="1400"/>
              <a:t> on stablecoins from creating an interest-bearing crypto account with a platform like </a:t>
            </a:r>
            <a:r>
              <a:rPr lang="en-US" sz="1400" b="1">
                <a:solidFill>
                  <a:srgbClr val="00B0F0"/>
                </a:solidFill>
              </a:rPr>
              <a:t>Gemini</a:t>
            </a:r>
            <a:r>
              <a:rPr lang="en-US" sz="1400"/>
              <a:t>, </a:t>
            </a:r>
            <a:r>
              <a:rPr lang="en-US" sz="1400" b="1">
                <a:solidFill>
                  <a:srgbClr val="00B0F0"/>
                </a:solidFill>
              </a:rPr>
              <a:t>Hodlnaut</a:t>
            </a:r>
            <a:r>
              <a:rPr lang="en-US" sz="1400"/>
              <a:t> or </a:t>
            </a:r>
            <a:r>
              <a:rPr lang="en-US" sz="1400" b="1">
                <a:solidFill>
                  <a:srgbClr val="00B0F0"/>
                </a:solidFill>
              </a:rPr>
              <a:t>Celsius</a:t>
            </a:r>
            <a:r>
              <a:rPr lang="en-US" sz="1400"/>
              <a:t> (with less risk than with traditional cryptocurrencies).</a:t>
            </a:r>
          </a:p>
        </p:txBody>
      </p:sp>
      <p:sp>
        <p:nvSpPr>
          <p:cNvPr id="3" name="TextBox 2">
            <a:extLst>
              <a:ext uri="{FF2B5EF4-FFF2-40B4-BE49-F238E27FC236}">
                <a16:creationId xmlns:a16="http://schemas.microsoft.com/office/drawing/2014/main" id="{A15DE737-C54C-88E8-BC0F-7221C59F5F6E}"/>
              </a:ext>
            </a:extLst>
          </p:cNvPr>
          <p:cNvSpPr txBox="1"/>
          <p:nvPr/>
        </p:nvSpPr>
        <p:spPr>
          <a:xfrm>
            <a:off x="5919386" y="269450"/>
            <a:ext cx="2974357" cy="307777"/>
          </a:xfrm>
          <a:prstGeom prst="rect">
            <a:avLst/>
          </a:prstGeom>
          <a:noFill/>
        </p:spPr>
        <p:txBody>
          <a:bodyPr wrap="square" rtlCol="0">
            <a:spAutoFit/>
          </a:bodyPr>
          <a:lstStyle/>
          <a:p>
            <a:r>
              <a:rPr lang="en-US" sz="1400" b="1">
                <a:solidFill>
                  <a:srgbClr val="00B050"/>
                </a:solidFill>
              </a:rPr>
              <a:t>In Green – US regulated stablecoins</a:t>
            </a:r>
          </a:p>
        </p:txBody>
      </p:sp>
    </p:spTree>
    <p:extLst>
      <p:ext uri="{BB962C8B-B14F-4D97-AF65-F5344CB8AC3E}">
        <p14:creationId xmlns:p14="http://schemas.microsoft.com/office/powerpoint/2010/main" val="427244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84A0FA-FFB0-EC7B-0195-B4DF00B22BC0}"/>
              </a:ext>
            </a:extLst>
          </p:cNvPr>
          <p:cNvSpPr txBox="1"/>
          <p:nvPr/>
        </p:nvSpPr>
        <p:spPr>
          <a:xfrm>
            <a:off x="214491" y="1004711"/>
            <a:ext cx="5192888" cy="5078313"/>
          </a:xfrm>
          <a:prstGeom prst="rect">
            <a:avLst/>
          </a:prstGeom>
          <a:solidFill>
            <a:schemeClr val="accent4">
              <a:lumMod val="20000"/>
              <a:lumOff val="80000"/>
            </a:schemeClr>
          </a:solidFill>
        </p:spPr>
        <p:txBody>
          <a:bodyPr wrap="square" rtlCol="0">
            <a:spAutoFit/>
          </a:bodyPr>
          <a:lstStyle/>
          <a:p>
            <a:r>
              <a:rPr lang="en-US" sz="1200"/>
              <a:t>Dan Burstein wrote in 2021: </a:t>
            </a:r>
            <a:r>
              <a:rPr lang="en-US" sz="1200">
                <a:hlinkClick r:id="rId2"/>
              </a:rPr>
              <a:t>https://paxos.com/2021/07/21/a-regulated-stablecoin-means-having-a-regulator/</a:t>
            </a:r>
            <a:endParaRPr lang="en-US" sz="1200"/>
          </a:p>
          <a:p>
            <a:endParaRPr lang="en-US" sz="1200"/>
          </a:p>
          <a:p>
            <a:endParaRPr lang="en-US" sz="1200"/>
          </a:p>
          <a:p>
            <a:pPr marL="171450" indent="-171450">
              <a:buFont typeface="Arial" panose="020B0604020202020204" pitchFamily="34" charset="0"/>
              <a:buChar char="•"/>
            </a:pPr>
            <a:r>
              <a:rPr lang="en-US" sz="1200"/>
              <a:t>Neither </a:t>
            </a:r>
            <a:r>
              <a:rPr lang="en-US" sz="1200" b="1">
                <a:solidFill>
                  <a:srgbClr val="FF0000"/>
                </a:solidFill>
              </a:rPr>
              <a:t>USDC</a:t>
            </a:r>
            <a:r>
              <a:rPr lang="en-US" sz="1200"/>
              <a:t> nor </a:t>
            </a:r>
            <a:r>
              <a:rPr lang="en-US" sz="1200" b="1">
                <a:solidFill>
                  <a:srgbClr val="FF0000"/>
                </a:solidFill>
              </a:rPr>
              <a:t>Tether</a:t>
            </a:r>
            <a:r>
              <a:rPr lang="en-US" sz="1200"/>
              <a:t> is a regulated digital asset, for the simple reason that neither token has a regulator</a:t>
            </a:r>
          </a:p>
          <a:p>
            <a:pPr marL="171450" indent="-171450">
              <a:buFont typeface="Arial" panose="020B0604020202020204" pitchFamily="34" charset="0"/>
              <a:buChar char="•"/>
            </a:pPr>
            <a:r>
              <a:rPr lang="en-US" sz="1200" b="1">
                <a:solidFill>
                  <a:srgbClr val="FF0000"/>
                </a:solidFill>
              </a:rPr>
              <a:t>In fact, neither USDC nor Tether tokens are “stablecoins” in anything other than name</a:t>
            </a:r>
          </a:p>
          <a:p>
            <a:pPr marL="171450" indent="-171450">
              <a:buFont typeface="Arial" panose="020B0604020202020204" pitchFamily="34" charset="0"/>
              <a:buChar char="•"/>
            </a:pPr>
            <a:r>
              <a:rPr lang="en-US" sz="1200"/>
              <a:t>These tokens are backed by </a:t>
            </a:r>
            <a:r>
              <a:rPr lang="en-US" sz="1200" b="1">
                <a:solidFill>
                  <a:srgbClr val="00B050"/>
                </a:solidFill>
              </a:rPr>
              <a:t>illiquid and risky debt obligations</a:t>
            </a:r>
            <a:r>
              <a:rPr lang="en-US" sz="1200"/>
              <a:t> – a critical weakness that no prudential regulator would allow to exist as this creates undue risk for their customers.</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a:t>This is the key issue. Even if USDC or Tether adjusted their reserving practices so that their tokens were to actually become stablecoins (legitimately backed, 1:1, by US dollar or equivalents), rather than just in name, that should still be of grave concern to customers, regulators and public interest groups. </a:t>
            </a:r>
          </a:p>
          <a:p>
            <a:pPr marL="171450" indent="-171450">
              <a:buFont typeface="Arial" panose="020B0604020202020204" pitchFamily="34" charset="0"/>
              <a:buChar char="•"/>
            </a:pPr>
            <a:r>
              <a:rPr lang="en-US" sz="1200"/>
              <a:t>As we have all seen time and again, proper regulation of financial services firms – which must include comprehensive oversight of the products and services offered by those firms – is the only way to protect clients and customers. </a:t>
            </a:r>
          </a:p>
          <a:p>
            <a:pPr marL="171450" indent="-171450">
              <a:buFont typeface="Arial" panose="020B0604020202020204" pitchFamily="34" charset="0"/>
              <a:buChar char="•"/>
            </a:pPr>
            <a:r>
              <a:rPr lang="en-US" sz="1200"/>
              <a:t>What does that mean tangibly? There is direct oversight of client protections, resolution planning if there is a failure, privacy protections, consistent reserving practices plus audits and exams to verify this. </a:t>
            </a:r>
          </a:p>
          <a:p>
            <a:pPr marL="171450" indent="-171450">
              <a:buFont typeface="Arial" panose="020B0604020202020204" pitchFamily="34" charset="0"/>
              <a:buChar char="•"/>
            </a:pPr>
            <a:r>
              <a:rPr lang="en-US" sz="1200"/>
              <a:t>In other words, even if USDC or Tether decided to now fully back their tokens with dollars, there would be nothing to prevent them from changing those practices back at will.</a:t>
            </a:r>
          </a:p>
        </p:txBody>
      </p:sp>
      <p:sp>
        <p:nvSpPr>
          <p:cNvPr id="4" name="TextBox 3">
            <a:extLst>
              <a:ext uri="{FF2B5EF4-FFF2-40B4-BE49-F238E27FC236}">
                <a16:creationId xmlns:a16="http://schemas.microsoft.com/office/drawing/2014/main" id="{F6C4CC4E-C7D2-A3EF-EC6A-8F5A39B760D9}"/>
              </a:ext>
            </a:extLst>
          </p:cNvPr>
          <p:cNvSpPr txBox="1"/>
          <p:nvPr/>
        </p:nvSpPr>
        <p:spPr>
          <a:xfrm>
            <a:off x="5971821" y="1004711"/>
            <a:ext cx="5793521" cy="2893100"/>
          </a:xfrm>
          <a:prstGeom prst="rect">
            <a:avLst/>
          </a:prstGeom>
          <a:solidFill>
            <a:schemeClr val="accent4">
              <a:lumMod val="20000"/>
              <a:lumOff val="80000"/>
            </a:schemeClr>
          </a:solidFill>
        </p:spPr>
        <p:txBody>
          <a:bodyPr wrap="square" rtlCol="0">
            <a:spAutoFit/>
          </a:bodyPr>
          <a:lstStyle/>
          <a:p>
            <a:r>
              <a:rPr lang="en-US" sz="1400"/>
              <a:t>As of today (2021), there are exactly three regulated dollar-backed stablecoins in the world: </a:t>
            </a:r>
          </a:p>
          <a:p>
            <a:pPr marL="285750" indent="-285750">
              <a:buFont typeface="Arial" panose="020B0604020202020204" pitchFamily="34" charset="0"/>
              <a:buChar char="•"/>
            </a:pPr>
            <a:r>
              <a:rPr lang="en-US" sz="1400"/>
              <a:t>Paxos Standard ("</a:t>
            </a:r>
            <a:r>
              <a:rPr lang="en-US" sz="1400" b="1">
                <a:solidFill>
                  <a:srgbClr val="FF0000"/>
                </a:solidFill>
              </a:rPr>
              <a:t>PAX</a:t>
            </a:r>
            <a:r>
              <a:rPr lang="en-US" sz="1400"/>
              <a:t>")  - issued by Paxos Trust Company</a:t>
            </a:r>
          </a:p>
          <a:p>
            <a:pPr marL="285750" indent="-285750">
              <a:buFont typeface="Arial" panose="020B0604020202020204" pitchFamily="34" charset="0"/>
              <a:buChar char="•"/>
            </a:pPr>
            <a:r>
              <a:rPr lang="en-US" sz="1400"/>
              <a:t>Binance Dollar ("</a:t>
            </a:r>
            <a:r>
              <a:rPr lang="en-US" sz="1400" b="1">
                <a:solidFill>
                  <a:srgbClr val="FF0000"/>
                </a:solidFill>
              </a:rPr>
              <a:t>BUSD</a:t>
            </a:r>
            <a:r>
              <a:rPr lang="en-US" sz="1400"/>
              <a:t>")  - issued by Paxos Trust Company</a:t>
            </a:r>
          </a:p>
          <a:p>
            <a:pPr marL="285750" indent="-285750">
              <a:buFont typeface="Arial" panose="020B0604020202020204" pitchFamily="34" charset="0"/>
              <a:buChar char="•"/>
            </a:pPr>
            <a:r>
              <a:rPr lang="en-US" sz="1400"/>
              <a:t>Gemini Dollar ("</a:t>
            </a:r>
            <a:r>
              <a:rPr lang="en-US" sz="1400" b="1">
                <a:solidFill>
                  <a:srgbClr val="FF0000"/>
                </a:solidFill>
              </a:rPr>
              <a:t>GUSD</a:t>
            </a:r>
            <a:r>
              <a:rPr lang="en-US" sz="1400"/>
              <a:t>") - issued by Gemini Trust Company</a:t>
            </a:r>
          </a:p>
          <a:p>
            <a:endParaRPr lang="en-US" sz="1400"/>
          </a:p>
          <a:p>
            <a:r>
              <a:rPr lang="en-US" sz="1400"/>
              <a:t>===============</a:t>
            </a:r>
          </a:p>
          <a:p>
            <a:pPr marL="285750" indent="-285750">
              <a:buFont typeface="Arial" panose="020B0604020202020204" pitchFamily="34" charset="0"/>
              <a:buChar char="•"/>
            </a:pPr>
            <a:r>
              <a:rPr lang="en-US" sz="1400"/>
              <a:t>Paxos and Gemini are both Trust companies regulated by the New York State Department of Financial Services (“NYDFS”). </a:t>
            </a:r>
          </a:p>
          <a:p>
            <a:pPr marL="285750" indent="-285750">
              <a:buFont typeface="Arial" panose="020B0604020202020204" pitchFamily="34" charset="0"/>
              <a:buChar char="•"/>
            </a:pPr>
            <a:r>
              <a:rPr lang="en-US" sz="1400"/>
              <a:t>Trusts are required to have their products and services approved and supervised by NYDFS. </a:t>
            </a:r>
          </a:p>
          <a:p>
            <a:pPr marL="285750" indent="-285750">
              <a:buFont typeface="Arial" panose="020B0604020202020204" pitchFamily="34" charset="0"/>
              <a:buChar char="•"/>
            </a:pPr>
            <a:r>
              <a:rPr lang="en-US" sz="1400"/>
              <a:t>PAX, BUSD and GUSD are expressly approved by the NYDFS and supervised by the regulator on an ongoing basis. </a:t>
            </a:r>
          </a:p>
        </p:txBody>
      </p:sp>
      <p:sp>
        <p:nvSpPr>
          <p:cNvPr id="5" name="TextBox 4">
            <a:extLst>
              <a:ext uri="{FF2B5EF4-FFF2-40B4-BE49-F238E27FC236}">
                <a16:creationId xmlns:a16="http://schemas.microsoft.com/office/drawing/2014/main" id="{05A5E82B-126F-E6BF-4239-B7AF0FBC5BB3}"/>
              </a:ext>
            </a:extLst>
          </p:cNvPr>
          <p:cNvSpPr txBox="1"/>
          <p:nvPr/>
        </p:nvSpPr>
        <p:spPr>
          <a:xfrm>
            <a:off x="0" y="79022"/>
            <a:ext cx="5407379" cy="523220"/>
          </a:xfrm>
          <a:prstGeom prst="rect">
            <a:avLst/>
          </a:prstGeom>
          <a:noFill/>
        </p:spPr>
        <p:txBody>
          <a:bodyPr wrap="square" rtlCol="0">
            <a:spAutoFit/>
          </a:bodyPr>
          <a:lstStyle/>
          <a:p>
            <a:r>
              <a:rPr lang="en-US" sz="2800" b="1"/>
              <a:t>Most stablecoins are not "stable"</a:t>
            </a:r>
          </a:p>
        </p:txBody>
      </p:sp>
      <p:sp>
        <p:nvSpPr>
          <p:cNvPr id="6" name="TextBox 5">
            <a:extLst>
              <a:ext uri="{FF2B5EF4-FFF2-40B4-BE49-F238E27FC236}">
                <a16:creationId xmlns:a16="http://schemas.microsoft.com/office/drawing/2014/main" id="{26040A90-432E-DF58-ECD7-5DA95C8AEAFE}"/>
              </a:ext>
            </a:extLst>
          </p:cNvPr>
          <p:cNvSpPr txBox="1"/>
          <p:nvPr/>
        </p:nvSpPr>
        <p:spPr>
          <a:xfrm>
            <a:off x="6365977" y="4853950"/>
            <a:ext cx="1682046" cy="307777"/>
          </a:xfrm>
          <a:prstGeom prst="rect">
            <a:avLst/>
          </a:prstGeom>
          <a:noFill/>
        </p:spPr>
        <p:txBody>
          <a:bodyPr wrap="square" rtlCol="0">
            <a:spAutoFit/>
          </a:bodyPr>
          <a:lstStyle/>
          <a:p>
            <a:r>
              <a:rPr lang="en-US" sz="1400">
                <a:hlinkClick r:id="rId3"/>
              </a:rPr>
              <a:t>https://paxos.com</a:t>
            </a:r>
            <a:endParaRPr lang="en-US" sz="1400"/>
          </a:p>
        </p:txBody>
      </p:sp>
      <p:pic>
        <p:nvPicPr>
          <p:cNvPr id="7" name="Picture 6">
            <a:extLst>
              <a:ext uri="{FF2B5EF4-FFF2-40B4-BE49-F238E27FC236}">
                <a16:creationId xmlns:a16="http://schemas.microsoft.com/office/drawing/2014/main" id="{78648C0B-C289-165F-3109-7B44FB0F8A2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71821" y="4066311"/>
            <a:ext cx="2470358" cy="789142"/>
          </a:xfrm>
          <a:prstGeom prst="rect">
            <a:avLst/>
          </a:prstGeom>
        </p:spPr>
      </p:pic>
      <p:pic>
        <p:nvPicPr>
          <p:cNvPr id="8" name="Picture 7">
            <a:extLst>
              <a:ext uri="{FF2B5EF4-FFF2-40B4-BE49-F238E27FC236}">
                <a16:creationId xmlns:a16="http://schemas.microsoft.com/office/drawing/2014/main" id="{5DF0A200-6337-5C60-15C9-E2093FFF7E4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006621" y="4231269"/>
            <a:ext cx="2758721" cy="634675"/>
          </a:xfrm>
          <a:prstGeom prst="rect">
            <a:avLst/>
          </a:prstGeom>
        </p:spPr>
      </p:pic>
      <p:sp>
        <p:nvSpPr>
          <p:cNvPr id="9" name="TextBox 8">
            <a:extLst>
              <a:ext uri="{FF2B5EF4-FFF2-40B4-BE49-F238E27FC236}">
                <a16:creationId xmlns:a16="http://schemas.microsoft.com/office/drawing/2014/main" id="{2AB40C0B-BAA6-2C56-7272-53B4A4BB11F0}"/>
              </a:ext>
            </a:extLst>
          </p:cNvPr>
          <p:cNvSpPr txBox="1"/>
          <p:nvPr/>
        </p:nvSpPr>
        <p:spPr>
          <a:xfrm>
            <a:off x="9221111" y="4882606"/>
            <a:ext cx="2201334" cy="307777"/>
          </a:xfrm>
          <a:prstGeom prst="rect">
            <a:avLst/>
          </a:prstGeom>
          <a:noFill/>
        </p:spPr>
        <p:txBody>
          <a:bodyPr wrap="square" rtlCol="0">
            <a:spAutoFit/>
          </a:bodyPr>
          <a:lstStyle/>
          <a:p>
            <a:r>
              <a:rPr lang="en-US" sz="1400">
                <a:hlinkClick r:id="rId6"/>
              </a:rPr>
              <a:t>https://www.gemini.com</a:t>
            </a:r>
            <a:endParaRPr lang="en-US" sz="1400"/>
          </a:p>
        </p:txBody>
      </p:sp>
      <p:sp>
        <p:nvSpPr>
          <p:cNvPr id="10" name="TextBox 9">
            <a:extLst>
              <a:ext uri="{FF2B5EF4-FFF2-40B4-BE49-F238E27FC236}">
                <a16:creationId xmlns:a16="http://schemas.microsoft.com/office/drawing/2014/main" id="{A767EF4A-3A51-5801-2C97-F73699ADD465}"/>
              </a:ext>
            </a:extLst>
          </p:cNvPr>
          <p:cNvSpPr txBox="1"/>
          <p:nvPr/>
        </p:nvSpPr>
        <p:spPr>
          <a:xfrm>
            <a:off x="6354211" y="6083024"/>
            <a:ext cx="2076202" cy="307777"/>
          </a:xfrm>
          <a:prstGeom prst="rect">
            <a:avLst/>
          </a:prstGeom>
          <a:noFill/>
        </p:spPr>
        <p:txBody>
          <a:bodyPr wrap="square" rtlCol="0">
            <a:spAutoFit/>
          </a:bodyPr>
          <a:lstStyle/>
          <a:p>
            <a:r>
              <a:rPr lang="en-US" sz="1400">
                <a:hlinkClick r:id="rId7"/>
              </a:rPr>
              <a:t>https://www.binance.us</a:t>
            </a:r>
            <a:endParaRPr lang="en-US" sz="1400"/>
          </a:p>
        </p:txBody>
      </p:sp>
      <p:pic>
        <p:nvPicPr>
          <p:cNvPr id="11" name="Picture 10">
            <a:extLst>
              <a:ext uri="{FF2B5EF4-FFF2-40B4-BE49-F238E27FC236}">
                <a16:creationId xmlns:a16="http://schemas.microsoft.com/office/drawing/2014/main" id="{D6BF2019-6145-00F9-10C4-D5E2D3FB61EF}"/>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095999" y="5596063"/>
            <a:ext cx="2328553" cy="408151"/>
          </a:xfrm>
          <a:prstGeom prst="rect">
            <a:avLst/>
          </a:prstGeom>
        </p:spPr>
      </p:pic>
    </p:spTree>
    <p:extLst>
      <p:ext uri="{BB962C8B-B14F-4D97-AF65-F5344CB8AC3E}">
        <p14:creationId xmlns:p14="http://schemas.microsoft.com/office/powerpoint/2010/main" val="2185660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B7BAD7-4524-9434-5B8C-CA57AF1161E2}"/>
              </a:ext>
            </a:extLst>
          </p:cNvPr>
          <p:cNvSpPr txBox="1"/>
          <p:nvPr/>
        </p:nvSpPr>
        <p:spPr>
          <a:xfrm>
            <a:off x="279133" y="1766093"/>
            <a:ext cx="3822967" cy="3108543"/>
          </a:xfrm>
          <a:prstGeom prst="rect">
            <a:avLst/>
          </a:prstGeom>
          <a:solidFill>
            <a:schemeClr val="accent4">
              <a:lumMod val="20000"/>
              <a:lumOff val="80000"/>
            </a:schemeClr>
          </a:solidFill>
        </p:spPr>
        <p:txBody>
          <a:bodyPr wrap="square" rtlCol="0">
            <a:spAutoFit/>
          </a:bodyPr>
          <a:lstStyle/>
          <a:p>
            <a:r>
              <a:rPr lang="en-US" sz="1400"/>
              <a:t>World Economic Forum (March 2022):</a:t>
            </a:r>
          </a:p>
          <a:p>
            <a:endParaRPr lang="en-US" sz="1400"/>
          </a:p>
          <a:p>
            <a:pPr marL="285750" indent="-285750">
              <a:buFont typeface="Arial" panose="020B0604020202020204" pitchFamily="34" charset="0"/>
              <a:buChar char="•"/>
            </a:pPr>
            <a:r>
              <a:rPr lang="en-US" sz="1400"/>
              <a:t>The total market cap of digital currencies is $1.7 trillion and over $90 billion worth is traded every day.</a:t>
            </a:r>
          </a:p>
          <a:p>
            <a:pPr marL="285750" indent="-285750">
              <a:buFont typeface="Arial" panose="020B0604020202020204" pitchFamily="34" charset="0"/>
              <a:buChar char="•"/>
            </a:pPr>
            <a:r>
              <a:rPr lang="en-US" sz="1400"/>
              <a:t>Analysts have warned that the industry is so large it could have macroeconomic consequences if mismanaged.</a:t>
            </a:r>
          </a:p>
          <a:p>
            <a:pPr marL="285750" indent="-285750">
              <a:buFont typeface="Arial" panose="020B0604020202020204" pitchFamily="34" charset="0"/>
              <a:buChar char="•"/>
            </a:pPr>
            <a:r>
              <a:rPr lang="en-US" sz="1400"/>
              <a:t>Piecemeal approaches to cryptocurrency regulation must be replaced by a globally coordinated framework.</a:t>
            </a:r>
          </a:p>
          <a:p>
            <a:endParaRPr lang="en-US" sz="1400"/>
          </a:p>
          <a:p>
            <a:r>
              <a:rPr lang="en-US" sz="1400">
                <a:hlinkClick r:id="rId2"/>
              </a:rPr>
              <a:t>https://www.weforum.org/agenda/2022/03/where-is-cryptocurrency-regulation-heading/</a:t>
            </a:r>
            <a:endParaRPr lang="en-US" sz="1400"/>
          </a:p>
        </p:txBody>
      </p:sp>
      <p:pic>
        <p:nvPicPr>
          <p:cNvPr id="3" name="Picture 2">
            <a:extLst>
              <a:ext uri="{FF2B5EF4-FFF2-40B4-BE49-F238E27FC236}">
                <a16:creationId xmlns:a16="http://schemas.microsoft.com/office/drawing/2014/main" id="{9EB4F70E-FA78-57F0-AAF8-2F7C58DC269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56524" y="2702936"/>
            <a:ext cx="3900375" cy="2603500"/>
          </a:xfrm>
          <a:prstGeom prst="rect">
            <a:avLst/>
          </a:prstGeom>
        </p:spPr>
      </p:pic>
      <p:sp>
        <p:nvSpPr>
          <p:cNvPr id="4" name="TextBox 3">
            <a:extLst>
              <a:ext uri="{FF2B5EF4-FFF2-40B4-BE49-F238E27FC236}">
                <a16:creationId xmlns:a16="http://schemas.microsoft.com/office/drawing/2014/main" id="{F8FBCD17-5011-0B74-699B-21A6C6D89D44}"/>
              </a:ext>
            </a:extLst>
          </p:cNvPr>
          <p:cNvSpPr txBox="1"/>
          <p:nvPr/>
        </p:nvSpPr>
        <p:spPr>
          <a:xfrm>
            <a:off x="6718300" y="443567"/>
            <a:ext cx="4648200" cy="1754326"/>
          </a:xfrm>
          <a:prstGeom prst="rect">
            <a:avLst/>
          </a:prstGeom>
          <a:noFill/>
        </p:spPr>
        <p:txBody>
          <a:bodyPr wrap="square" rtlCol="0">
            <a:spAutoFit/>
          </a:bodyPr>
          <a:lstStyle/>
          <a:p>
            <a:r>
              <a:rPr lang="en-US"/>
              <a:t>TerraUSD is (was?) one of the largest player in Stable Coin group with market cap $18.4 Bln.</a:t>
            </a:r>
            <a:br>
              <a:rPr lang="en-US"/>
            </a:br>
            <a:br>
              <a:rPr lang="en-US"/>
            </a:br>
            <a:r>
              <a:rPr lang="en-US"/>
              <a:t>It was supposed to be a stable coin with $1.00 price. Its price went down to $0.16. (16 cents) !! Then the network was halted (May 13, 2022)</a:t>
            </a:r>
          </a:p>
        </p:txBody>
      </p:sp>
    </p:spTree>
    <p:extLst>
      <p:ext uri="{BB962C8B-B14F-4D97-AF65-F5344CB8AC3E}">
        <p14:creationId xmlns:p14="http://schemas.microsoft.com/office/powerpoint/2010/main" val="807907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54B0A0-2FD2-3B49-8698-9FE080E83492}"/>
              </a:ext>
            </a:extLst>
          </p:cNvPr>
          <p:cNvSpPr txBox="1"/>
          <p:nvPr/>
        </p:nvSpPr>
        <p:spPr>
          <a:xfrm>
            <a:off x="0" y="1"/>
            <a:ext cx="6371923" cy="523220"/>
          </a:xfrm>
          <a:prstGeom prst="rect">
            <a:avLst/>
          </a:prstGeom>
          <a:noFill/>
        </p:spPr>
        <p:txBody>
          <a:bodyPr wrap="square" rtlCol="0">
            <a:spAutoFit/>
          </a:bodyPr>
          <a:lstStyle/>
          <a:p>
            <a:r>
              <a:rPr lang="en-US" sz="2800" b="1"/>
              <a:t>Stablecoins – Centralised vs Decentralised  </a:t>
            </a:r>
          </a:p>
        </p:txBody>
      </p:sp>
      <p:sp>
        <p:nvSpPr>
          <p:cNvPr id="7" name="TextBox 6">
            <a:extLst>
              <a:ext uri="{FF2B5EF4-FFF2-40B4-BE49-F238E27FC236}">
                <a16:creationId xmlns:a16="http://schemas.microsoft.com/office/drawing/2014/main" id="{BCDE16D8-B64D-BE3D-B9AE-E649B3F2FEC2}"/>
              </a:ext>
            </a:extLst>
          </p:cNvPr>
          <p:cNvSpPr txBox="1"/>
          <p:nvPr/>
        </p:nvSpPr>
        <p:spPr>
          <a:xfrm>
            <a:off x="424017" y="2787205"/>
            <a:ext cx="4960783" cy="1661993"/>
          </a:xfrm>
          <a:prstGeom prst="rect">
            <a:avLst/>
          </a:prstGeom>
          <a:solidFill>
            <a:schemeClr val="accent4">
              <a:lumMod val="20000"/>
              <a:lumOff val="80000"/>
            </a:schemeClr>
          </a:solidFill>
        </p:spPr>
        <p:txBody>
          <a:bodyPr wrap="square" rtlCol="0">
            <a:spAutoFit/>
          </a:bodyPr>
          <a:lstStyle/>
          <a:p>
            <a:r>
              <a:rPr lang="en-US" b="1">
                <a:solidFill>
                  <a:srgbClr val="FF0000"/>
                </a:solidFill>
              </a:rPr>
              <a:t>Centralised stablecoins</a:t>
            </a:r>
            <a:r>
              <a:rPr lang="en-US"/>
              <a:t> - </a:t>
            </a:r>
            <a:r>
              <a:rPr lang="en-US" b="1">
                <a:solidFill>
                  <a:srgbClr val="00B050"/>
                </a:solidFill>
              </a:rPr>
              <a:t>hold collateral off-chain. </a:t>
            </a:r>
          </a:p>
          <a:p>
            <a:endParaRPr lang="en-US" sz="1400" b="1">
              <a:solidFill>
                <a:srgbClr val="00B050"/>
              </a:solidFill>
            </a:endParaRPr>
          </a:p>
          <a:p>
            <a:r>
              <a:rPr lang="en-US" sz="1400"/>
              <a:t>Centralised stablecoins are issued by banks or other issuing entities. These entities make money through lending and investing, in a manner similar to traditional banks. Only a fraction of deposits are backed by physical cash on hand that can be withdrawn by investors.</a:t>
            </a:r>
          </a:p>
        </p:txBody>
      </p:sp>
      <p:sp>
        <p:nvSpPr>
          <p:cNvPr id="8" name="TextBox 7">
            <a:extLst>
              <a:ext uri="{FF2B5EF4-FFF2-40B4-BE49-F238E27FC236}">
                <a16:creationId xmlns:a16="http://schemas.microsoft.com/office/drawing/2014/main" id="{1D539DF3-BE86-5B38-E0CB-61A0A246BEAD}"/>
              </a:ext>
            </a:extLst>
          </p:cNvPr>
          <p:cNvSpPr txBox="1"/>
          <p:nvPr/>
        </p:nvSpPr>
        <p:spPr>
          <a:xfrm>
            <a:off x="6003053" y="2787205"/>
            <a:ext cx="5764929" cy="3662541"/>
          </a:xfrm>
          <a:prstGeom prst="rect">
            <a:avLst/>
          </a:prstGeom>
          <a:solidFill>
            <a:schemeClr val="accent4">
              <a:lumMod val="20000"/>
              <a:lumOff val="80000"/>
            </a:schemeClr>
          </a:solidFill>
        </p:spPr>
        <p:txBody>
          <a:bodyPr wrap="square" rtlCol="0">
            <a:spAutoFit/>
          </a:bodyPr>
          <a:lstStyle/>
          <a:p>
            <a:r>
              <a:rPr lang="en-US" b="1">
                <a:solidFill>
                  <a:srgbClr val="FF0000"/>
                </a:solidFill>
              </a:rPr>
              <a:t>Decentralized stablecoins</a:t>
            </a:r>
            <a:r>
              <a:rPr lang="en-US" b="1">
                <a:solidFill>
                  <a:srgbClr val="00B050"/>
                </a:solidFill>
              </a:rPr>
              <a:t> - hold their reserve assets on-chain using other cryptocurrencies and smart contracts. </a:t>
            </a:r>
          </a:p>
          <a:p>
            <a:endParaRPr lang="en-US" sz="1400"/>
          </a:p>
          <a:p>
            <a:pPr marL="285750" indent="-285750">
              <a:buFont typeface="Arial" panose="020B0604020202020204" pitchFamily="34" charset="0"/>
              <a:buChar char="•"/>
            </a:pPr>
            <a:r>
              <a:rPr lang="en-US" sz="1400"/>
              <a:t>This process helps solve the transparency issues that centralized stablecoin providers face. </a:t>
            </a:r>
          </a:p>
          <a:p>
            <a:pPr marL="285750" indent="-285750">
              <a:buFont typeface="Arial" panose="020B0604020202020204" pitchFamily="34" charset="0"/>
              <a:buChar char="•"/>
            </a:pPr>
            <a:r>
              <a:rPr lang="en-US" sz="1400"/>
              <a:t>These stablecoins use smart contracts to eliminate the need for a third party. </a:t>
            </a:r>
          </a:p>
          <a:p>
            <a:pPr marL="285750" indent="-285750">
              <a:buFont typeface="Arial" panose="020B0604020202020204" pitchFamily="34" charset="0"/>
              <a:buChar char="•"/>
            </a:pPr>
            <a:r>
              <a:rPr lang="en-US" sz="1400"/>
              <a:t>Decentralized stablecoins often issue an additional cryptocurrency along with the pegged stable cryptocurrency that serves different purposes such as governance and revenue sharing. For example, the MKR token of MakerDao is the more volatile governance token while the DAI token is the pegged stablecoin.</a:t>
            </a:r>
          </a:p>
          <a:p>
            <a:pPr marL="285750" indent="-285750">
              <a:buFont typeface="Arial" panose="020B0604020202020204" pitchFamily="34" charset="0"/>
              <a:buChar char="•"/>
            </a:pPr>
            <a:r>
              <a:rPr lang="en-US" sz="1400"/>
              <a:t>The MakerDao’s MKR token also provides rights to interest on collateral. The interest, which is known as the stability fee, is paid in MKR tokens, which are then subsequently burned. Burning decreases the supply of MKR and should lead to an increase in price. </a:t>
            </a:r>
          </a:p>
        </p:txBody>
      </p:sp>
      <p:pic>
        <p:nvPicPr>
          <p:cNvPr id="3" name="Picture 2">
            <a:extLst>
              <a:ext uri="{FF2B5EF4-FFF2-40B4-BE49-F238E27FC236}">
                <a16:creationId xmlns:a16="http://schemas.microsoft.com/office/drawing/2014/main" id="{5532B27C-C1E3-9B62-FA0E-9EB54F6145F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049285" y="1512711"/>
            <a:ext cx="1304925" cy="1159933"/>
          </a:xfrm>
          <a:prstGeom prst="rect">
            <a:avLst/>
          </a:prstGeom>
        </p:spPr>
      </p:pic>
      <p:pic>
        <p:nvPicPr>
          <p:cNvPr id="10" name="Picture 9">
            <a:extLst>
              <a:ext uri="{FF2B5EF4-FFF2-40B4-BE49-F238E27FC236}">
                <a16:creationId xmlns:a16="http://schemas.microsoft.com/office/drawing/2014/main" id="{956D6C09-0DA3-7175-BCBB-82D12449FE4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181635" y="1025842"/>
            <a:ext cx="1744826" cy="1646802"/>
          </a:xfrm>
          <a:prstGeom prst="rect">
            <a:avLst/>
          </a:prstGeom>
        </p:spPr>
      </p:pic>
    </p:spTree>
    <p:extLst>
      <p:ext uri="{BB962C8B-B14F-4D97-AF65-F5344CB8AC3E}">
        <p14:creationId xmlns:p14="http://schemas.microsoft.com/office/powerpoint/2010/main" val="327094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30FBD3-B1A3-619E-054B-61B1CC6ED479}"/>
              </a:ext>
            </a:extLst>
          </p:cNvPr>
          <p:cNvSpPr txBox="1"/>
          <p:nvPr/>
        </p:nvSpPr>
        <p:spPr>
          <a:xfrm>
            <a:off x="0" y="0"/>
            <a:ext cx="2959100" cy="738664"/>
          </a:xfrm>
          <a:prstGeom prst="rect">
            <a:avLst/>
          </a:prstGeom>
          <a:noFill/>
        </p:spPr>
        <p:txBody>
          <a:bodyPr wrap="square" rtlCol="0">
            <a:spAutoFit/>
          </a:bodyPr>
          <a:lstStyle/>
          <a:p>
            <a:r>
              <a:rPr lang="en-US" sz="2800" b="1"/>
              <a:t>Stablecoin Index</a:t>
            </a:r>
          </a:p>
          <a:p>
            <a:r>
              <a:rPr lang="en-US" sz="1400">
                <a:hlinkClick r:id="rId2"/>
              </a:rPr>
              <a:t>https://stablecoinindex.com/projects</a:t>
            </a:r>
            <a:endParaRPr lang="en-US" sz="1400"/>
          </a:p>
        </p:txBody>
      </p:sp>
      <p:sp>
        <p:nvSpPr>
          <p:cNvPr id="3" name="TextBox 2">
            <a:extLst>
              <a:ext uri="{FF2B5EF4-FFF2-40B4-BE49-F238E27FC236}">
                <a16:creationId xmlns:a16="http://schemas.microsoft.com/office/drawing/2014/main" id="{1636F610-96C3-F887-30EE-FE9320E62755}"/>
              </a:ext>
            </a:extLst>
          </p:cNvPr>
          <p:cNvSpPr txBox="1"/>
          <p:nvPr/>
        </p:nvSpPr>
        <p:spPr>
          <a:xfrm>
            <a:off x="355600" y="1037630"/>
            <a:ext cx="3289300" cy="2893100"/>
          </a:xfrm>
          <a:prstGeom prst="rect">
            <a:avLst/>
          </a:prstGeom>
          <a:solidFill>
            <a:schemeClr val="accent4">
              <a:lumMod val="20000"/>
              <a:lumOff val="80000"/>
            </a:schemeClr>
          </a:solidFill>
          <a:ln>
            <a:solidFill>
              <a:schemeClr val="accent1"/>
            </a:solidFill>
          </a:ln>
        </p:spPr>
        <p:txBody>
          <a:bodyPr wrap="square" rtlCol="0">
            <a:spAutoFit/>
          </a:bodyPr>
          <a:lstStyle/>
          <a:p>
            <a:r>
              <a:rPr lang="en-US" sz="1400" b="1">
                <a:solidFill>
                  <a:srgbClr val="FF0000"/>
                </a:solidFill>
              </a:rPr>
              <a:t>Fiat-collateralized Stablecoins</a:t>
            </a:r>
          </a:p>
          <a:p>
            <a:pPr marL="285750" indent="-285750">
              <a:buFont typeface="Arial" panose="020B0604020202020204" pitchFamily="34" charset="0"/>
              <a:buChar char="•"/>
            </a:pPr>
            <a:r>
              <a:rPr lang="en-US" sz="1400"/>
              <a:t>Tether - USDT</a:t>
            </a:r>
          </a:p>
          <a:p>
            <a:pPr marL="285750" indent="-285750">
              <a:buFont typeface="Arial" panose="020B0604020202020204" pitchFamily="34" charset="0"/>
              <a:buChar char="•"/>
            </a:pPr>
            <a:r>
              <a:rPr lang="en-US" sz="1400"/>
              <a:t>TrustToken - TrueUSD</a:t>
            </a:r>
          </a:p>
          <a:p>
            <a:pPr marL="285750" indent="-285750">
              <a:buFont typeface="Arial" panose="020B0604020202020204" pitchFamily="34" charset="0"/>
              <a:buChar char="•"/>
            </a:pPr>
            <a:r>
              <a:rPr lang="en-US" sz="1400"/>
              <a:t>Circle - USDC</a:t>
            </a:r>
          </a:p>
          <a:p>
            <a:pPr marL="285750" indent="-285750">
              <a:buFont typeface="Arial" panose="020B0604020202020204" pitchFamily="34" charset="0"/>
              <a:buChar char="•"/>
            </a:pPr>
            <a:r>
              <a:rPr lang="en-US" sz="1400"/>
              <a:t>Stably</a:t>
            </a:r>
          </a:p>
          <a:p>
            <a:pPr marL="285750" indent="-285750">
              <a:buFont typeface="Arial" panose="020B0604020202020204" pitchFamily="34" charset="0"/>
              <a:buChar char="•"/>
            </a:pPr>
            <a:r>
              <a:rPr lang="en-US" sz="1400"/>
              <a:t>AAA Reserve</a:t>
            </a:r>
          </a:p>
          <a:p>
            <a:pPr marL="285750" indent="-285750">
              <a:buFont typeface="Arial" panose="020B0604020202020204" pitchFamily="34" charset="0"/>
              <a:buChar char="•"/>
            </a:pPr>
            <a:r>
              <a:rPr lang="en-US" sz="1400"/>
              <a:t>X8X</a:t>
            </a:r>
          </a:p>
          <a:p>
            <a:pPr marL="285750" indent="-285750">
              <a:buFont typeface="Arial" panose="020B0604020202020204" pitchFamily="34" charset="0"/>
              <a:buChar char="•"/>
            </a:pPr>
            <a:r>
              <a:rPr lang="en-US" sz="1400"/>
              <a:t>Globcoin</a:t>
            </a:r>
          </a:p>
          <a:p>
            <a:pPr marL="285750" indent="-285750">
              <a:buFont typeface="Arial" panose="020B0604020202020204" pitchFamily="34" charset="0"/>
              <a:buChar char="•"/>
            </a:pPr>
            <a:r>
              <a:rPr lang="en-US" sz="1400"/>
              <a:t>Stasis</a:t>
            </a:r>
          </a:p>
          <a:p>
            <a:pPr marL="285750" indent="-285750">
              <a:buFont typeface="Arial" panose="020B0604020202020204" pitchFamily="34" charset="0"/>
              <a:buChar char="•"/>
            </a:pPr>
            <a:r>
              <a:rPr lang="en-US" sz="1400"/>
              <a:t>Stronghold</a:t>
            </a:r>
          </a:p>
          <a:p>
            <a:pPr marL="285750" indent="-285750">
              <a:buFont typeface="Arial" panose="020B0604020202020204" pitchFamily="34" charset="0"/>
              <a:buChar char="•"/>
            </a:pPr>
            <a:r>
              <a:rPr lang="en-US" sz="1400" b="1">
                <a:solidFill>
                  <a:srgbClr val="00B050"/>
                </a:solidFill>
              </a:rPr>
              <a:t>Binance USD / BUSD</a:t>
            </a:r>
            <a:endParaRPr lang="en-US" sz="1400" b="1" i="1">
              <a:solidFill>
                <a:srgbClr val="00B050"/>
              </a:solidFill>
              <a:latin typeface="Helvetica" pitchFamily="2" charset="0"/>
            </a:endParaRPr>
          </a:p>
          <a:p>
            <a:pPr marL="285750" indent="-285750">
              <a:buFont typeface="Arial" panose="020B0604020202020204" pitchFamily="34" charset="0"/>
              <a:buChar char="•"/>
            </a:pPr>
            <a:r>
              <a:rPr lang="en-US" sz="1400" b="1">
                <a:solidFill>
                  <a:srgbClr val="00B050"/>
                </a:solidFill>
              </a:rPr>
              <a:t>Gemini Dollar</a:t>
            </a:r>
          </a:p>
          <a:p>
            <a:pPr marL="285750" indent="-285750">
              <a:buFont typeface="Arial" panose="020B0604020202020204" pitchFamily="34" charset="0"/>
              <a:buChar char="•"/>
            </a:pPr>
            <a:r>
              <a:rPr lang="en-US" sz="1400" b="1">
                <a:solidFill>
                  <a:srgbClr val="00B050"/>
                </a:solidFill>
              </a:rPr>
              <a:t>Paxos Standard</a:t>
            </a:r>
          </a:p>
        </p:txBody>
      </p:sp>
      <p:sp>
        <p:nvSpPr>
          <p:cNvPr id="7" name="TextBox 6">
            <a:extLst>
              <a:ext uri="{FF2B5EF4-FFF2-40B4-BE49-F238E27FC236}">
                <a16:creationId xmlns:a16="http://schemas.microsoft.com/office/drawing/2014/main" id="{D0B2DB4A-8E38-CF37-D4AB-03CC8D101200}"/>
              </a:ext>
            </a:extLst>
          </p:cNvPr>
          <p:cNvSpPr txBox="1"/>
          <p:nvPr/>
        </p:nvSpPr>
        <p:spPr>
          <a:xfrm>
            <a:off x="5913374" y="2555415"/>
            <a:ext cx="3289300" cy="1384995"/>
          </a:xfrm>
          <a:prstGeom prst="rect">
            <a:avLst/>
          </a:prstGeom>
          <a:solidFill>
            <a:schemeClr val="accent4">
              <a:lumMod val="20000"/>
              <a:lumOff val="80000"/>
            </a:schemeClr>
          </a:solidFill>
          <a:ln>
            <a:solidFill>
              <a:schemeClr val="accent1"/>
            </a:solidFill>
          </a:ln>
        </p:spPr>
        <p:txBody>
          <a:bodyPr wrap="square" rtlCol="0">
            <a:spAutoFit/>
          </a:bodyPr>
          <a:lstStyle/>
          <a:p>
            <a:r>
              <a:rPr lang="en-US" sz="1400" b="1">
                <a:solidFill>
                  <a:srgbClr val="FF0000"/>
                </a:solidFill>
              </a:rPr>
              <a:t>Crypto-collateralized Stablecoins</a:t>
            </a:r>
          </a:p>
          <a:p>
            <a:pPr marL="285750" indent="-285750">
              <a:buFont typeface="Arial" panose="020B0604020202020204" pitchFamily="34" charset="0"/>
              <a:buChar char="•"/>
            </a:pPr>
            <a:r>
              <a:rPr lang="en-US" sz="1400"/>
              <a:t>Bitshares BitUSD</a:t>
            </a:r>
          </a:p>
          <a:p>
            <a:pPr marL="285750" indent="-285750">
              <a:buFont typeface="Arial" panose="020B0604020202020204" pitchFamily="34" charset="0"/>
              <a:buChar char="•"/>
            </a:pPr>
            <a:r>
              <a:rPr lang="en-US" sz="1400"/>
              <a:t>MakerDAO - DAI</a:t>
            </a:r>
          </a:p>
          <a:p>
            <a:pPr marL="285750" indent="-285750">
              <a:buFont typeface="Arial" panose="020B0604020202020204" pitchFamily="34" charset="0"/>
              <a:buChar char="•"/>
            </a:pPr>
            <a:r>
              <a:rPr lang="en-US" sz="1400"/>
              <a:t>Sweetbridge</a:t>
            </a:r>
          </a:p>
          <a:p>
            <a:pPr marL="285750" indent="-285750">
              <a:buFont typeface="Arial" panose="020B0604020202020204" pitchFamily="34" charset="0"/>
              <a:buChar char="•"/>
            </a:pPr>
            <a:r>
              <a:rPr lang="en-US" sz="1400"/>
              <a:t>Havven - NUSD</a:t>
            </a:r>
          </a:p>
          <a:p>
            <a:pPr marL="285750" indent="-285750">
              <a:buFont typeface="Arial" panose="020B0604020202020204" pitchFamily="34" charset="0"/>
              <a:buChar char="•"/>
            </a:pPr>
            <a:r>
              <a:rPr lang="en-US" sz="1400"/>
              <a:t>Augmint</a:t>
            </a:r>
          </a:p>
        </p:txBody>
      </p:sp>
      <p:sp>
        <p:nvSpPr>
          <p:cNvPr id="8" name="TextBox 7">
            <a:extLst>
              <a:ext uri="{FF2B5EF4-FFF2-40B4-BE49-F238E27FC236}">
                <a16:creationId xmlns:a16="http://schemas.microsoft.com/office/drawing/2014/main" id="{3A4B570B-B315-3218-203C-40D6A48CE5E4}"/>
              </a:ext>
            </a:extLst>
          </p:cNvPr>
          <p:cNvSpPr txBox="1"/>
          <p:nvPr/>
        </p:nvSpPr>
        <p:spPr>
          <a:xfrm>
            <a:off x="5913374" y="1037630"/>
            <a:ext cx="3289300" cy="1384995"/>
          </a:xfrm>
          <a:prstGeom prst="rect">
            <a:avLst/>
          </a:prstGeom>
          <a:solidFill>
            <a:schemeClr val="accent4">
              <a:lumMod val="20000"/>
              <a:lumOff val="80000"/>
            </a:schemeClr>
          </a:solidFill>
          <a:ln>
            <a:solidFill>
              <a:schemeClr val="accent1"/>
            </a:solidFill>
          </a:ln>
        </p:spPr>
        <p:txBody>
          <a:bodyPr wrap="square" rtlCol="0">
            <a:spAutoFit/>
          </a:bodyPr>
          <a:lstStyle>
            <a:defPPr>
              <a:defRPr lang="en-US"/>
            </a:defPPr>
            <a:lvl1pPr>
              <a:defRPr b="1">
                <a:solidFill>
                  <a:srgbClr val="FF0000"/>
                </a:solidFill>
              </a:defRPr>
            </a:lvl1pPr>
          </a:lstStyle>
          <a:p>
            <a:r>
              <a:rPr lang="en-US" sz="1400"/>
              <a:t>Algorithmic Supply Stablecoins</a:t>
            </a:r>
          </a:p>
          <a:p>
            <a:r>
              <a:rPr lang="en-US" sz="1400">
                <a:solidFill>
                  <a:srgbClr val="00B0F0"/>
                </a:solidFill>
              </a:rPr>
              <a:t>(Ponzi Schemes ?)</a:t>
            </a:r>
          </a:p>
          <a:p>
            <a:pPr marL="285750" indent="-285750">
              <a:buFont typeface="Arial" panose="020B0604020202020204" pitchFamily="34" charset="0"/>
              <a:buChar char="•"/>
            </a:pPr>
            <a:r>
              <a:rPr lang="en-US" sz="1400" b="0">
                <a:solidFill>
                  <a:schemeClr val="tx1"/>
                </a:solidFill>
              </a:rPr>
              <a:t>Basis</a:t>
            </a:r>
          </a:p>
          <a:p>
            <a:pPr marL="285750" indent="-285750">
              <a:buFont typeface="Arial" panose="020B0604020202020204" pitchFamily="34" charset="0"/>
              <a:buChar char="•"/>
            </a:pPr>
            <a:r>
              <a:rPr lang="en-US" sz="1400" b="0">
                <a:solidFill>
                  <a:schemeClr val="tx1"/>
                </a:solidFill>
              </a:rPr>
              <a:t>Fragments</a:t>
            </a:r>
          </a:p>
          <a:p>
            <a:pPr marL="285750" indent="-285750">
              <a:buFont typeface="Arial" panose="020B0604020202020204" pitchFamily="34" charset="0"/>
              <a:buChar char="•"/>
            </a:pPr>
            <a:r>
              <a:rPr lang="en-US" sz="1400" b="0">
                <a:solidFill>
                  <a:schemeClr val="tx1"/>
                </a:solidFill>
              </a:rPr>
              <a:t>Carbon</a:t>
            </a:r>
          </a:p>
          <a:p>
            <a:pPr marL="285750" indent="-285750">
              <a:buFont typeface="Arial" panose="020B0604020202020204" pitchFamily="34" charset="0"/>
              <a:buChar char="•"/>
            </a:pPr>
            <a:r>
              <a:rPr lang="en-US" sz="1400" b="0">
                <a:solidFill>
                  <a:schemeClr val="tx1"/>
                </a:solidFill>
              </a:rPr>
              <a:t>Kowala</a:t>
            </a:r>
          </a:p>
        </p:txBody>
      </p:sp>
      <p:sp>
        <p:nvSpPr>
          <p:cNvPr id="9" name="TextBox 8">
            <a:extLst>
              <a:ext uri="{FF2B5EF4-FFF2-40B4-BE49-F238E27FC236}">
                <a16:creationId xmlns:a16="http://schemas.microsoft.com/office/drawing/2014/main" id="{3CDE9425-6ED6-DA31-CBDA-08E8FE7A3341}"/>
              </a:ext>
            </a:extLst>
          </p:cNvPr>
          <p:cNvSpPr txBox="1"/>
          <p:nvPr/>
        </p:nvSpPr>
        <p:spPr>
          <a:xfrm>
            <a:off x="5913374" y="5380751"/>
            <a:ext cx="3289300" cy="954107"/>
          </a:xfrm>
          <a:prstGeom prst="rect">
            <a:avLst/>
          </a:prstGeom>
          <a:solidFill>
            <a:schemeClr val="accent4">
              <a:lumMod val="20000"/>
              <a:lumOff val="80000"/>
            </a:schemeClr>
          </a:solidFill>
          <a:ln>
            <a:solidFill>
              <a:schemeClr val="accent1"/>
            </a:solidFill>
          </a:ln>
        </p:spPr>
        <p:txBody>
          <a:bodyPr wrap="square" rtlCol="0">
            <a:spAutoFit/>
          </a:bodyPr>
          <a:lstStyle/>
          <a:p>
            <a:r>
              <a:rPr lang="en-US" sz="1400" b="1">
                <a:solidFill>
                  <a:srgbClr val="FF0000"/>
                </a:solidFill>
              </a:rPr>
              <a:t>Hybrid Stablecoin Models</a:t>
            </a:r>
          </a:p>
          <a:p>
            <a:pPr marL="285750" indent="-285750">
              <a:buFont typeface="Arial" panose="020B0604020202020204" pitchFamily="34" charset="0"/>
              <a:buChar char="•"/>
            </a:pPr>
            <a:r>
              <a:rPr lang="en-US" sz="1400"/>
              <a:t>Reserve</a:t>
            </a:r>
          </a:p>
          <a:p>
            <a:pPr marL="285750" indent="-285750">
              <a:buFont typeface="Arial" panose="020B0604020202020204" pitchFamily="34" charset="0"/>
              <a:buChar char="•"/>
            </a:pPr>
            <a:r>
              <a:rPr lang="en-US" sz="1400"/>
              <a:t>Saga</a:t>
            </a:r>
          </a:p>
          <a:p>
            <a:pPr marL="285750" indent="-285750">
              <a:buFont typeface="Arial" panose="020B0604020202020204" pitchFamily="34" charset="0"/>
              <a:buChar char="•"/>
            </a:pPr>
            <a:r>
              <a:rPr lang="en-US" sz="1400"/>
              <a:t>Aurora - Boreal</a:t>
            </a:r>
          </a:p>
        </p:txBody>
      </p:sp>
      <p:sp>
        <p:nvSpPr>
          <p:cNvPr id="10" name="TextBox 9">
            <a:extLst>
              <a:ext uri="{FF2B5EF4-FFF2-40B4-BE49-F238E27FC236}">
                <a16:creationId xmlns:a16="http://schemas.microsoft.com/office/drawing/2014/main" id="{2365FAC9-BBCA-5927-1AD0-563FEA1FCDB1}"/>
              </a:ext>
            </a:extLst>
          </p:cNvPr>
          <p:cNvSpPr txBox="1"/>
          <p:nvPr/>
        </p:nvSpPr>
        <p:spPr>
          <a:xfrm>
            <a:off x="5913374" y="4074510"/>
            <a:ext cx="3289300" cy="1169551"/>
          </a:xfrm>
          <a:prstGeom prst="rect">
            <a:avLst/>
          </a:prstGeom>
          <a:solidFill>
            <a:schemeClr val="accent4">
              <a:lumMod val="20000"/>
              <a:lumOff val="80000"/>
            </a:schemeClr>
          </a:solidFill>
          <a:ln>
            <a:solidFill>
              <a:schemeClr val="accent1"/>
            </a:solidFill>
          </a:ln>
        </p:spPr>
        <p:txBody>
          <a:bodyPr wrap="square" rtlCol="0">
            <a:spAutoFit/>
          </a:bodyPr>
          <a:lstStyle/>
          <a:p>
            <a:r>
              <a:rPr lang="en-US" sz="1400" b="1">
                <a:solidFill>
                  <a:srgbClr val="FF0000"/>
                </a:solidFill>
              </a:rPr>
              <a:t>Alternative Stablecoin Models</a:t>
            </a:r>
          </a:p>
          <a:p>
            <a:pPr marL="285750" indent="-285750">
              <a:buFont typeface="Arial" panose="020B0604020202020204" pitchFamily="34" charset="0"/>
              <a:buChar char="•"/>
            </a:pPr>
            <a:r>
              <a:rPr lang="en-US" sz="1400"/>
              <a:t>Phi</a:t>
            </a:r>
          </a:p>
          <a:p>
            <a:pPr marL="285750" indent="-285750">
              <a:buFont typeface="Arial" panose="020B0604020202020204" pitchFamily="34" charset="0"/>
              <a:buChar char="•"/>
            </a:pPr>
            <a:r>
              <a:rPr lang="en-US" sz="1400"/>
              <a:t>Stableunit</a:t>
            </a:r>
          </a:p>
          <a:p>
            <a:pPr marL="285750" indent="-285750">
              <a:buFont typeface="Arial" panose="020B0604020202020204" pitchFamily="34" charset="0"/>
              <a:buChar char="•"/>
            </a:pPr>
            <a:r>
              <a:rPr lang="en-US" sz="1400"/>
              <a:t>Terra Money </a:t>
            </a:r>
            <a:r>
              <a:rPr lang="en-US" sz="1400" b="1">
                <a:solidFill>
                  <a:srgbClr val="00B0F0"/>
                </a:solidFill>
              </a:rPr>
              <a:t>(Ponzi Scheme)</a:t>
            </a:r>
          </a:p>
          <a:p>
            <a:pPr marL="285750" indent="-285750">
              <a:buFont typeface="Arial" panose="020B0604020202020204" pitchFamily="34" charset="0"/>
              <a:buChar char="•"/>
            </a:pPr>
            <a:r>
              <a:rPr lang="en-US" sz="1400"/>
              <a:t>Celo</a:t>
            </a:r>
          </a:p>
        </p:txBody>
      </p:sp>
      <p:sp>
        <p:nvSpPr>
          <p:cNvPr id="11" name="TextBox 10">
            <a:extLst>
              <a:ext uri="{FF2B5EF4-FFF2-40B4-BE49-F238E27FC236}">
                <a16:creationId xmlns:a16="http://schemas.microsoft.com/office/drawing/2014/main" id="{46A4A5EF-D460-B8CE-82D1-A28AFEFB896B}"/>
              </a:ext>
            </a:extLst>
          </p:cNvPr>
          <p:cNvSpPr txBox="1"/>
          <p:nvPr/>
        </p:nvSpPr>
        <p:spPr>
          <a:xfrm>
            <a:off x="355600" y="4229696"/>
            <a:ext cx="3289300" cy="954107"/>
          </a:xfrm>
          <a:prstGeom prst="rect">
            <a:avLst/>
          </a:prstGeom>
          <a:solidFill>
            <a:schemeClr val="accent4">
              <a:lumMod val="20000"/>
              <a:lumOff val="80000"/>
            </a:schemeClr>
          </a:solidFill>
          <a:ln>
            <a:solidFill>
              <a:schemeClr val="accent1"/>
            </a:solidFill>
          </a:ln>
        </p:spPr>
        <p:txBody>
          <a:bodyPr wrap="square" rtlCol="0">
            <a:spAutoFit/>
          </a:bodyPr>
          <a:lstStyle/>
          <a:p>
            <a:r>
              <a:rPr lang="en-US" sz="1400" b="1">
                <a:solidFill>
                  <a:srgbClr val="FF0000"/>
                </a:solidFill>
              </a:rPr>
              <a:t>Metal-backed Stablecoins</a:t>
            </a:r>
          </a:p>
          <a:p>
            <a:r>
              <a:rPr lang="en-US" sz="1400" b="1">
                <a:solidFill>
                  <a:srgbClr val="00B0F0"/>
                </a:solidFill>
              </a:rPr>
              <a:t>Gold, commodity, Real Estate, ...</a:t>
            </a:r>
          </a:p>
          <a:p>
            <a:pPr marL="285750" indent="-285750">
              <a:buFont typeface="Arial" panose="020B0604020202020204" pitchFamily="34" charset="0"/>
              <a:buChar char="•"/>
            </a:pPr>
            <a:r>
              <a:rPr lang="en-US" sz="1400"/>
              <a:t>Digix Global</a:t>
            </a:r>
          </a:p>
          <a:p>
            <a:pPr marL="285750" indent="-285750">
              <a:buFont typeface="Arial" panose="020B0604020202020204" pitchFamily="34" charset="0"/>
              <a:buChar char="•"/>
            </a:pPr>
            <a:r>
              <a:rPr lang="en-US" sz="1400"/>
              <a:t>HelloGold</a:t>
            </a:r>
          </a:p>
        </p:txBody>
      </p:sp>
    </p:spTree>
    <p:extLst>
      <p:ext uri="{BB962C8B-B14F-4D97-AF65-F5344CB8AC3E}">
        <p14:creationId xmlns:p14="http://schemas.microsoft.com/office/powerpoint/2010/main" val="3795054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092662-D577-73FF-11DE-EECC5DAA210D}"/>
              </a:ext>
            </a:extLst>
          </p:cNvPr>
          <p:cNvSpPr txBox="1"/>
          <p:nvPr/>
        </p:nvSpPr>
        <p:spPr>
          <a:xfrm>
            <a:off x="431800" y="107514"/>
            <a:ext cx="3860800" cy="523220"/>
          </a:xfrm>
          <a:prstGeom prst="rect">
            <a:avLst/>
          </a:prstGeom>
          <a:noFill/>
        </p:spPr>
        <p:txBody>
          <a:bodyPr wrap="square" rtlCol="0">
            <a:spAutoFit/>
          </a:bodyPr>
          <a:lstStyle/>
          <a:p>
            <a:r>
              <a:rPr lang="en-US" sz="2800" b="1"/>
              <a:t>Fiat-backed stablecoins</a:t>
            </a:r>
          </a:p>
        </p:txBody>
      </p:sp>
      <p:sp>
        <p:nvSpPr>
          <p:cNvPr id="3" name="TextBox 2">
            <a:extLst>
              <a:ext uri="{FF2B5EF4-FFF2-40B4-BE49-F238E27FC236}">
                <a16:creationId xmlns:a16="http://schemas.microsoft.com/office/drawing/2014/main" id="{8BB4FD16-F987-B338-F226-5EEEFA2A46B6}"/>
              </a:ext>
            </a:extLst>
          </p:cNvPr>
          <p:cNvSpPr txBox="1"/>
          <p:nvPr/>
        </p:nvSpPr>
        <p:spPr>
          <a:xfrm>
            <a:off x="431800" y="689332"/>
            <a:ext cx="5130800" cy="5909310"/>
          </a:xfrm>
          <a:prstGeom prst="rect">
            <a:avLst/>
          </a:prstGeom>
          <a:solidFill>
            <a:schemeClr val="accent4">
              <a:lumMod val="20000"/>
              <a:lumOff val="80000"/>
            </a:schemeClr>
          </a:solidFill>
        </p:spPr>
        <p:txBody>
          <a:bodyPr wrap="square" rtlCol="0">
            <a:spAutoFit/>
          </a:bodyPr>
          <a:lstStyle/>
          <a:p>
            <a:r>
              <a:rPr lang="en-US" sz="1400"/>
              <a:t>A fiat-backed stablecoin keeps prices level </a:t>
            </a:r>
          </a:p>
          <a:p>
            <a:r>
              <a:rPr lang="en-US" sz="1400"/>
              <a:t>by storing fiat backing each coin on a one-to-one basis.</a:t>
            </a:r>
          </a:p>
          <a:p>
            <a:endParaRPr lang="en-US" sz="1400"/>
          </a:p>
          <a:p>
            <a:r>
              <a:rPr lang="en-US" sz="1400"/>
              <a:t>The first and simplest stablecoin is fiat-backed, </a:t>
            </a:r>
          </a:p>
          <a:p>
            <a:r>
              <a:rPr lang="en-US" sz="1400"/>
              <a:t>notably the U.S. dollar, as well as the euro, yen and others, </a:t>
            </a:r>
          </a:p>
          <a:p>
            <a:r>
              <a:rPr lang="en-US" sz="1400"/>
              <a:t>at a one-to-one ratio. </a:t>
            </a:r>
          </a:p>
          <a:p>
            <a:endParaRPr lang="en-US" sz="1400"/>
          </a:p>
          <a:p>
            <a:r>
              <a:rPr lang="en-US" sz="1400"/>
              <a:t>So long as the underlying currency </a:t>
            </a:r>
          </a:p>
          <a:p>
            <a:r>
              <a:rPr lang="en-US" sz="1400"/>
              <a:t>(or basket of currencies as </a:t>
            </a:r>
            <a:r>
              <a:rPr lang="en-US" sz="1400" b="1">
                <a:solidFill>
                  <a:srgbClr val="FF0000"/>
                </a:solidFill>
              </a:rPr>
              <a:t>Libra</a:t>
            </a:r>
            <a:r>
              <a:rPr lang="en-US" sz="1400"/>
              <a:t> originally proposed) </a:t>
            </a:r>
          </a:p>
          <a:p>
            <a:r>
              <a:rPr lang="en-US" sz="1400"/>
              <a:t>stays stable, the stablecoin will maintain its value. </a:t>
            </a:r>
          </a:p>
          <a:p>
            <a:endParaRPr lang="en-US" sz="1400"/>
          </a:p>
          <a:p>
            <a:r>
              <a:rPr lang="en-US" sz="1400"/>
              <a:t>They are, essentially, backed by the “</a:t>
            </a:r>
            <a:r>
              <a:rPr lang="en-US" sz="1400" b="1">
                <a:solidFill>
                  <a:srgbClr val="00B050"/>
                </a:solidFill>
              </a:rPr>
              <a:t>full faith and credit</a:t>
            </a:r>
            <a:r>
              <a:rPr lang="en-US" sz="1400"/>
              <a:t>” of the fiat issuer, with a value defended by that nation’s central bank.</a:t>
            </a:r>
          </a:p>
          <a:p>
            <a:endParaRPr lang="en-US" sz="1400"/>
          </a:p>
          <a:p>
            <a:r>
              <a:rPr lang="en-US" sz="1400"/>
              <a:t>Far and away the largest of these is </a:t>
            </a:r>
            <a:r>
              <a:rPr lang="en-US" sz="1400" b="1">
                <a:solidFill>
                  <a:srgbClr val="FF0000"/>
                </a:solidFill>
              </a:rPr>
              <a:t>Tether</a:t>
            </a:r>
            <a:r>
              <a:rPr lang="en-US" sz="1400"/>
              <a:t>, ($73 Bln cap). </a:t>
            </a:r>
          </a:p>
          <a:p>
            <a:endParaRPr lang="en-US" sz="1400"/>
          </a:p>
          <a:p>
            <a:r>
              <a:rPr lang="en-US" sz="1400"/>
              <a:t>Other leading stablecoins include:</a:t>
            </a:r>
          </a:p>
          <a:p>
            <a:pPr marL="285750" indent="-285750">
              <a:buFont typeface="Arial" panose="020B0604020202020204" pitchFamily="34" charset="0"/>
              <a:buChar char="•"/>
            </a:pPr>
            <a:r>
              <a:rPr lang="en-US" sz="1400" b="1">
                <a:solidFill>
                  <a:srgbClr val="FF0000"/>
                </a:solidFill>
              </a:rPr>
              <a:t>Circle and Coinbase’s USD Coin</a:t>
            </a:r>
            <a:r>
              <a:rPr lang="en-US" sz="1400"/>
              <a:t> ($23 Bln)</a:t>
            </a:r>
          </a:p>
          <a:p>
            <a:pPr marL="285750" indent="-285750">
              <a:buFont typeface="Arial" panose="020B0604020202020204" pitchFamily="34" charset="0"/>
              <a:buChar char="•"/>
            </a:pPr>
            <a:r>
              <a:rPr lang="en-US" sz="1400" b="1">
                <a:solidFill>
                  <a:srgbClr val="FF0000"/>
                </a:solidFill>
              </a:rPr>
              <a:t>Binance USD</a:t>
            </a:r>
            <a:r>
              <a:rPr lang="en-US" sz="1400"/>
              <a:t> ($9.6 Bln)</a:t>
            </a:r>
          </a:p>
          <a:p>
            <a:pPr marL="285750" indent="-285750">
              <a:buFont typeface="Arial" panose="020B0604020202020204" pitchFamily="34" charset="0"/>
              <a:buChar char="•"/>
            </a:pPr>
            <a:r>
              <a:rPr lang="en-US" sz="1400" b="1">
                <a:solidFill>
                  <a:srgbClr val="FF0000"/>
                </a:solidFill>
              </a:rPr>
              <a:t>DAI</a:t>
            </a:r>
            <a:r>
              <a:rPr lang="en-US" sz="1400"/>
              <a:t> ($4.8 Bln)</a:t>
            </a:r>
          </a:p>
          <a:p>
            <a:endParaRPr lang="en-US" sz="1400"/>
          </a:p>
          <a:p>
            <a:r>
              <a:rPr lang="en-US" sz="1400" b="1">
                <a:solidFill>
                  <a:srgbClr val="FF0000"/>
                </a:solidFill>
              </a:rPr>
              <a:t>Tether</a:t>
            </a:r>
            <a:r>
              <a:rPr lang="en-US" sz="1400"/>
              <a:t> long claimed to be backed 100% by U.S. dollars, one to one. </a:t>
            </a:r>
          </a:p>
          <a:p>
            <a:r>
              <a:rPr lang="en-US" sz="1400"/>
              <a:t>After the New York Attorney General sued Tether, it was revealed </a:t>
            </a:r>
          </a:p>
          <a:p>
            <a:r>
              <a:rPr lang="en-US" sz="1400"/>
              <a:t>that 26% was an IOU from the </a:t>
            </a:r>
            <a:r>
              <a:rPr lang="en-US" sz="1400" b="1">
                <a:solidFill>
                  <a:srgbClr val="00B050"/>
                </a:solidFill>
              </a:rPr>
              <a:t>Bitfinex exchange</a:t>
            </a:r>
            <a:r>
              <a:rPr lang="en-US" sz="1400"/>
              <a:t>, a sister company. </a:t>
            </a:r>
          </a:p>
          <a:p>
            <a:endParaRPr lang="en-US" sz="1400"/>
          </a:p>
          <a:p>
            <a:r>
              <a:rPr lang="en-US" sz="1400" b="1">
                <a:solidFill>
                  <a:srgbClr val="FF0000"/>
                </a:solidFill>
              </a:rPr>
              <a:t>Tether</a:t>
            </a:r>
            <a:r>
              <a:rPr lang="en-US" sz="1400"/>
              <a:t> recently revealed its “cash reserves” contain about 3% cash.</a:t>
            </a:r>
          </a:p>
        </p:txBody>
      </p:sp>
      <p:sp>
        <p:nvSpPr>
          <p:cNvPr id="4" name="TextBox 3">
            <a:extLst>
              <a:ext uri="{FF2B5EF4-FFF2-40B4-BE49-F238E27FC236}">
                <a16:creationId xmlns:a16="http://schemas.microsoft.com/office/drawing/2014/main" id="{004CF6E2-7639-A527-A70C-58F5E3385401}"/>
              </a:ext>
            </a:extLst>
          </p:cNvPr>
          <p:cNvSpPr txBox="1"/>
          <p:nvPr/>
        </p:nvSpPr>
        <p:spPr>
          <a:xfrm>
            <a:off x="6629400" y="746484"/>
            <a:ext cx="5130800" cy="3970318"/>
          </a:xfrm>
          <a:prstGeom prst="rect">
            <a:avLst/>
          </a:prstGeom>
          <a:solidFill>
            <a:schemeClr val="accent4">
              <a:lumMod val="20000"/>
              <a:lumOff val="80000"/>
            </a:schemeClr>
          </a:solidFill>
        </p:spPr>
        <p:txBody>
          <a:bodyPr wrap="square" rtlCol="0">
            <a:spAutoFit/>
          </a:bodyPr>
          <a:lstStyle/>
          <a:p>
            <a:r>
              <a:rPr lang="en-US" sz="1400"/>
              <a:t>An asset-backed stablecoin is similar to a fiat-backed one, except that it holds physical assets like </a:t>
            </a:r>
            <a:r>
              <a:rPr lang="en-US" sz="1400" b="1">
                <a:solidFill>
                  <a:srgbClr val="FF0000"/>
                </a:solidFill>
              </a:rPr>
              <a:t>gold</a:t>
            </a:r>
            <a:r>
              <a:rPr lang="en-US" sz="1400"/>
              <a:t>.</a:t>
            </a:r>
          </a:p>
          <a:p>
            <a:endParaRPr lang="en-US" sz="1400"/>
          </a:p>
          <a:p>
            <a:r>
              <a:rPr lang="en-US" sz="1400"/>
              <a:t>Commodity-backed stablecoins replace fiat currencies with a variety of other tangible collaterals, notably the traditional store of value, gold. But others are backed by baskets of </a:t>
            </a:r>
            <a:r>
              <a:rPr lang="en-US" sz="1400" b="1">
                <a:solidFill>
                  <a:srgbClr val="FF0000"/>
                </a:solidFill>
              </a:rPr>
              <a:t>precious metals, even Swiss real estate</a:t>
            </a:r>
            <a:r>
              <a:rPr lang="en-US" sz="1400"/>
              <a:t>. Generally, these stablecoins are linked to a specific amount of the </a:t>
            </a:r>
            <a:r>
              <a:rPr lang="en-US" sz="1400" b="1">
                <a:solidFill>
                  <a:srgbClr val="FF0000"/>
                </a:solidFill>
              </a:rPr>
              <a:t>commodity</a:t>
            </a:r>
            <a:r>
              <a:rPr lang="en-US" sz="1400"/>
              <a:t> and stored in a known location and frequently subject to outside audits - something which fiat stablecoin Tether long avoided. </a:t>
            </a:r>
          </a:p>
          <a:p>
            <a:endParaRPr lang="en-US" sz="1400"/>
          </a:p>
          <a:p>
            <a:r>
              <a:rPr lang="en-US" sz="1400" b="1">
                <a:solidFill>
                  <a:srgbClr val="FF0000"/>
                </a:solidFill>
              </a:rPr>
              <a:t>Pax Gold</a:t>
            </a:r>
            <a:r>
              <a:rPr lang="en-US" sz="1400"/>
              <a:t>, an ERC-20 created by Paxos CEO Charles Cascarilla, is backed by one fine troy ounce of </a:t>
            </a:r>
            <a:r>
              <a:rPr lang="en-US" sz="1400" b="1">
                <a:solidFill>
                  <a:srgbClr val="FF0000"/>
                </a:solidFill>
              </a:rPr>
              <a:t>London Good Delivery gold</a:t>
            </a:r>
            <a:r>
              <a:rPr lang="en-US" sz="1400"/>
              <a:t> stored in Brinks’ LBMA-approved gold vault in the U.K.’s capital, and can be redeemed for the precious metal. </a:t>
            </a:r>
          </a:p>
          <a:p>
            <a:endParaRPr lang="en-US" sz="1400"/>
          </a:p>
          <a:p>
            <a:r>
              <a:rPr lang="en-US" sz="1400" b="1">
                <a:solidFill>
                  <a:srgbClr val="FF0000"/>
                </a:solidFill>
              </a:rPr>
              <a:t>Digix Gold</a:t>
            </a:r>
            <a:r>
              <a:rPr lang="en-US" sz="1400"/>
              <a:t>, on the other hand, is one gram of 99.99% fine gold stored in Singapore and audited quarterly.</a:t>
            </a:r>
          </a:p>
        </p:txBody>
      </p:sp>
      <p:sp>
        <p:nvSpPr>
          <p:cNvPr id="5" name="TextBox 4">
            <a:extLst>
              <a:ext uri="{FF2B5EF4-FFF2-40B4-BE49-F238E27FC236}">
                <a16:creationId xmlns:a16="http://schemas.microsoft.com/office/drawing/2014/main" id="{0C2A0304-AE3E-742A-3FF3-EEE9E8ED0F43}"/>
              </a:ext>
            </a:extLst>
          </p:cNvPr>
          <p:cNvSpPr txBox="1"/>
          <p:nvPr/>
        </p:nvSpPr>
        <p:spPr>
          <a:xfrm>
            <a:off x="6629400" y="115750"/>
            <a:ext cx="4781550" cy="523220"/>
          </a:xfrm>
          <a:prstGeom prst="rect">
            <a:avLst/>
          </a:prstGeom>
          <a:noFill/>
        </p:spPr>
        <p:txBody>
          <a:bodyPr wrap="square" rtlCol="0">
            <a:spAutoFit/>
          </a:bodyPr>
          <a:lstStyle/>
          <a:p>
            <a:r>
              <a:rPr lang="en-US" sz="2800" b="1"/>
              <a:t>Asset-backed stablecoins</a:t>
            </a:r>
          </a:p>
        </p:txBody>
      </p:sp>
    </p:spTree>
    <p:extLst>
      <p:ext uri="{BB962C8B-B14F-4D97-AF65-F5344CB8AC3E}">
        <p14:creationId xmlns:p14="http://schemas.microsoft.com/office/powerpoint/2010/main" val="1792557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092662-D577-73FF-11DE-EECC5DAA210D}"/>
              </a:ext>
            </a:extLst>
          </p:cNvPr>
          <p:cNvSpPr txBox="1"/>
          <p:nvPr/>
        </p:nvSpPr>
        <p:spPr>
          <a:xfrm>
            <a:off x="431800" y="107514"/>
            <a:ext cx="3860800" cy="523220"/>
          </a:xfrm>
          <a:prstGeom prst="rect">
            <a:avLst/>
          </a:prstGeom>
          <a:noFill/>
        </p:spPr>
        <p:txBody>
          <a:bodyPr wrap="square" rtlCol="0">
            <a:spAutoFit/>
          </a:bodyPr>
          <a:lstStyle/>
          <a:p>
            <a:r>
              <a:rPr lang="en-US" sz="2800" b="1"/>
              <a:t>Algorithmic Stablecoins</a:t>
            </a:r>
          </a:p>
        </p:txBody>
      </p:sp>
      <p:sp>
        <p:nvSpPr>
          <p:cNvPr id="3" name="TextBox 2">
            <a:extLst>
              <a:ext uri="{FF2B5EF4-FFF2-40B4-BE49-F238E27FC236}">
                <a16:creationId xmlns:a16="http://schemas.microsoft.com/office/drawing/2014/main" id="{8BB4FD16-F987-B338-F226-5EEEFA2A46B6}"/>
              </a:ext>
            </a:extLst>
          </p:cNvPr>
          <p:cNvSpPr txBox="1"/>
          <p:nvPr/>
        </p:nvSpPr>
        <p:spPr>
          <a:xfrm>
            <a:off x="203200" y="630734"/>
            <a:ext cx="4559300" cy="5047536"/>
          </a:xfrm>
          <a:prstGeom prst="rect">
            <a:avLst/>
          </a:prstGeom>
          <a:solidFill>
            <a:schemeClr val="accent4">
              <a:lumMod val="20000"/>
              <a:lumOff val="80000"/>
            </a:schemeClr>
          </a:solidFill>
        </p:spPr>
        <p:txBody>
          <a:bodyPr wrap="square" rtlCol="0">
            <a:spAutoFit/>
          </a:bodyPr>
          <a:lstStyle/>
          <a:p>
            <a:r>
              <a:rPr lang="en-US" sz="1400"/>
              <a:t>These complex stablecoins use algorithms and smart contracts to protect price stability by increasing or decreasing supply, using market forces to maintain a level price.</a:t>
            </a:r>
          </a:p>
          <a:p>
            <a:endParaRPr lang="en-US" sz="1400"/>
          </a:p>
          <a:p>
            <a:r>
              <a:rPr lang="en-US" sz="1400"/>
              <a:t>The most complex version of the stablecoin is the </a:t>
            </a:r>
            <a:r>
              <a:rPr lang="en-US" sz="1400" b="1">
                <a:solidFill>
                  <a:srgbClr val="FF0000"/>
                </a:solidFill>
              </a:rPr>
              <a:t>algorithmic stablecoin</a:t>
            </a:r>
            <a:r>
              <a:rPr lang="en-US" sz="1400"/>
              <a:t>, which is not backed by any kind of collateral. Rather, as the name suggests, its value is controlled by specialized </a:t>
            </a:r>
            <a:r>
              <a:rPr lang="en-US" sz="1400" b="1">
                <a:solidFill>
                  <a:srgbClr val="FF0000"/>
                </a:solidFill>
              </a:rPr>
              <a:t>algorithms and smart contracts </a:t>
            </a:r>
            <a:r>
              <a:rPr lang="en-US" sz="1400"/>
              <a:t>that </a:t>
            </a:r>
            <a:r>
              <a:rPr lang="en-US" sz="1400" b="1">
                <a:solidFill>
                  <a:srgbClr val="00B050"/>
                </a:solidFill>
              </a:rPr>
              <a:t>automatically reduce or increase the supply of tokens</a:t>
            </a:r>
            <a:r>
              <a:rPr lang="en-US" sz="1400"/>
              <a:t> on the market to keep the token’s price stable with the fiat currency it tracks. </a:t>
            </a:r>
          </a:p>
          <a:p>
            <a:endParaRPr lang="en-US" sz="1400"/>
          </a:p>
          <a:p>
            <a:r>
              <a:rPr lang="en-US" sz="1400"/>
              <a:t>If the market price starts to fall below the value of that dollar, euro or whatever, the algorithms will remove tokens from circulation. If it stablecoin’s value rises above that of the fiat, the system will dump new stablecoins into the market. </a:t>
            </a:r>
          </a:p>
          <a:p>
            <a:endParaRPr lang="en-US" sz="1400"/>
          </a:p>
          <a:p>
            <a:r>
              <a:rPr lang="en-US" sz="1400"/>
              <a:t>Which is to say, the goal is essentially to create a </a:t>
            </a:r>
            <a:r>
              <a:rPr lang="en-US" sz="1400" b="1">
                <a:solidFill>
                  <a:srgbClr val="00B050"/>
                </a:solidFill>
              </a:rPr>
              <a:t>decentralized and automated central bank</a:t>
            </a:r>
            <a:r>
              <a:rPr lang="en-US" sz="1400"/>
              <a:t> that increases or decreases the stablecoin supply as needed to keep the price level.</a:t>
            </a:r>
          </a:p>
        </p:txBody>
      </p:sp>
      <p:sp>
        <p:nvSpPr>
          <p:cNvPr id="4" name="TextBox 3">
            <a:extLst>
              <a:ext uri="{FF2B5EF4-FFF2-40B4-BE49-F238E27FC236}">
                <a16:creationId xmlns:a16="http://schemas.microsoft.com/office/drawing/2014/main" id="{004CF6E2-7639-A527-A70C-58F5E3385401}"/>
              </a:ext>
            </a:extLst>
          </p:cNvPr>
          <p:cNvSpPr txBox="1"/>
          <p:nvPr/>
        </p:nvSpPr>
        <p:spPr>
          <a:xfrm>
            <a:off x="4991099" y="630734"/>
            <a:ext cx="7047575" cy="5693866"/>
          </a:xfrm>
          <a:prstGeom prst="rect">
            <a:avLst/>
          </a:prstGeom>
          <a:solidFill>
            <a:schemeClr val="accent4">
              <a:lumMod val="20000"/>
              <a:lumOff val="80000"/>
            </a:schemeClr>
          </a:solidFill>
        </p:spPr>
        <p:txBody>
          <a:bodyPr wrap="square" rtlCol="0">
            <a:spAutoFit/>
          </a:bodyPr>
          <a:lstStyle/>
          <a:p>
            <a:r>
              <a:rPr lang="en-US" sz="1400"/>
              <a:t>Crypto-backed stablecoins use what amounts to overcollateralized loans to keep their value correctly pegged.</a:t>
            </a:r>
          </a:p>
          <a:p>
            <a:endParaRPr lang="en-US" sz="1400"/>
          </a:p>
          <a:p>
            <a:r>
              <a:rPr lang="en-US" sz="1400"/>
              <a:t>Crypto-collateralized stablecoins are backed by a basket of one or several cryptocurrencies. </a:t>
            </a:r>
          </a:p>
          <a:p>
            <a:endParaRPr lang="en-US" sz="1400"/>
          </a:p>
          <a:p>
            <a:r>
              <a:rPr lang="en-US" sz="1400"/>
              <a:t>As these cryptocurrencies are themselves </a:t>
            </a:r>
            <a:r>
              <a:rPr lang="en-US" sz="1400">
                <a:solidFill>
                  <a:srgbClr val="FF0000"/>
                </a:solidFill>
              </a:rPr>
              <a:t>highly volatile</a:t>
            </a:r>
            <a:r>
              <a:rPr lang="en-US" sz="1400"/>
              <a:t>, these stablecoins require to be </a:t>
            </a:r>
            <a:r>
              <a:rPr lang="en-US" sz="1400" b="1">
                <a:solidFill>
                  <a:srgbClr val="00B050"/>
                </a:solidFill>
              </a:rPr>
              <a:t>over-collateralized</a:t>
            </a:r>
            <a:r>
              <a:rPr lang="en-US" sz="1400"/>
              <a:t>. For example, to get $500 worth of stablecoins, you would need to deposit total of $1,000 worth of Ether (ETH). $500 to get coins, and other $500 will be the additional collateral locked into smart contracts that will be liquidated if ETH price drops too much. The collateral can be collected when redeeming the stablecoins. </a:t>
            </a:r>
          </a:p>
          <a:p>
            <a:endParaRPr lang="en-US" sz="1400"/>
          </a:p>
          <a:p>
            <a:r>
              <a:rPr lang="en-US" sz="1400"/>
              <a:t>One of the best-known crypto-backed stablecoins is </a:t>
            </a:r>
            <a:r>
              <a:rPr lang="en-US" sz="1400" b="1">
                <a:solidFill>
                  <a:srgbClr val="00B050"/>
                </a:solidFill>
              </a:rPr>
              <a:t>MakerDAO</a:t>
            </a:r>
            <a:r>
              <a:rPr lang="en-US" sz="1400"/>
              <a:t>’s </a:t>
            </a:r>
            <a:r>
              <a:rPr lang="en-US" sz="1400" b="1">
                <a:solidFill>
                  <a:srgbClr val="FF0000"/>
                </a:solidFill>
              </a:rPr>
              <a:t>DAI</a:t>
            </a:r>
            <a:r>
              <a:rPr lang="en-US" sz="1400"/>
              <a:t>, pegged to $1. However, as MakerDAO learned during the March 12, 2020 “</a:t>
            </a:r>
            <a:r>
              <a:rPr lang="en-US" sz="1400" b="1">
                <a:solidFill>
                  <a:srgbClr val="00B050"/>
                </a:solidFill>
              </a:rPr>
              <a:t>black swan</a:t>
            </a:r>
            <a:r>
              <a:rPr lang="en-US" sz="1400"/>
              <a:t>” </a:t>
            </a:r>
            <a:r>
              <a:rPr lang="en-US" sz="1400" b="1">
                <a:solidFill>
                  <a:srgbClr val="00B050"/>
                </a:solidFill>
              </a:rPr>
              <a:t>event</a:t>
            </a:r>
            <a:r>
              <a:rPr lang="en-US" sz="1400"/>
              <a:t> in which ETH’s value was cut in half in less than 24 hours after it got overwhelmed by liquidations, making sure the system can handle extreme conditions is vital — forcing it to implement substantial governance and auction management changes. MakerDAO since then started diversifying its collateral base to include stablecoins like USDC (backed by cash and treasuries) and bonds.</a:t>
            </a:r>
          </a:p>
          <a:p>
            <a:endParaRPr lang="en-US" sz="1400"/>
          </a:p>
          <a:p>
            <a:r>
              <a:rPr lang="en-US" sz="1400"/>
              <a:t>It is getting some competition this summer (2021) from </a:t>
            </a:r>
            <a:r>
              <a:rPr lang="en-US" sz="1400" b="1">
                <a:solidFill>
                  <a:srgbClr val="FF0000"/>
                </a:solidFill>
              </a:rPr>
              <a:t>Free TON</a:t>
            </a:r>
            <a:r>
              <a:rPr lang="en-US" sz="1400"/>
              <a:t>, the fully decentralized blockchain project that took up the </a:t>
            </a:r>
            <a:r>
              <a:rPr lang="en-US" sz="1400">
                <a:solidFill>
                  <a:srgbClr val="00B050"/>
                </a:solidFill>
              </a:rPr>
              <a:t>Telegram Open Network blockchain’s work</a:t>
            </a:r>
            <a:r>
              <a:rPr lang="en-US" sz="1400"/>
              <a:t> once the messaging company that founded it pulled out after a legal battle. </a:t>
            </a:r>
          </a:p>
          <a:p>
            <a:endParaRPr lang="en-US" sz="1400"/>
          </a:p>
          <a:p>
            <a:r>
              <a:rPr lang="en-US" sz="1400"/>
              <a:t>This summer, </a:t>
            </a:r>
            <a:r>
              <a:rPr lang="en-US" sz="1400" b="1">
                <a:solidFill>
                  <a:srgbClr val="FF0000"/>
                </a:solidFill>
              </a:rPr>
              <a:t>Free TON</a:t>
            </a:r>
            <a:r>
              <a:rPr lang="en-US" sz="1400"/>
              <a:t> is planning to release a stablecoin sibling to its </a:t>
            </a:r>
            <a:r>
              <a:rPr lang="en-US" sz="1400" b="1">
                <a:solidFill>
                  <a:srgbClr val="FF0000"/>
                </a:solidFill>
              </a:rPr>
              <a:t>TON Crystal</a:t>
            </a:r>
            <a:r>
              <a:rPr lang="en-US" sz="1400"/>
              <a:t> token. The stablecoin’s liquidity will be 100% backed by locked-in Ether, providing liquidity providers with potential returns. It will have “widespread application for services with recurrent subscriptions and high-risk offerings,” said </a:t>
            </a:r>
            <a:r>
              <a:rPr lang="en-US" sz="1400" b="1">
                <a:solidFill>
                  <a:srgbClr val="FF0000"/>
                </a:solidFill>
              </a:rPr>
              <a:t>TON Labs</a:t>
            </a:r>
            <a:r>
              <a:rPr lang="en-US" sz="1400"/>
              <a:t>, the core developer of the </a:t>
            </a:r>
            <a:r>
              <a:rPr lang="en-US" sz="1400" b="1">
                <a:solidFill>
                  <a:srgbClr val="FF0000"/>
                </a:solidFill>
              </a:rPr>
              <a:t>Free TON project</a:t>
            </a:r>
            <a:r>
              <a:rPr lang="en-US" sz="1400"/>
              <a:t>.</a:t>
            </a:r>
          </a:p>
        </p:txBody>
      </p:sp>
      <p:sp>
        <p:nvSpPr>
          <p:cNvPr id="5" name="TextBox 4">
            <a:extLst>
              <a:ext uri="{FF2B5EF4-FFF2-40B4-BE49-F238E27FC236}">
                <a16:creationId xmlns:a16="http://schemas.microsoft.com/office/drawing/2014/main" id="{0C2A0304-AE3E-742A-3FF3-EEE9E8ED0F43}"/>
              </a:ext>
            </a:extLst>
          </p:cNvPr>
          <p:cNvSpPr txBox="1"/>
          <p:nvPr/>
        </p:nvSpPr>
        <p:spPr>
          <a:xfrm>
            <a:off x="6629400" y="107514"/>
            <a:ext cx="4781550" cy="523220"/>
          </a:xfrm>
          <a:prstGeom prst="rect">
            <a:avLst/>
          </a:prstGeom>
          <a:noFill/>
        </p:spPr>
        <p:txBody>
          <a:bodyPr wrap="square" rtlCol="0">
            <a:spAutoFit/>
          </a:bodyPr>
          <a:lstStyle/>
          <a:p>
            <a:r>
              <a:rPr lang="en-US" sz="2800" b="1"/>
              <a:t>Crypto-backed Stablecoins</a:t>
            </a:r>
          </a:p>
        </p:txBody>
      </p:sp>
    </p:spTree>
    <p:extLst>
      <p:ext uri="{BB962C8B-B14F-4D97-AF65-F5344CB8AC3E}">
        <p14:creationId xmlns:p14="http://schemas.microsoft.com/office/powerpoint/2010/main" val="37750196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2877</TotalTime>
  <Words>5548</Words>
  <Application>Microsoft Macintosh PowerPoint</Application>
  <PresentationFormat>Widescreen</PresentationFormat>
  <Paragraphs>402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241</cp:revision>
  <dcterms:modified xsi:type="dcterms:W3CDTF">2022-05-17T23:06:45Z</dcterms:modified>
</cp:coreProperties>
</file>