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9"/>
  </p:notesMasterIdLst>
  <p:sldIdLst>
    <p:sldId id="311" r:id="rId2"/>
    <p:sldId id="281" r:id="rId3"/>
    <p:sldId id="326" r:id="rId4"/>
    <p:sldId id="262" r:id="rId5"/>
    <p:sldId id="275" r:id="rId6"/>
    <p:sldId id="305" r:id="rId7"/>
    <p:sldId id="317" r:id="rId8"/>
    <p:sldId id="318" r:id="rId9"/>
    <p:sldId id="327" r:id="rId10"/>
    <p:sldId id="319" r:id="rId11"/>
    <p:sldId id="320" r:id="rId12"/>
    <p:sldId id="322" r:id="rId13"/>
    <p:sldId id="323" r:id="rId14"/>
    <p:sldId id="325" r:id="rId15"/>
    <p:sldId id="315" r:id="rId16"/>
    <p:sldId id="266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/>
    <p:restoredTop sz="92374"/>
  </p:normalViewPr>
  <p:slideViewPr>
    <p:cSldViewPr snapToGrid="0" snapToObjects="1">
      <p:cViewPr varScale="1">
        <p:scale>
          <a:sx n="141" d="100"/>
          <a:sy n="141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34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64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32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3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269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475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515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527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141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4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rPr lang="en-US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best-crypto-software-wallets-5220762" TargetMode="External"/><Relationship Id="rId2" Type="http://schemas.openxmlformats.org/officeDocument/2006/relationships/hyperlink" Target="https://www.forbes.com/advisor/investing/cryptocurrency/how-to-buy-cryptocurrency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hyperlink" Target="https://github.com/kmadac/bitstamp-python-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itstamp.net/api/" TargetMode="External"/><Relationship Id="rId5" Type="http://schemas.openxmlformats.org/officeDocument/2006/relationships/hyperlink" Target="https://en.wikipedia.org/wiki/Bitstamp" TargetMode="External"/><Relationship Id="rId4" Type="http://schemas.openxmlformats.org/officeDocument/2006/relationships/hyperlink" Target="https://www.bitstamp.net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en.wikipedia.org/wiki/Kraken_(company)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krake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support.kraken.com/hc/en-us/sections/360003946512-Example-API-Code" TargetMode="External"/><Relationship Id="rId4" Type="http://schemas.openxmlformats.org/officeDocument/2006/relationships/hyperlink" Target="https://docs.kraken.com/rest/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senlosenko/python-ripple-lib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en.wikipedia.org/wiki/Ripple_Labs" TargetMode="External"/><Relationship Id="rId7" Type="http://schemas.openxmlformats.org/officeDocument/2006/relationships/hyperlink" Target="https://xrpl.org/get-started-using-python.html" TargetMode="External"/><Relationship Id="rId12" Type="http://schemas.openxmlformats.org/officeDocument/2006/relationships/image" Target="../media/image23.png"/><Relationship Id="rId2" Type="http://schemas.openxmlformats.org/officeDocument/2006/relationships/hyperlink" Target="https://en.wikipedia.org/wiki/Ripple_(payment_protocol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ipple/ripple-rest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github.com/ripple/rippled" TargetMode="Externa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hyperlink" Target="https://ripple.com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ellar_(payment_network)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s://www.stellar.org/learn/intro-to-stellar" TargetMode="External"/><Relationship Id="rId7" Type="http://schemas.openxmlformats.org/officeDocument/2006/relationships/hyperlink" Target="https://github.com/StellarCN/py-stellar-base/tree/master/examples" TargetMode="External"/><Relationship Id="rId12" Type="http://schemas.openxmlformats.org/officeDocument/2006/relationships/image" Target="../media/image28.png"/><Relationship Id="rId2" Type="http://schemas.openxmlformats.org/officeDocument/2006/relationships/hyperlink" Target="https://www.stellar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stellar.org/docs/software-and-sdks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github.com/stellar/stellar-core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youtube.com/watch?v=-u2RCOWxKww" TargetMode="External"/><Relationship Id="rId9" Type="http://schemas.openxmlformats.org/officeDocument/2006/relationships/hyperlink" Target="https://interstellar.com/" TargetMode="Externa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kucoi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quality.io/blog/atomic-swaps-explained/" TargetMode="External"/><Relationship Id="rId3" Type="http://schemas.openxmlformats.org/officeDocument/2006/relationships/hyperlink" Target="https://bitpay.com/exchange-rates/" TargetMode="External"/><Relationship Id="rId7" Type="http://schemas.openxmlformats.org/officeDocument/2006/relationships/hyperlink" Target="https://simpleswap.io/crypto-to-crypto/btc-eth" TargetMode="External"/><Relationship Id="rId2" Type="http://schemas.openxmlformats.org/officeDocument/2006/relationships/hyperlink" Target="https://www.youtube.com/watch?v=bzLd7V2ZLp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tsexchange.io/exchange/btc-to-eth" TargetMode="External"/><Relationship Id="rId5" Type="http://schemas.openxmlformats.org/officeDocument/2006/relationships/hyperlink" Target="https://www.buybitcoinworldwide.com/ethereum/buy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s://medium.com/@mark.lasia/how-to-exchange-bitcoin-and-tokens-into-eth-ether-with-shapeshift-io-6a326b339c12" TargetMode="External"/><Relationship Id="rId9" Type="http://schemas.openxmlformats.org/officeDocument/2006/relationships/hyperlink" Target="https://liquality.io/blog/hash-time-locked-contracts-htlcs-explained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reviews/market/blockchain-platform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changer.com/" TargetMode="External"/><Relationship Id="rId3" Type="http://schemas.openxmlformats.org/officeDocument/2006/relationships/hyperlink" Target="https://localbitcoins.com/sell_bitcoins" TargetMode="External"/><Relationship Id="rId7" Type="http://schemas.openxmlformats.org/officeDocument/2006/relationships/hyperlink" Target="https://www.bestchange.com/" TargetMode="External"/><Relationship Id="rId2" Type="http://schemas.openxmlformats.org/officeDocument/2006/relationships/hyperlink" Target="https://icoholder.com/blog/how-to-turn-bitcoin-into-usd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althpay.org/" TargetMode="External"/><Relationship Id="rId5" Type="http://schemas.openxmlformats.org/officeDocument/2006/relationships/hyperlink" Target="https://support.kraken.com/hc/en-us" TargetMode="External"/><Relationship Id="rId10" Type="http://schemas.openxmlformats.org/officeDocument/2006/relationships/hyperlink" Target="https://bitpay.com/" TargetMode="External"/><Relationship Id="rId4" Type="http://schemas.openxmlformats.org/officeDocument/2006/relationships/hyperlink" Target="https://www.youtube.com/watch?v=60Rjdv2Z_Gg" TargetMode="External"/><Relationship Id="rId9" Type="http://schemas.openxmlformats.org/officeDocument/2006/relationships/hyperlink" Target="https://www.worldcore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mics.com/exchang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raken.com/" TargetMode="External"/><Relationship Id="rId3" Type="http://schemas.openxmlformats.org/officeDocument/2006/relationships/hyperlink" Target="https://www.binance.com/" TargetMode="External"/><Relationship Id="rId7" Type="http://schemas.openxmlformats.org/officeDocument/2006/relationships/hyperlink" Target="https://bisq.network/" TargetMode="External"/><Relationship Id="rId2" Type="http://schemas.openxmlformats.org/officeDocument/2006/relationships/hyperlink" Target="https://www.coin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sh.app/" TargetMode="External"/><Relationship Id="rId11" Type="http://schemas.openxmlformats.org/officeDocument/2006/relationships/hyperlink" Target="https://www.investopedia.com/best-crypto-exchanges-5071855" TargetMode="External"/><Relationship Id="rId5" Type="http://schemas.openxmlformats.org/officeDocument/2006/relationships/hyperlink" Target="https://www.abra.com/" TargetMode="External"/><Relationship Id="rId10" Type="http://schemas.openxmlformats.org/officeDocument/2006/relationships/hyperlink" Target="https://robinhood.com/" TargetMode="External"/><Relationship Id="rId4" Type="http://schemas.openxmlformats.org/officeDocument/2006/relationships/hyperlink" Target="https://www.binance.us/" TargetMode="External"/><Relationship Id="rId9" Type="http://schemas.openxmlformats.org/officeDocument/2006/relationships/hyperlink" Target="https://www.gemini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utomatedwebtools.com/usd-eth-gas-fee/" TargetMode="External"/><Relationship Id="rId3" Type="http://schemas.openxmlformats.org/officeDocument/2006/relationships/hyperlink" Target="https://www.buybitcoinworldwide.com/fee-calculator/" TargetMode="External"/><Relationship Id="rId7" Type="http://schemas.openxmlformats.org/officeDocument/2006/relationships/hyperlink" Target="https://cryptotesters.com/blog/ethereum-gas" TargetMode="External"/><Relationship Id="rId2" Type="http://schemas.openxmlformats.org/officeDocument/2006/relationships/hyperlink" Target="https://www.btcsatoshi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itcoinbriefly.com/how-to-use-mempool-space-block-explorer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mempool.space/" TargetMode="External"/><Relationship Id="rId10" Type="http://schemas.openxmlformats.org/officeDocument/2006/relationships/hyperlink" Target="https://www.wsj.com/articles/crypto-and-its-many-fees-what-to-know-about-the-hidden-costs-of-digital-currency-11639825202" TargetMode="External"/><Relationship Id="rId4" Type="http://schemas.openxmlformats.org/officeDocument/2006/relationships/hyperlink" Target="https://bitcoinfees.earn.com/" TargetMode="External"/><Relationship Id="rId9" Type="http://schemas.openxmlformats.org/officeDocument/2006/relationships/hyperlink" Target="https://etherscan.i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Coinbase" TargetMode="External"/><Relationship Id="rId7" Type="http://schemas.openxmlformats.org/officeDocument/2006/relationships/hyperlink" Target="https://github.com/coinbase/coinbase-python/tree/master/coinbase/wallet" TargetMode="External"/><Relationship Id="rId2" Type="http://schemas.openxmlformats.org/officeDocument/2006/relationships/hyperlink" Target="https://www.coin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oinbase/coinbase-python" TargetMode="External"/><Relationship Id="rId5" Type="http://schemas.openxmlformats.org/officeDocument/2006/relationships/hyperlink" Target="https://github.com/coinbase/coinbase-commerce-python" TargetMode="External"/><Relationship Id="rId4" Type="http://schemas.openxmlformats.org/officeDocument/2006/relationships/hyperlink" Target="https://github.com/coinbase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ypi.org/project/gemini/" TargetMode="External"/><Relationship Id="rId7" Type="http://schemas.openxmlformats.org/officeDocument/2006/relationships/hyperlink" Target="https://exchange.sandbox.gemini.com/" TargetMode="External"/><Relationship Id="rId2" Type="http://schemas.openxmlformats.org/officeDocument/2006/relationships/hyperlink" Target="https://github.com/mtusman/gemini-pyth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emini_(company)" TargetMode="External"/><Relationship Id="rId5" Type="http://schemas.openxmlformats.org/officeDocument/2006/relationships/hyperlink" Target="https://www.gemini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ocs.gemini.com/rest-api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mchardy/python-binance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www.binance.com/" TargetMode="External"/><Relationship Id="rId7" Type="http://schemas.openxmlformats.org/officeDocument/2006/relationships/hyperlink" Target="https://python-binance.readthedocs.io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binance.us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en.wikipedia.org/wiki/Binance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binance.us/" TargetMode="Externa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C9C92-48BD-F346-A19C-E408F451573B}"/>
              </a:ext>
            </a:extLst>
          </p:cNvPr>
          <p:cNvSpPr txBox="1"/>
          <p:nvPr/>
        </p:nvSpPr>
        <p:spPr>
          <a:xfrm>
            <a:off x="0" y="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Crypto: buy, sell, keep, swap, convert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098C7-E248-984A-863B-861C368613AB}"/>
              </a:ext>
            </a:extLst>
          </p:cNvPr>
          <p:cNvSpPr txBox="1"/>
          <p:nvPr/>
        </p:nvSpPr>
        <p:spPr>
          <a:xfrm>
            <a:off x="1" y="697627"/>
            <a:ext cx="8102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 can create accounts directly at multiple blockchain networks like Bitcoin, Ethereum, etc. These accounts will allow you to send messages and crypto currency between accounts. For example, person A gives dollars to person B, in exchange B sends Bitcoin to A via blockchain network. So one transaction consists of two transfers: crypto and dollars. How do we do it in practice?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How to find buyers/sellers?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How to do transactions?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How to make sure transaction fees are paid?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How to handle accounting?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6201-FA61-6544-9C94-CCA38BA6ECFF}"/>
              </a:ext>
            </a:extLst>
          </p:cNvPr>
          <p:cNvSpPr txBox="1"/>
          <p:nvPr/>
        </p:nvSpPr>
        <p:spPr>
          <a:xfrm>
            <a:off x="11039303" y="724372"/>
            <a:ext cx="1049251" cy="318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Bitcoin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F88D5-CC0E-B147-8235-1D4562D91408}"/>
              </a:ext>
            </a:extLst>
          </p:cNvPr>
          <p:cNvSpPr txBox="1"/>
          <p:nvPr/>
        </p:nvSpPr>
        <p:spPr>
          <a:xfrm>
            <a:off x="11039303" y="1182375"/>
            <a:ext cx="1049251" cy="318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Ethereum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CAAF1-A450-804D-9936-AAD613B6D287}"/>
              </a:ext>
            </a:extLst>
          </p:cNvPr>
          <p:cNvSpPr txBox="1"/>
          <p:nvPr/>
        </p:nvSpPr>
        <p:spPr>
          <a:xfrm>
            <a:off x="11039303" y="1638056"/>
            <a:ext cx="1049251" cy="5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C4826-6AA1-1547-B35E-B9B923BDB0D0}"/>
              </a:ext>
            </a:extLst>
          </p:cNvPr>
          <p:cNvSpPr txBox="1"/>
          <p:nvPr/>
        </p:nvSpPr>
        <p:spPr>
          <a:xfrm>
            <a:off x="9023922" y="2120634"/>
            <a:ext cx="762924" cy="318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Wallet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E8D7B-DF6C-3F4C-9999-DBE7F3EA7EC2}"/>
              </a:ext>
            </a:extLst>
          </p:cNvPr>
          <p:cNvSpPr txBox="1"/>
          <p:nvPr/>
        </p:nvSpPr>
        <p:spPr>
          <a:xfrm>
            <a:off x="11039303" y="3057247"/>
            <a:ext cx="1049251" cy="318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Bank ($)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C5AB6-4A30-FB46-9F7A-900EA8896BF8}"/>
              </a:ext>
            </a:extLst>
          </p:cNvPr>
          <p:cNvCxnSpPr>
            <a:cxnSpLocks/>
          </p:cNvCxnSpPr>
          <p:nvPr/>
        </p:nvCxnSpPr>
        <p:spPr>
          <a:xfrm flipV="1">
            <a:off x="9853348" y="1385455"/>
            <a:ext cx="1008617" cy="67610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F161D-E74F-BE4D-9B98-A5E6AABE9552}"/>
              </a:ext>
            </a:extLst>
          </p:cNvPr>
          <p:cNvCxnSpPr>
            <a:cxnSpLocks/>
          </p:cNvCxnSpPr>
          <p:nvPr/>
        </p:nvCxnSpPr>
        <p:spPr>
          <a:xfrm>
            <a:off x="9853347" y="2490887"/>
            <a:ext cx="1051107" cy="65686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74064B-877D-5440-8BB7-E49DC44C5AA6}"/>
              </a:ext>
            </a:extLst>
          </p:cNvPr>
          <p:cNvSpPr txBox="1"/>
          <p:nvPr/>
        </p:nvSpPr>
        <p:spPr>
          <a:xfrm>
            <a:off x="53110" y="2819320"/>
            <a:ext cx="7995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easiest way is to link your regular bank account or credit/debit card to </a:t>
            </a:r>
            <a:br>
              <a:rPr lang="en-US" sz="1400"/>
            </a:br>
            <a:r>
              <a:rPr lang="en-US" sz="1400"/>
              <a:t>a crypto "wallet" at one of the existing services (or use independent wallet):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brokers (like Robinhood, SoFi, etc.)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exchanges (Coinbase, Gemini, Binance.US, etc.)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wallets (Guarda, Exodus, Electrum, Mycelium, Coinbase, MetaMask/Ethereum, etc.)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payment gateways (BitPay, COINQVEST, Coinbase, Coingate, CoinsBank, GoCoin, etc.)</a:t>
            </a:r>
          </a:p>
          <a:p>
            <a:endParaRPr lang="en-US" sz="1400"/>
          </a:p>
          <a:p>
            <a:r>
              <a:rPr lang="en-US" sz="1400"/>
              <a:t>Which service to choose depends on the currencies, amounts, fees, etc.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https://www.forbes.com/advisor/investing/cryptocurrency/how-to-buy-cryptocurrency/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https://www.investopedia.com/best-crypto-software-wallets-5220762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3366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Bitstamp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-1" y="1712935"/>
            <a:ext cx="5402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Bitstamp is a cryptocurrency exchange based in Luxembourg. </a:t>
            </a:r>
            <a:br>
              <a:rPr lang="en-US" sz="1400"/>
            </a:br>
            <a:r>
              <a:rPr lang="en-US" sz="1400"/>
              <a:t>(London, Luxembourg, Slovenia, New York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Founded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allows trading between fiat currency, bitcoin and other cryptocurrencies.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USD, EUR, GBP, bitcoin, ALGO, XRP, Ether, litecoin, bitcoin cash, XLM, Link, OMG Network, USD Coin or PAX deposits and withdrawals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0F248-013D-EC55-1302-1CA6CF3F46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146" y="2091267"/>
            <a:ext cx="4138870" cy="3348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BAA9C-9CDA-6777-C3BB-E2B6236AF4FC}"/>
              </a:ext>
            </a:extLst>
          </p:cNvPr>
          <p:cNvSpPr txBox="1"/>
          <p:nvPr/>
        </p:nvSpPr>
        <p:spPr>
          <a:xfrm>
            <a:off x="0" y="663179"/>
            <a:ext cx="524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https://www.bitstamp.net/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https://en.wikipedia.org/wiki/Bitstamp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https://www.bitstamp.net/api/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https://github.com/kmadac/bitstamp-python-client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DCB5F-E0B7-03AD-029A-33299D2E07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0693" y="59666"/>
            <a:ext cx="3085323" cy="771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8A426-4282-B1E8-4045-B0EF4C0DFAAD}"/>
              </a:ext>
            </a:extLst>
          </p:cNvPr>
          <p:cNvSpPr txBox="1"/>
          <p:nvPr/>
        </p:nvSpPr>
        <p:spPr>
          <a:xfrm>
            <a:off x="541581" y="3858339"/>
            <a:ext cx="475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BitstampClient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bitstamp.client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public_client = bitstamp.client.Public()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print(public_client.ticker()['volume'])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trading_client = bitstamp.client.Trading(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username='999999', key='xxx', secret='xxx')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print(trading_client.account_balance()['fee'])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print(trading_client.ticker()['volume'])</a:t>
            </a:r>
          </a:p>
        </p:txBody>
      </p:sp>
    </p:spTree>
    <p:extLst>
      <p:ext uri="{BB962C8B-B14F-4D97-AF65-F5344CB8AC3E}">
        <p14:creationId xmlns:p14="http://schemas.microsoft.com/office/powerpoint/2010/main" val="181670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Kraken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0" y="509286"/>
            <a:ext cx="6690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https://www.kraken.com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https://en.wikipedia.org/wiki/Kraken_(company)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https://docs.kraken.com/rest/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https://support.kraken.com/hc/en-us/sections/360003946512-Example-API-Code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FF17-6F73-7014-B5A1-972FD9DD09A1}"/>
              </a:ext>
            </a:extLst>
          </p:cNvPr>
          <p:cNvSpPr txBox="1"/>
          <p:nvPr/>
        </p:nvSpPr>
        <p:spPr>
          <a:xfrm>
            <a:off x="0" y="1776684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Kraken</a:t>
            </a:r>
            <a:r>
              <a:rPr lang="en-US" sz="1400"/>
              <a:t> is a cryptocurrency exchange in San Francisco, CA since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Founded in 2011 by </a:t>
            </a:r>
            <a:r>
              <a:rPr lang="en-US" sz="1400" b="1">
                <a:solidFill>
                  <a:srgbClr val="00B050"/>
                </a:solidFill>
              </a:rPr>
              <a:t>Jesse Powell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14+ Mln users, 1000+ employees,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Support for 120+ different crypto currencies including Bitcoin, Ethereum (ether), Litecoin, Namecoin, Dogecoin, Ripple, Stellar, Cardano, Polkadot, Polygon, Solana, Sushi, Uniswap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Trading can be executed between digital assets, and between digital assets and national currencies like USD, EUR, GBP, CAD and JPY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44CE4-260E-F661-89C0-88B4D5D3990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6127" y="2440589"/>
            <a:ext cx="2058695" cy="3166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7052F-3339-C4A3-57E2-4C2DCCC75B0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4102" y="102637"/>
            <a:ext cx="1560720" cy="1591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FF3C4-289F-8C82-5F1A-2597B69EF113}"/>
              </a:ext>
            </a:extLst>
          </p:cNvPr>
          <p:cNvSpPr txBox="1"/>
          <p:nvPr/>
        </p:nvSpPr>
        <p:spPr>
          <a:xfrm>
            <a:off x="10019080" y="5611872"/>
            <a:ext cx="2058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kraken is a legendary sea monster of enormous size said to appear off the coasts of Norway.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B8598-50E9-6F94-D070-727FAD0D212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852" y="102637"/>
            <a:ext cx="1690410" cy="2039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E38EE-1A99-433D-4D12-D2DCB3E26CD6}"/>
              </a:ext>
            </a:extLst>
          </p:cNvPr>
          <p:cNvSpPr txBox="1"/>
          <p:nvPr/>
        </p:nvSpPr>
        <p:spPr>
          <a:xfrm>
            <a:off x="7679852" y="2136706"/>
            <a:ext cx="16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Jesse Powell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F295C-9364-9856-BF30-79F02D5E990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650" y="3571612"/>
            <a:ext cx="4492383" cy="3183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D1B042-CBFA-C060-A90E-BCF559314667}"/>
              </a:ext>
            </a:extLst>
          </p:cNvPr>
          <p:cNvSpPr txBox="1"/>
          <p:nvPr/>
        </p:nvSpPr>
        <p:spPr>
          <a:xfrm>
            <a:off x="102637" y="4099022"/>
            <a:ext cx="53429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sys, time, json, urllib.request</a:t>
            </a:r>
          </a:p>
          <a:p>
            <a:endParaRPr lang="en-US" sz="10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api_domain = "</a:t>
            </a:r>
            <a:r>
              <a:rPr lang="en-US" sz="10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https://api.kraken.com</a:t>
            </a:r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0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...</a:t>
            </a:r>
          </a:p>
          <a:p>
            <a:endParaRPr lang="en-US" sz="10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api_data = "?pair=%(pair)s&amp;since=%(since)s" % {"pair":api_symbol, "since":api_start}</a:t>
            </a:r>
          </a:p>
          <a:p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api_request = urllib.request.Request(api_domain + api_path + api_method + api_data)</a:t>
            </a:r>
          </a:p>
          <a:p>
            <a:r>
              <a:rPr lang="en-US" sz="1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api_data = urllib.request.urlopen(api_request).read()</a:t>
            </a:r>
          </a:p>
          <a:p>
            <a:r>
              <a:rPr lang="en-US" sz="10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...</a:t>
            </a:r>
          </a:p>
        </p:txBody>
      </p:sp>
    </p:spTree>
    <p:extLst>
      <p:ext uri="{BB962C8B-B14F-4D97-AF65-F5344CB8AC3E}">
        <p14:creationId xmlns:p14="http://schemas.microsoft.com/office/powerpoint/2010/main" val="182362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Ripple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0" y="509286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https://en.wikipedia.org/wiki/Ripple_(payment_protocol)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https://en.wikipedia.org/wiki/Ripple_Labs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https://ripple.com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5"/>
              </a:rPr>
              <a:t>https://github.com/ripple/rippled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6"/>
              </a:rPr>
              <a:t>https://github.com/ripple/ripple-rest</a:t>
            </a:r>
            <a:r>
              <a:rPr lang="en-US" sz="1200"/>
              <a:t> -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7"/>
              </a:rPr>
              <a:t>https://xrpl.org/get-started-using-python.html</a:t>
            </a:r>
            <a:r>
              <a:rPr lang="en-US" sz="1200"/>
              <a:t> -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8"/>
              </a:rPr>
              <a:t>https://github.com/arsenlosenko/python-ripple-lib</a:t>
            </a:r>
            <a:r>
              <a:rPr lang="en-US" sz="1200"/>
              <a:t>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FF17-6F73-7014-B5A1-972FD9DD09A1}"/>
              </a:ext>
            </a:extLst>
          </p:cNvPr>
          <p:cNvSpPr txBox="1"/>
          <p:nvPr/>
        </p:nvSpPr>
        <p:spPr>
          <a:xfrm>
            <a:off x="0" y="2070620"/>
            <a:ext cx="6746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( RippleNet ) - a real-time gross settlement system, currency exchange and remittance global network. Used by 300+ binancial institutions (banks)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XRP</a:t>
            </a:r>
            <a:r>
              <a:rPr lang="en-US" sz="1400"/>
              <a:t> - native </a:t>
            </a: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cryptocurrency, price ~ $0.76, in circulation ~48 Bln coins, traded on more than 700 markets, daily trade volume ~ $2 Bln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XRP transactions are confirmed in seconds with little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 </a:t>
            </a:r>
            <a:r>
              <a:rPr lang="en-US" sz="1400"/>
              <a:t>created by </a:t>
            </a:r>
            <a:r>
              <a:rPr lang="en-US" sz="1400" b="1">
                <a:solidFill>
                  <a:srgbClr val="00B050"/>
                </a:solidFill>
              </a:rPr>
              <a:t>Ripple Labs Inc.</a:t>
            </a:r>
            <a:r>
              <a:rPr lang="en-US" sz="1400"/>
              <a:t> (San Francisco, New York), ~ 670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 </a:t>
            </a:r>
            <a:r>
              <a:rPr lang="en-US" sz="1400"/>
              <a:t>released in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is built upon a distributed open source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supports tokens representing fiat currency, cryptocurrency, commodities, or other units of value such as frequent flier miles or mobile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purports to enable "secure, instantly and nearly free global financial transactions of any size with no chargebacks"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Ripple</a:t>
            </a:r>
            <a:r>
              <a:rPr lang="en-US" sz="1400"/>
              <a:t> was conceived by Jed McCaleb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Original authors:  </a:t>
            </a:r>
            <a:r>
              <a:rPr lang="en-US" sz="1400" b="1">
                <a:solidFill>
                  <a:srgbClr val="00B050"/>
                </a:solidFill>
              </a:rPr>
              <a:t>Arthur Britto, David Schwartz, Ryan Fugger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Developed by Ripple Labs Inc., initial release 2012, written in 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FF3C4-289F-8C82-5F1A-2597B69EF113}"/>
              </a:ext>
            </a:extLst>
          </p:cNvPr>
          <p:cNvSpPr txBox="1"/>
          <p:nvPr/>
        </p:nvSpPr>
        <p:spPr>
          <a:xfrm>
            <a:off x="6187951" y="6024443"/>
            <a:ext cx="1800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Jed McCaleb,</a:t>
            </a:r>
          </a:p>
          <a:p>
            <a:pPr algn="ctr"/>
            <a:r>
              <a:rPr lang="en-US" sz="1400"/>
              <a:t>founder of Ripple, </a:t>
            </a:r>
            <a:br>
              <a:rPr lang="en-US" sz="1400"/>
            </a:br>
            <a:r>
              <a:rPr lang="en-US" sz="1400"/>
              <a:t>co-founder of Stellar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026F5B-1D2F-723A-2E1D-4F67954CEC6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557" y="23834"/>
            <a:ext cx="2966528" cy="890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20B603-DE67-A95C-461D-E3E1E6F2508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8965" y="1033488"/>
            <a:ext cx="3346406" cy="2857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D02EFD-26FB-D446-EC0A-104614A7827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300" y="4712196"/>
            <a:ext cx="962111" cy="1312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B0F7C2-1ACC-8292-966A-4333B0867272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635" y="4706753"/>
            <a:ext cx="964349" cy="1312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6198B3-FD8B-E671-C836-59F3797969C1}"/>
              </a:ext>
            </a:extLst>
          </p:cNvPr>
          <p:cNvSpPr txBox="1"/>
          <p:nvPr/>
        </p:nvSpPr>
        <p:spPr>
          <a:xfrm>
            <a:off x="7703827" y="6000789"/>
            <a:ext cx="162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Arthur Britto</a:t>
            </a:r>
          </a:p>
          <a:p>
            <a:pPr algn="ctr"/>
            <a:r>
              <a:rPr lang="en-US" sz="1400"/>
              <a:t>founder of Ripple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729C8D-2426-7368-9AD6-F84C9325EA1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4376" y="4737594"/>
            <a:ext cx="962111" cy="12631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7ECA15-94C9-7BCD-F883-F8C1A2A3F8D2}"/>
              </a:ext>
            </a:extLst>
          </p:cNvPr>
          <p:cNvSpPr txBox="1"/>
          <p:nvPr/>
        </p:nvSpPr>
        <p:spPr>
          <a:xfrm>
            <a:off x="9267703" y="6000789"/>
            <a:ext cx="13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David Schwartz</a:t>
            </a:r>
          </a:p>
          <a:p>
            <a:pPr algn="ctr"/>
            <a:r>
              <a:rPr lang="en-US" sz="1400"/>
              <a:t>CTO of Ripple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1EE87F-7204-1A22-BE4E-EBBF5BF7A49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877" y="4743037"/>
            <a:ext cx="1068992" cy="12471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46C6C3-0515-CFB5-A3C4-252EA181EB87}"/>
              </a:ext>
            </a:extLst>
          </p:cNvPr>
          <p:cNvSpPr txBox="1"/>
          <p:nvPr/>
        </p:nvSpPr>
        <p:spPr>
          <a:xfrm>
            <a:off x="10741792" y="6006232"/>
            <a:ext cx="144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Ryan Fugger</a:t>
            </a:r>
          </a:p>
          <a:p>
            <a:pPr algn="ctr"/>
            <a:r>
              <a:rPr lang="en-US" sz="1400"/>
              <a:t>early consultant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F74DF2-61DB-4932-3ED3-A9DD89002B4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2972" y="89548"/>
            <a:ext cx="1309401" cy="13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0" y="0"/>
            <a:ext cx="34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Stellar &amp; Interstellar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0" y="509286"/>
            <a:ext cx="6643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Open source payment protocol: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https://www.stellar.org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https://www.stellar.org/learn/intro-to-stellar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https://www.youtube.com/watch?v=-u2RCOWxKww</a:t>
            </a:r>
            <a:r>
              <a:rPr lang="en-US" sz="1400"/>
              <a:t> – good short video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5"/>
              </a:rPr>
              <a:t>https://github.com/stellar/stellar-core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6"/>
              </a:rPr>
              <a:t>https://developers.stellar.org/docs/software-and-sdks/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7"/>
              </a:rPr>
              <a:t>https://github.com/StellarCN/py-stellar-base/tree/master/examples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8"/>
              </a:rPr>
              <a:t>https://en.wikipedia.org/wiki/Stellar_(payment_network)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.. </a:t>
            </a:r>
            <a:r>
              <a:rPr lang="en-US" sz="1400">
                <a:hlinkClick r:id="rId9"/>
              </a:rPr>
              <a:t>https://interstellar.com</a:t>
            </a:r>
            <a:r>
              <a:rPr lang="en-US" sz="1400"/>
              <a:t> - Company </a:t>
            </a:r>
            <a:r>
              <a:rPr lang="en-US" sz="1400" b="1">
                <a:solidFill>
                  <a:srgbClr val="00B050"/>
                </a:solidFill>
              </a:rPr>
              <a:t>Interstellar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FF17-6F73-7014-B5A1-972FD9DD09A1}"/>
              </a:ext>
            </a:extLst>
          </p:cNvPr>
          <p:cNvSpPr txBox="1"/>
          <p:nvPr/>
        </p:nvSpPr>
        <p:spPr>
          <a:xfrm>
            <a:off x="0" y="2681429"/>
            <a:ext cx="7331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Stellar</a:t>
            </a:r>
            <a:r>
              <a:rPr lang="en-US" sz="1400"/>
              <a:t>, or </a:t>
            </a:r>
            <a:r>
              <a:rPr lang="en-US" sz="1400" b="1">
                <a:solidFill>
                  <a:srgbClr val="00B050"/>
                </a:solidFill>
              </a:rPr>
              <a:t>Stellar Lumens tokens (XLM, 50 Bln in circulation)</a:t>
            </a:r>
            <a:r>
              <a:rPr lang="en-US" sz="1400"/>
              <a:t> is an open source (Apache), decentralized protocol (exchange) for digital currency to fiat money low-cost transfers, which allows cross-border transactions between any pair of currencies. You can create coins around anything (tokenize). Works like stable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Stellar</a:t>
            </a:r>
            <a:r>
              <a:rPr lang="en-US" sz="1400"/>
              <a:t> is a decentralized exchange for crypto, forex, or securities. Users can swap between tokens using simple functions built into the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Stellar is a global public blockchain, a non-stock, non-profit corporation with no shareholders, no owners and no profit motive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2020 - over 4.8 million users and ~ 1 Bln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Release in 2014, original authors: Jed McCaleb; Joyce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Written in: C++, Go, Java, JavaScript, Python, 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3 to 5-second settlements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Cheap: virtually no transaction fees ($1 for 100,000 transactions)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Scalable: process thousands of transactions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Compliant: built-in compliance layer and licensed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Secure: built-in security, best-in-class cryptographic techniques, and secure against 51%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Sustainable: green decentralization of the StellarConsensus protocol (</a:t>
            </a:r>
            <a:r>
              <a:rPr lang="en-US" sz="1400" b="1">
                <a:solidFill>
                  <a:srgbClr val="00B050"/>
                </a:solidFill>
              </a:rPr>
              <a:t>no mining or proof of stake</a:t>
            </a:r>
            <a:r>
              <a:rPr lang="en-US" sz="1400"/>
              <a:t> needed) - Federated Byzanntine Agreement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FF3C4-289F-8C82-5F1A-2597B69EF113}"/>
              </a:ext>
            </a:extLst>
          </p:cNvPr>
          <p:cNvSpPr txBox="1"/>
          <p:nvPr/>
        </p:nvSpPr>
        <p:spPr>
          <a:xfrm>
            <a:off x="7331138" y="3419384"/>
            <a:ext cx="180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Jed McCaleb</a:t>
            </a:r>
            <a:r>
              <a:rPr lang="en-US" sz="1400"/>
              <a:t>,</a:t>
            </a:r>
          </a:p>
          <a:p>
            <a:pPr algn="ctr"/>
            <a:r>
              <a:rPr lang="en-US" sz="1400"/>
              <a:t>founder of Ripple, </a:t>
            </a:r>
            <a:br>
              <a:rPr lang="en-US" sz="1400"/>
            </a:br>
            <a:r>
              <a:rPr lang="en-US" sz="1400"/>
              <a:t>co-founder of </a:t>
            </a:r>
            <a:r>
              <a:rPr lang="en-US" sz="1400" b="1">
                <a:solidFill>
                  <a:srgbClr val="00B050"/>
                </a:solidFill>
              </a:rPr>
              <a:t>Stellar</a:t>
            </a:r>
            <a:r>
              <a:rPr lang="en-US" sz="1400"/>
              <a:t> and </a:t>
            </a:r>
            <a:r>
              <a:rPr lang="en-US" sz="1400" b="1">
                <a:solidFill>
                  <a:srgbClr val="00B050"/>
                </a:solidFill>
              </a:rPr>
              <a:t>Interstellar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02EFD-26FB-D446-EC0A-104614A7827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487" y="2107137"/>
            <a:ext cx="962111" cy="1312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D77FA-5B73-68B2-5AB5-5E0F71F42CC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7744" y="74646"/>
            <a:ext cx="3095501" cy="781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651ED-5674-87BE-B2EA-9B9DB8D5414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881" y="2100790"/>
            <a:ext cx="1050309" cy="13185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717E4-4B1C-E801-3F21-AF5EE6155580}"/>
              </a:ext>
            </a:extLst>
          </p:cNvPr>
          <p:cNvSpPr txBox="1"/>
          <p:nvPr/>
        </p:nvSpPr>
        <p:spPr>
          <a:xfrm>
            <a:off x="9009092" y="3440929"/>
            <a:ext cx="169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Joyce Kim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/>
              <a:t>co-founder of </a:t>
            </a:r>
            <a:r>
              <a:rPr lang="en-US" sz="1400" b="1">
                <a:solidFill>
                  <a:srgbClr val="00B050"/>
                </a:solidFill>
              </a:rPr>
              <a:t>Stellar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D2C18-C34A-EAAE-FA9B-B0ACA7B64B2A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034" y="1161829"/>
            <a:ext cx="3519343" cy="633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1F69C-1C39-E95F-E9A5-1B31ACAFDEE7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8988" y="2121037"/>
            <a:ext cx="1009656" cy="1307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7A1FFF-D3CD-BF8F-53E9-B25876C35927}"/>
              </a:ext>
            </a:extLst>
          </p:cNvPr>
          <p:cNvSpPr txBox="1"/>
          <p:nvPr/>
        </p:nvSpPr>
        <p:spPr>
          <a:xfrm>
            <a:off x="10787415" y="3429000"/>
            <a:ext cx="139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Mike Kennedy</a:t>
            </a:r>
          </a:p>
          <a:p>
            <a:pPr algn="ctr"/>
            <a:r>
              <a:rPr lang="en-US" sz="1400"/>
              <a:t>CEO, </a:t>
            </a:r>
            <a:r>
              <a:rPr lang="en-US" sz="1400" b="1">
                <a:solidFill>
                  <a:srgbClr val="00B050"/>
                </a:solidFill>
              </a:rPr>
              <a:t>Interstellar</a:t>
            </a:r>
          </a:p>
        </p:txBody>
      </p:sp>
    </p:spTree>
    <p:extLst>
      <p:ext uri="{BB962C8B-B14F-4D97-AF65-F5344CB8AC3E}">
        <p14:creationId xmlns:p14="http://schemas.microsoft.com/office/powerpoint/2010/main" val="85157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8A64B-BA51-D958-1AEE-4763C4B65785}"/>
              </a:ext>
            </a:extLst>
          </p:cNvPr>
          <p:cNvSpPr txBox="1"/>
          <p:nvPr/>
        </p:nvSpPr>
        <p:spPr>
          <a:xfrm>
            <a:off x="0" y="544722"/>
            <a:ext cx="254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https://www.kucoin.com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B3B14-AD24-E8DE-DC14-8C1F3B6868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111" y="52399"/>
            <a:ext cx="3162300" cy="80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DF63E-CFA0-0206-2D49-FE30E4B64B25}"/>
              </a:ext>
            </a:extLst>
          </p:cNvPr>
          <p:cNvSpPr txBox="1"/>
          <p:nvPr/>
        </p:nvSpPr>
        <p:spPr>
          <a:xfrm>
            <a:off x="0" y="0"/>
            <a:ext cx="140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KuCoin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BC8C4-7A92-E899-7BD5-6B30EEA7FFA0}"/>
              </a:ext>
            </a:extLst>
          </p:cNvPr>
          <p:cNvSpPr txBox="1"/>
          <p:nvPr/>
        </p:nvSpPr>
        <p:spPr>
          <a:xfrm>
            <a:off x="153471" y="1177890"/>
            <a:ext cx="5848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Used by 25% of crypto holders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Located at Seychelles - an archipelago of 115 islands in the Indian Ocean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Daily trading volume ~ $2 Bln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KuCoin is a large cryptocurrency exchange offering the ability to buy, sell, and trade cryptocurrencies.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addition to basic trading options, the platform offers margin, futures, and peer-to-peer (P2P)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Users can also choose to stake or lend their crypto to earn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Compared to some competitors, KuCoin offers low trading fees, making it an attractive option.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B637C-0303-B87A-4383-93FDA50EFAE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116" y="1439500"/>
            <a:ext cx="4299413" cy="3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228F9-69E9-C9FC-C60F-078C9232D240}"/>
              </a:ext>
            </a:extLst>
          </p:cNvPr>
          <p:cNvSpPr txBox="1"/>
          <p:nvPr/>
        </p:nvSpPr>
        <p:spPr>
          <a:xfrm>
            <a:off x="81280" y="91440"/>
            <a:ext cx="574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Cryptocurrency exchange / swap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63493-9CCC-0B63-8C42-C44D7D0401CC}"/>
              </a:ext>
            </a:extLst>
          </p:cNvPr>
          <p:cNvSpPr txBox="1"/>
          <p:nvPr/>
        </p:nvSpPr>
        <p:spPr>
          <a:xfrm>
            <a:off x="81280" y="914797"/>
            <a:ext cx="8402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 can buy Ethereum with Bitcoin on nearly any cryptocurrency exchange. </a:t>
            </a:r>
          </a:p>
          <a:p>
            <a:r>
              <a:rPr lang="en-US" sz="1400"/>
              <a:t>This is because </a:t>
            </a:r>
            <a:r>
              <a:rPr lang="en-US" sz="1400" b="1">
                <a:solidFill>
                  <a:srgbClr val="00B050"/>
                </a:solidFill>
              </a:rPr>
              <a:t>most of the global Ethereum trading volume</a:t>
            </a:r>
            <a:r>
              <a:rPr lang="en-US" sz="1400"/>
              <a:t> is actually </a:t>
            </a:r>
          </a:p>
          <a:p>
            <a:r>
              <a:rPr lang="en-US" sz="1400" b="1">
                <a:solidFill>
                  <a:srgbClr val="00B050"/>
                </a:solidFill>
              </a:rPr>
              <a:t>done in the ETH/BTC pair</a:t>
            </a:r>
            <a:r>
              <a:rPr lang="en-US" sz="1400"/>
              <a:t>, and not the ETH/USD pair.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Coinbase – convert - </a:t>
            </a:r>
            <a:r>
              <a:rPr lang="en-US" sz="1400">
                <a:hlinkClick r:id="rId2"/>
              </a:rPr>
              <a:t>https://www.youtube.com/watch?v=bzLd7V2ZLp8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BitPay does not directly buy or sell cryptocurrency, therefore, if you want to sell your cryptocurrency (cash your funds out), you need to do it with a third party (an exchange). </a:t>
            </a:r>
            <a:br>
              <a:rPr lang="en-US" sz="1400"/>
            </a:br>
            <a:r>
              <a:rPr lang="en-US" sz="1400"/>
              <a:t>BitPay can convert Crypto to regular currency - </a:t>
            </a:r>
            <a:r>
              <a:rPr lang="en-US" sz="1400">
                <a:hlinkClick r:id="rId3"/>
              </a:rPr>
              <a:t>https://bitpay.com/exchange-rates/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https://medium.com/@mark.lasia/how-to-exchange-bitcoin-and-tokens-into-eth-ether-with-shapeshift-io-6a326b339c12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https://www.buybitcoinworldwide.com/ethereum/buy/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https://letsexchange.io/exchange/btc-to-eth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https://simpleswap.io/crypto-to-crypto/btc-eth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8"/>
              </a:rPr>
              <a:t>https://liquality.io/blog/atomic-swaps-explained/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9"/>
              </a:rPr>
              <a:t>https://liquality.io/blog/hash-time-locked-contracts-htlcs-explained/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etc.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5A62C-0D73-F9D5-0625-C916AA89DB2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2080" y="3933984"/>
            <a:ext cx="5302250" cy="1783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0BC28-F265-10D1-C05B-CB42689C0F6B}"/>
              </a:ext>
            </a:extLst>
          </p:cNvPr>
          <p:cNvSpPr txBox="1"/>
          <p:nvPr/>
        </p:nvSpPr>
        <p:spPr>
          <a:xfrm>
            <a:off x="7304405" y="5811272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Atomic Swaps</a:t>
            </a:r>
            <a:r>
              <a:rPr lang="en-US" sz="1400"/>
              <a:t> - Swapping Cryptocurrencies Without Trusted Third Party Mediation</a:t>
            </a:r>
          </a:p>
          <a:p>
            <a:pPr algn="ctr"/>
            <a:r>
              <a:rPr lang="en-US" sz="1400"/>
              <a:t>using programmable Escrows</a:t>
            </a:r>
          </a:p>
          <a:p>
            <a:pPr algn="ctr"/>
            <a:r>
              <a:rPr lang="en-US" sz="1400"/>
              <a:t>(</a:t>
            </a:r>
            <a:r>
              <a:rPr lang="en-US" sz="1400" b="1">
                <a:solidFill>
                  <a:srgbClr val="FF0000"/>
                </a:solidFill>
              </a:rPr>
              <a:t>HTLCs</a:t>
            </a:r>
            <a:r>
              <a:rPr lang="en-US" sz="1400"/>
              <a:t> = Hash Time Locked Contracts)</a:t>
            </a:r>
          </a:p>
        </p:txBody>
      </p:sp>
    </p:spTree>
    <p:extLst>
      <p:ext uri="{BB962C8B-B14F-4D97-AF65-F5344CB8AC3E}">
        <p14:creationId xmlns:p14="http://schemas.microsoft.com/office/powerpoint/2010/main" val="383844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A1FCE-DD4B-A042-906F-76F39117A3B3}"/>
              </a:ext>
            </a:extLst>
          </p:cNvPr>
          <p:cNvSpPr txBox="1"/>
          <p:nvPr/>
        </p:nvSpPr>
        <p:spPr>
          <a:xfrm>
            <a:off x="49210" y="69807"/>
            <a:ext cx="4111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Blockchain networks, platforms, companies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99CB41-6EBC-9D4C-A7D9-FC93916B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1618" y="2471530"/>
            <a:ext cx="5344601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DF98E-3192-CF44-807F-8E4F220DCA9B}"/>
              </a:ext>
            </a:extLst>
          </p:cNvPr>
          <p:cNvSpPr txBox="1"/>
          <p:nvPr/>
        </p:nvSpPr>
        <p:spPr>
          <a:xfrm>
            <a:off x="238301" y="3429001"/>
            <a:ext cx="29819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Some Blockchain Platforms: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IBM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Corda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Ethereum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MultiChain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Tron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Stellar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B3B17-1FBD-884B-9538-0ECB4A0FCCA3}"/>
              </a:ext>
            </a:extLst>
          </p:cNvPr>
          <p:cNvSpPr txBox="1"/>
          <p:nvPr/>
        </p:nvSpPr>
        <p:spPr>
          <a:xfrm>
            <a:off x="3963463" y="1610726"/>
            <a:ext cx="2690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Some Blockchain companies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BRD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BitMEX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Chainalysis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Coinme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Netki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Paxful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Republic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Spring Labs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SALT Lending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TQ Tezos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Mythical Games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Gemini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Circle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Coinbase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Chronicled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IBM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Voatz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Steem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Shipchain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C2FD8-EDB1-AD4B-B6D9-6E12B73FCA8D}"/>
              </a:ext>
            </a:extLst>
          </p:cNvPr>
          <p:cNvSpPr txBox="1"/>
          <p:nvPr/>
        </p:nvSpPr>
        <p:spPr>
          <a:xfrm>
            <a:off x="132281" y="1610726"/>
            <a:ext cx="3485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Number of nodes (2022):</a:t>
            </a:r>
          </a:p>
          <a:p>
            <a:r>
              <a:rPr lang="en-US" sz="1400"/>
              <a:t>Bitcoin: ~50K (15K+ full nodes)</a:t>
            </a:r>
          </a:p>
          <a:p>
            <a:r>
              <a:rPr lang="en-US" sz="1400"/>
              <a:t>Ethereum: 300,000 validators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3BDF1-1CEC-894B-AB05-D966FABE58C8}"/>
              </a:ext>
            </a:extLst>
          </p:cNvPr>
          <p:cNvSpPr txBox="1"/>
          <p:nvPr/>
        </p:nvSpPr>
        <p:spPr>
          <a:xfrm>
            <a:off x="7399037" y="237736"/>
            <a:ext cx="365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Page 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845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39176-FA2B-9246-8D00-D1A0EA6E401F}"/>
              </a:ext>
            </a:extLst>
          </p:cNvPr>
          <p:cNvSpPr txBox="1"/>
          <p:nvPr/>
        </p:nvSpPr>
        <p:spPr>
          <a:xfrm>
            <a:off x="150182" y="875113"/>
            <a:ext cx="58403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public blockchains </a:t>
            </a:r>
          </a:p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https://www.gartner.com/reviews/market/blockchain-platforms</a:t>
            </a:r>
            <a:br>
              <a:rPr lang="en-US" sz="1400"/>
            </a:br>
            <a:r>
              <a:rPr lang="en-US" sz="140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BitCoin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Etherium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Solana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IBM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Hyperledger Fabric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Binance Smart 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NEO (Antshares)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WAVES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Stellar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Monero (XMR)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Bitcoin Cash (BCH)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Ripple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74376-AD05-2F45-9420-4C26424E1C57}"/>
              </a:ext>
            </a:extLst>
          </p:cNvPr>
          <p:cNvSpPr txBox="1"/>
          <p:nvPr/>
        </p:nvSpPr>
        <p:spPr>
          <a:xfrm>
            <a:off x="0" y="1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Blockchains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CEAE-1020-494D-89D9-4A6C377FDC36}"/>
              </a:ext>
            </a:extLst>
          </p:cNvPr>
          <p:cNvSpPr txBox="1"/>
          <p:nvPr/>
        </p:nvSpPr>
        <p:spPr>
          <a:xfrm>
            <a:off x="6940062" y="181232"/>
            <a:ext cx="37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Page Under 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6E3C8-B514-A64C-9D4A-B87145CB2209}"/>
              </a:ext>
            </a:extLst>
          </p:cNvPr>
          <p:cNvSpPr txBox="1"/>
          <p:nvPr/>
        </p:nvSpPr>
        <p:spPr>
          <a:xfrm>
            <a:off x="8280187" y="2638639"/>
            <a:ext cx="3335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private blockchains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consortium blockchains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hybrid blockchains</a:t>
            </a:r>
          </a:p>
        </p:txBody>
      </p:sp>
    </p:spTree>
    <p:extLst>
      <p:ext uri="{BB962C8B-B14F-4D97-AF65-F5344CB8AC3E}">
        <p14:creationId xmlns:p14="http://schemas.microsoft.com/office/powerpoint/2010/main" val="298030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843F1-39FC-B446-BCF9-38C04967543B}"/>
              </a:ext>
            </a:extLst>
          </p:cNvPr>
          <p:cNvSpPr txBox="1"/>
          <p:nvPr/>
        </p:nvSpPr>
        <p:spPr>
          <a:xfrm>
            <a:off x="1" y="1"/>
            <a:ext cx="521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Convert BitCoin into USD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500E0-20B3-9745-9A3F-7F41CF1DCC91}"/>
              </a:ext>
            </a:extLst>
          </p:cNvPr>
          <p:cNvSpPr txBox="1"/>
          <p:nvPr/>
        </p:nvSpPr>
        <p:spPr>
          <a:xfrm>
            <a:off x="1" y="582382"/>
            <a:ext cx="563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https://icoholder.com/blog/how-to-turn-bitcoin-into-usd/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D087E-5C2B-B944-8357-1FD76494AE6B}"/>
              </a:ext>
            </a:extLst>
          </p:cNvPr>
          <p:cNvSpPr txBox="1"/>
          <p:nvPr/>
        </p:nvSpPr>
        <p:spPr>
          <a:xfrm>
            <a:off x="1795305" y="1280008"/>
            <a:ext cx="8413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If you and your buyer know and trust each other – you can do it by yourselves. Buyer can give you money – and you can send BTC from your account to his. You need to be aware of fees on both sides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You can also use facilitating service like LocalBitcoins which lists buyers (expect 1-3 days to complete transaction) - </a:t>
            </a:r>
            <a:r>
              <a:rPr lang="en-US" sz="1400">
                <a:hlinkClick r:id="rId3"/>
              </a:rPr>
              <a:t>https://localbitcoins.com/sell_bitcoins</a:t>
            </a:r>
            <a:br>
              <a:rPr lang="en-US" sz="1400"/>
            </a:b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Otherwise you can use some (big) exchange – but for additional fee 1-2% fee. For example, Coinbase Exchange - </a:t>
            </a:r>
            <a:r>
              <a:rPr lang="en-US" sz="1400">
                <a:hlinkClick r:id="rId2"/>
              </a:rPr>
              <a:t>https://icoholder.com/blog/how-to-turn-bitcoin-into-usd/</a:t>
            </a:r>
            <a:r>
              <a:rPr lang="en-US" sz="1400"/>
              <a:t>  , </a:t>
            </a:r>
            <a:r>
              <a:rPr lang="en-US" sz="1400">
                <a:hlinkClick r:id="rId4"/>
              </a:rPr>
              <a:t>https://www.youtube.com/watch?v=60Rjdv2Z_Gg</a:t>
            </a:r>
            <a:r>
              <a:rPr lang="en-US" sz="140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You can also trading platforms (like Kraken). Expect more background checks and higher fees. The process also will generally take longer ( ~5 days )  - </a:t>
            </a:r>
            <a:r>
              <a:rPr lang="en-US" sz="1400">
                <a:hlinkClick r:id="rId5"/>
              </a:rPr>
              <a:t>https://support.kraken.com/hc/en-us</a:t>
            </a:r>
            <a:r>
              <a:rPr lang="en-US" sz="1400"/>
              <a:t>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Currency Converters – many places, faster processing - </a:t>
            </a:r>
            <a:r>
              <a:rPr lang="en-US" sz="1400">
                <a:hlinkClick r:id="rId6"/>
              </a:rPr>
              <a:t>https://wealthpay.org</a:t>
            </a:r>
            <a:r>
              <a:rPr lang="en-US" sz="1400"/>
              <a:t> - </a:t>
            </a:r>
            <a:r>
              <a:rPr lang="en-US" sz="1400">
                <a:hlinkClick r:id="rId7"/>
              </a:rPr>
              <a:t>https://www.bestchange.com</a:t>
            </a:r>
            <a:r>
              <a:rPr lang="en-US" sz="1400"/>
              <a:t> - </a:t>
            </a:r>
            <a:r>
              <a:rPr lang="en-US" sz="1400">
                <a:hlinkClick r:id="rId8"/>
              </a:rPr>
              <a:t>https://www.okchanger.com</a:t>
            </a:r>
            <a:r>
              <a:rPr lang="en-US" sz="1400"/>
              <a:t> 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Direct Electronic Payment System – like </a:t>
            </a:r>
            <a:r>
              <a:rPr lang="en-US" sz="1400">
                <a:hlinkClick r:id="rId9"/>
              </a:rPr>
              <a:t>https://www.worldcore.eu</a:t>
            </a:r>
            <a:r>
              <a:rPr lang="en-US" sz="1400"/>
              <a:t> - it uses BitPay under the hood - </a:t>
            </a:r>
            <a:r>
              <a:rPr lang="en-US" sz="1400">
                <a:hlinkClick r:id="rId10"/>
              </a:rPr>
              <a:t>https://bitpay.com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8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DB045-F72E-FDB5-FA01-5ADAA57DED8B}"/>
              </a:ext>
            </a:extLst>
          </p:cNvPr>
          <p:cNvSpPr txBox="1"/>
          <p:nvPr/>
        </p:nvSpPr>
        <p:spPr>
          <a:xfrm>
            <a:off x="1856" y="0"/>
            <a:ext cx="638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Twenty Largest Crypto Exchanges (2021)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4586BE-5218-CB12-594D-C2A22543A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98981"/>
              </p:ext>
            </p:extLst>
          </p:nvPr>
        </p:nvGraphicFramePr>
        <p:xfrm>
          <a:off x="124968" y="825062"/>
          <a:ext cx="6384471" cy="5394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593">
                  <a:extLst>
                    <a:ext uri="{9D8B030D-6E8A-4147-A177-3AD203B41FA5}">
                      <a16:colId xmlns:a16="http://schemas.microsoft.com/office/drawing/2014/main" val="3175990804"/>
                    </a:ext>
                  </a:extLst>
                </a:gridCol>
                <a:gridCol w="2417275">
                  <a:extLst>
                    <a:ext uri="{9D8B030D-6E8A-4147-A177-3AD203B41FA5}">
                      <a16:colId xmlns:a16="http://schemas.microsoft.com/office/drawing/2014/main" val="1655490010"/>
                    </a:ext>
                  </a:extLst>
                </a:gridCol>
                <a:gridCol w="1934267">
                  <a:extLst>
                    <a:ext uri="{9D8B030D-6E8A-4147-A177-3AD203B41FA5}">
                      <a16:colId xmlns:a16="http://schemas.microsoft.com/office/drawing/2014/main" val="93243831"/>
                    </a:ext>
                  </a:extLst>
                </a:gridCol>
                <a:gridCol w="1216336">
                  <a:extLst>
                    <a:ext uri="{9D8B030D-6E8A-4147-A177-3AD203B41FA5}">
                      <a16:colId xmlns:a16="http://schemas.microsoft.com/office/drawing/2014/main" val="1462544625"/>
                    </a:ext>
                  </a:extLst>
                </a:gridCol>
              </a:tblGrid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Rank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Crypto Exchange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Country/Territory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Daily Volume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in $Bln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42519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Binance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Cayman Islands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24.19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81286840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Mandala Exchange</a:t>
                      </a:r>
                    </a:p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(considered to be a scam)</a:t>
                      </a: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United States</a:t>
                      </a:r>
                      <a:endParaRPr lang="en-US" sz="12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20.77</a:t>
                      </a:r>
                      <a:endParaRPr lang="en-US" sz="12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3142808359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Coinsbit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Seychelles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091278200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Upbit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South Korea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978583552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OKEx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Seychelles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3727701753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Huobi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Seychelles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3127659413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HitBTC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British Virgin Islands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3335724844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Coinbase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United States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855836611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ZT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Seychelles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916170551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BiONE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384141576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Challengy PRO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Hong Kong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651756130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Crypto.com Exchange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4101405884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Ecxx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2692037767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IndoEx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United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4190264315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Hotcoin Global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Australia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4054123688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TOKENCAN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Hong Kong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2293947711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Antigua and Barbuda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964165156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Bitrue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530991765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KuCoin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Seychelles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506067624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CoinW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3677408785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457071156"/>
                  </a:ext>
                </a:extLst>
              </a:tr>
              <a:tr h="147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Binance.US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United States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</a:t>
                      </a:r>
                    </a:p>
                  </a:txBody>
                  <a:tcPr marL="6922" marR="6922" marT="6922" marB="0" anchor="ctr"/>
                </a:tc>
                <a:extLst>
                  <a:ext uri="{0D108BD9-81ED-4DB2-BD59-A6C34878D82A}">
                    <a16:rowId xmlns:a16="http://schemas.microsoft.com/office/drawing/2014/main" val="19084871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7EE1FC-FB17-C02E-93F5-E20A6CFEB188}"/>
              </a:ext>
            </a:extLst>
          </p:cNvPr>
          <p:cNvSpPr txBox="1"/>
          <p:nvPr/>
        </p:nvSpPr>
        <p:spPr>
          <a:xfrm>
            <a:off x="7903675" y="233592"/>
            <a:ext cx="26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Current List (April 2022):</a:t>
            </a:r>
            <a:endParaRPr lang="en-US"/>
          </a:p>
          <a:p>
            <a:r>
              <a:rPr lang="en-US" sz="1400">
                <a:hlinkClick r:id="rId2"/>
              </a:rPr>
              <a:t>https://nomics.com/exchanges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3599C-59A6-1302-FCAE-F196541EEB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911" y="825061"/>
            <a:ext cx="3485028" cy="5758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0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F5F09-9DB3-9E49-8CE2-4F0323174DB1}"/>
              </a:ext>
            </a:extLst>
          </p:cNvPr>
          <p:cNvSpPr txBox="1"/>
          <p:nvPr/>
        </p:nvSpPr>
        <p:spPr>
          <a:xfrm>
            <a:off x="150519" y="1509095"/>
            <a:ext cx="103802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Coinbase</a:t>
            </a:r>
            <a:r>
              <a:rPr lang="en-US" sz="1400"/>
              <a:t> - 89+ Mln users, 100+ countries, USA-based - </a:t>
            </a:r>
            <a:r>
              <a:rPr lang="en-US" sz="1400">
                <a:hlinkClick r:id="rId2"/>
              </a:rPr>
              <a:t>https://www.coinbase.com</a:t>
            </a:r>
            <a:r>
              <a:rPr lang="en-US" sz="1400"/>
              <a:t> - Transaction Fees: 0.04% to 0.50% (taker orders); 0% to 0.50% (makers orders), Wallet included. Very high liquidity, variety of coins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Binance</a:t>
            </a:r>
            <a:r>
              <a:rPr lang="en-US" sz="1400"/>
              <a:t> - </a:t>
            </a:r>
            <a:r>
              <a:rPr lang="en-US" sz="1400">
                <a:hlinkClick r:id="rId3"/>
              </a:rPr>
              <a:t>https://www.binance.com</a:t>
            </a:r>
            <a:r>
              <a:rPr lang="en-US" sz="1400"/>
              <a:t> - Cayman Islands (Caribbean) &amp; Seychelles (island near Africa). Hindreds of cr.currencies. Not available in US. Low fees, large variety of cryptocurrencies and trading pairs, geared for more advanced users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Binance.US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https://www.binance.us</a:t>
            </a:r>
            <a:r>
              <a:rPr lang="en-US" sz="1400"/>
              <a:t> – US-regulated, 50 cryptocurrencies, not all states supported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Abra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https://www.abra.com</a:t>
            </a:r>
            <a:r>
              <a:rPr lang="en-US" sz="1400"/>
              <a:t> - Mountain View, CA - operates a comprehensive, custodial cryptocurrency wallet and exchange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Cash App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https://cash.app</a:t>
            </a:r>
            <a:r>
              <a:rPr lang="en-US" sz="1400"/>
              <a:t> – easy to use, peer-to-peer money transfer (like Venmo or Zelle), ability to withdraw Bitcoin, supports only one crypto-currency – the Bitcoin. has daily and weekly withdrawal limits. Charge when sending money via credit card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bisq</a:t>
            </a:r>
            <a:r>
              <a:rPr lang="en-US" sz="1400"/>
              <a:t> – decentralized exchange - </a:t>
            </a:r>
            <a:r>
              <a:rPr lang="en-US" sz="1400">
                <a:hlinkClick r:id="rId7"/>
              </a:rPr>
              <a:t>https://bisq.network</a:t>
            </a:r>
            <a:r>
              <a:rPr lang="en-US" sz="1400"/>
              <a:t> – non-KYC platform, 18 crypto-currencies, but transaction speeds may be slow, trading volumes can be low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Kraken</a:t>
            </a:r>
            <a:r>
              <a:rPr lang="en-US" sz="1400"/>
              <a:t> – Bitcoin &amp; Crypto Exchange - </a:t>
            </a:r>
            <a:r>
              <a:rPr lang="en-US" sz="1400">
                <a:hlinkClick r:id="rId8"/>
              </a:rPr>
              <a:t>https://www.kraken.com</a:t>
            </a:r>
            <a:r>
              <a:rPr lang="en-US" sz="1400"/>
              <a:t> -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Gemini</a:t>
            </a:r>
            <a:r>
              <a:rPr lang="en-US" sz="1400"/>
              <a:t> - </a:t>
            </a:r>
            <a:r>
              <a:rPr lang="en-US" sz="1400">
                <a:hlinkClick r:id="rId9"/>
              </a:rPr>
              <a:t>https://www.gemini.com</a:t>
            </a:r>
            <a:r>
              <a:rPr lang="en-US" sz="1400"/>
              <a:t> -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Robinhood</a:t>
            </a:r>
            <a:r>
              <a:rPr lang="en-US" sz="1400"/>
              <a:t> - </a:t>
            </a:r>
            <a:r>
              <a:rPr lang="en-US" sz="1400">
                <a:hlinkClick r:id="rId10"/>
              </a:rPr>
              <a:t>https://robinhood.com</a:t>
            </a:r>
            <a:r>
              <a:rPr lang="en-US" sz="1400"/>
              <a:t>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C8C33-6A91-5C4E-9187-89A8633AA1F9}"/>
              </a:ext>
            </a:extLst>
          </p:cNvPr>
          <p:cNvSpPr txBox="1"/>
          <p:nvPr/>
        </p:nvSpPr>
        <p:spPr>
          <a:xfrm>
            <a:off x="0" y="0"/>
            <a:ext cx="4860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Crypto Exchanges (and Wallets)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F6334-63B7-9C4A-8B2E-385511847E4C}"/>
              </a:ext>
            </a:extLst>
          </p:cNvPr>
          <p:cNvSpPr txBox="1"/>
          <p:nvPr/>
        </p:nvSpPr>
        <p:spPr>
          <a:xfrm>
            <a:off x="150519" y="8114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Best Crypto Exchanges in 2021: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1"/>
              </a:rPr>
              <a:t>https://www.investopedia.com/best-crypto-exchanges-5071855</a:t>
            </a:r>
            <a:r>
              <a:rPr lang="en-US" sz="140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0145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141B-E690-B949-B6F8-F8DD5D84DCB7}"/>
              </a:ext>
            </a:extLst>
          </p:cNvPr>
          <p:cNvSpPr txBox="1"/>
          <p:nvPr/>
        </p:nvSpPr>
        <p:spPr>
          <a:xfrm>
            <a:off x="1" y="2"/>
            <a:ext cx="428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High Fees (Proof of 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ED350-E383-AA44-92CF-CDEF1A07CEC0}"/>
              </a:ext>
            </a:extLst>
          </p:cNvPr>
          <p:cNvSpPr txBox="1"/>
          <p:nvPr/>
        </p:nvSpPr>
        <p:spPr>
          <a:xfrm>
            <a:off x="6049432" y="345591"/>
            <a:ext cx="610856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Bitcoin</a:t>
            </a:r>
          </a:p>
          <a:p>
            <a:r>
              <a:rPr lang="en-US" sz="1400"/>
              <a:t>Fees are calculated in "</a:t>
            </a:r>
            <a:r>
              <a:rPr lang="en-US" sz="1400" b="1">
                <a:solidFill>
                  <a:srgbClr val="00B050"/>
                </a:solidFill>
              </a:rPr>
              <a:t>satoshi</a:t>
            </a:r>
            <a:r>
              <a:rPr lang="en-US" sz="1400"/>
              <a:t>" named after Satoshi Nakamoto, creator of bitcoin.</a:t>
            </a:r>
          </a:p>
          <a:p>
            <a:r>
              <a:rPr lang="en-US" sz="1400"/>
              <a:t>1 </a:t>
            </a:r>
            <a:r>
              <a:rPr lang="en-US" sz="1400" b="1">
                <a:solidFill>
                  <a:srgbClr val="00B050"/>
                </a:solidFill>
              </a:rPr>
              <a:t>satoshi</a:t>
            </a:r>
            <a:r>
              <a:rPr lang="en-US" sz="1400"/>
              <a:t> = 0.00000001 BTC = 1e-8 BTC</a:t>
            </a:r>
          </a:p>
          <a:p>
            <a:r>
              <a:rPr lang="en-US" sz="1400"/>
              <a:t>(Jan 2022) Estimated transaction fee $2.34 = 5,056 satoshi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https://www.btcsatoshi.com/</a:t>
            </a:r>
            <a:r>
              <a:rPr lang="en-US" sz="1400"/>
              <a:t> 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https://www.buybitcoinworldwide.com/fee-calculator/</a:t>
            </a:r>
            <a:endParaRPr lang="en-US" sz="140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https://bitcoinfees.earn.com/</a:t>
            </a:r>
            <a:endParaRPr lang="en-US" sz="140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https://mempool.space/</a:t>
            </a:r>
            <a:endParaRPr lang="en-US" sz="140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https://bitcoinbriefly.com/how-to-use-mempool-space-block-explorer/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59496-1ED9-EE43-98E1-41D4DE288FAB}"/>
              </a:ext>
            </a:extLst>
          </p:cNvPr>
          <p:cNvSpPr txBox="1"/>
          <p:nvPr/>
        </p:nvSpPr>
        <p:spPr>
          <a:xfrm>
            <a:off x="6072716" y="3545234"/>
            <a:ext cx="608528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Ethereum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https://cryptotesters.com/blog/ethereum-gas</a:t>
            </a:r>
            <a:endParaRPr lang="en-US" sz="140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8"/>
              </a:rPr>
              <a:t>https://automatedwebtools.com/usd-eth-gas-fee/</a:t>
            </a:r>
            <a:endParaRPr lang="en-US" sz="140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1400">
                <a:hlinkClick r:id="rId9"/>
              </a:rPr>
              <a:t>https://etherscan.io/</a:t>
            </a:r>
            <a:endParaRPr lang="en-US" sz="1400"/>
          </a:p>
          <a:p>
            <a:endParaRPr lang="en-US" sz="1400"/>
          </a:p>
          <a:p>
            <a:r>
              <a:rPr lang="en-US" sz="1400"/>
              <a:t>Cost of transaction is measured in "</a:t>
            </a:r>
            <a:r>
              <a:rPr lang="en-US" sz="1400" b="1">
                <a:solidFill>
                  <a:srgbClr val="00B050"/>
                </a:solidFill>
              </a:rPr>
              <a:t>Gwei</a:t>
            </a:r>
            <a:r>
              <a:rPr lang="en-US" sz="1400"/>
              <a:t>" – named after </a:t>
            </a:r>
            <a:r>
              <a:rPr lang="en-US" sz="1400" b="1">
                <a:solidFill>
                  <a:srgbClr val="00B050"/>
                </a:solidFill>
              </a:rPr>
              <a:t>Wei Dai</a:t>
            </a:r>
            <a:r>
              <a:rPr lang="en-US" sz="1400"/>
              <a:t>, best known as the creator of the bitcoin predecessor "</a:t>
            </a:r>
            <a:r>
              <a:rPr lang="en-US" sz="1400" b="1">
                <a:solidFill>
                  <a:srgbClr val="00B050"/>
                </a:solidFill>
              </a:rPr>
              <a:t>b-money</a:t>
            </a:r>
            <a:r>
              <a:rPr lang="en-US" sz="1400"/>
              <a:t>" and as the developer of the Crypto++ library.</a:t>
            </a:r>
          </a:p>
          <a:p>
            <a:r>
              <a:rPr lang="en-US" sz="1400"/>
              <a:t>1 gwei = 0.000000001 ether = 1/1Bln part of Ether</a:t>
            </a:r>
          </a:p>
          <a:p>
            <a:r>
              <a:rPr lang="en-US" sz="1400"/>
              <a:t>(Jan 2022) Estimated transaction fee $5.61 = 70 Gwei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B1A5F-D7E9-9243-BA66-5A30E0E04534}"/>
              </a:ext>
            </a:extLst>
          </p:cNvPr>
          <p:cNvSpPr txBox="1"/>
          <p:nvPr/>
        </p:nvSpPr>
        <p:spPr>
          <a:xfrm>
            <a:off x="0" y="823196"/>
            <a:ext cx="5744065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Miners are rewarded for calculating next block</a:t>
            </a:r>
          </a:p>
          <a:p>
            <a:r>
              <a:rPr lang="en-US" sz="1400"/>
              <a:t>in a blockchain's mempool. The reward is calculated </a:t>
            </a:r>
            <a:r>
              <a:rPr lang="en-US" sz="1400">
                <a:solidFill>
                  <a:srgbClr val="0070C0"/>
                </a:solidFill>
              </a:rPr>
              <a:t>per the length of the record and complexity of calculation</a:t>
            </a:r>
            <a:r>
              <a:rPr lang="en-US" sz="1400"/>
              <a:t> – and </a:t>
            </a:r>
            <a:r>
              <a:rPr lang="en-US" sz="1400">
                <a:solidFill>
                  <a:srgbClr val="00B050"/>
                </a:solidFill>
              </a:rPr>
              <a:t>in values native to the blockchain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When converting to dollars, the fees are very volatile.</a:t>
            </a:r>
          </a:p>
          <a:p>
            <a:r>
              <a:rPr lang="en-US" sz="1400"/>
              <a:t>Here is what Wall Street Journal says about fees in 2021:</a:t>
            </a:r>
          </a:p>
          <a:p>
            <a:r>
              <a:rPr lang="en-US" sz="1400"/>
              <a:t>""" </a:t>
            </a:r>
            <a:r>
              <a:rPr lang="en-US" sz="1400">
                <a:solidFill>
                  <a:srgbClr val="0070C0"/>
                </a:solidFill>
              </a:rPr>
              <a:t>On the Bitcoin network, the average daily transaction fee this year has been as low as </a:t>
            </a:r>
            <a:r>
              <a:rPr lang="en-US" sz="1400" b="1">
                <a:solidFill>
                  <a:srgbClr val="FF0000"/>
                </a:solidFill>
              </a:rPr>
              <a:t>$1.78</a:t>
            </a:r>
            <a:r>
              <a:rPr lang="en-US" sz="1400">
                <a:solidFill>
                  <a:srgbClr val="0070C0"/>
                </a:solidFill>
              </a:rPr>
              <a:t> and as high as</a:t>
            </a:r>
            <a:r>
              <a:rPr lang="en-US" sz="1400" b="1">
                <a:solidFill>
                  <a:srgbClr val="FF0000"/>
                </a:solidFill>
              </a:rPr>
              <a:t> $62</a:t>
            </a:r>
            <a:r>
              <a:rPr lang="en-US" sz="1400">
                <a:solidFill>
                  <a:srgbClr val="0070C0"/>
                </a:solidFill>
              </a:rPr>
              <a:t>, according to bitinfocharts. On Ethereum, the average fee has been as low as </a:t>
            </a:r>
            <a:r>
              <a:rPr lang="en-US" sz="1400" b="1">
                <a:solidFill>
                  <a:srgbClr val="FF0000"/>
                </a:solidFill>
              </a:rPr>
              <a:t>$1.59</a:t>
            </a:r>
            <a:r>
              <a:rPr lang="en-US" sz="1400">
                <a:solidFill>
                  <a:srgbClr val="0070C0"/>
                </a:solidFill>
              </a:rPr>
              <a:t> and as high as </a:t>
            </a:r>
            <a:r>
              <a:rPr lang="en-US" sz="1400" b="1">
                <a:solidFill>
                  <a:srgbClr val="FF0000"/>
                </a:solidFill>
              </a:rPr>
              <a:t>$70</a:t>
            </a:r>
            <a:r>
              <a:rPr lang="en-US" sz="1400">
                <a:solidFill>
                  <a:srgbClr val="0070C0"/>
                </a:solidFill>
              </a:rPr>
              <a:t>.</a:t>
            </a:r>
            <a:r>
              <a:rPr lang="en-US" sz="1400"/>
              <a:t> """</a:t>
            </a:r>
          </a:p>
          <a:p>
            <a:r>
              <a:rPr lang="en-US" sz="1400">
                <a:hlinkClick r:id="rId10"/>
              </a:rPr>
              <a:t>https://www.wsj.com/articles/crypto-and-its-many-fees-what-to-know-about-the-hidden-costs-of-digital-currency-11639825202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8A457-C49D-574F-9D49-D1698E2C01CA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838" y="3791765"/>
            <a:ext cx="4118269" cy="2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141B-E690-B949-B6F8-F8DD5D84DCB7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Coinbase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4724F-42B2-C749-B0F3-B047E9661C94}"/>
              </a:ext>
            </a:extLst>
          </p:cNvPr>
          <p:cNvSpPr txBox="1"/>
          <p:nvPr/>
        </p:nvSpPr>
        <p:spPr>
          <a:xfrm>
            <a:off x="85096" y="523220"/>
            <a:ext cx="5080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https://www.coinbase.com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https://en.wikipedia.org/wiki/Coinbase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buy, sell, and manage crypto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90 Mln users in 100+ countries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Public company (traded on Nasdaq)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Founded in 2012 by Brian Armstrong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1000+ employes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https://github.com/coinbase</a:t>
            </a:r>
            <a:r>
              <a:rPr lang="en-US" sz="1400"/>
              <a:t> -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https://github.com/coinbase/coinbase-commerce-python</a:t>
            </a:r>
            <a:r>
              <a:rPr lang="en-US" sz="1400"/>
              <a:t> -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https://github.com/coinbase/coinbase-python</a:t>
            </a:r>
            <a:r>
              <a:rPr lang="en-US" sz="1400"/>
              <a:t> -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https://github.com/coinbase/coinbase-python/tree/master/coinbase/wallet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1DF19-4A29-614D-AF52-400A5D528E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9851" y="181722"/>
            <a:ext cx="2253236" cy="1152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FF339-E840-BB4F-9E23-000F727DA5D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4624" y="1723116"/>
            <a:ext cx="6304525" cy="495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B3165-446B-274F-78F2-9CF09CB87BD8}"/>
              </a:ext>
            </a:extLst>
          </p:cNvPr>
          <p:cNvSpPr txBox="1"/>
          <p:nvPr/>
        </p:nvSpPr>
        <p:spPr>
          <a:xfrm>
            <a:off x="85096" y="3783178"/>
            <a:ext cx="52410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coinbase</a:t>
            </a:r>
            <a:r>
              <a:rPr lang="en-US" sz="1400"/>
              <a:t>" comes from so called "</a:t>
            </a:r>
            <a:r>
              <a:rPr lang="en-US" sz="1400" b="1">
                <a:solidFill>
                  <a:srgbClr val="FF0000"/>
                </a:solidFill>
              </a:rPr>
              <a:t>coinbase transactions</a:t>
            </a:r>
            <a:r>
              <a:rPr lang="en-US" sz="1400"/>
              <a:t>". </a:t>
            </a:r>
          </a:p>
          <a:p>
            <a:endParaRPr lang="en-US" sz="1400"/>
          </a:p>
          <a:p>
            <a:r>
              <a:rPr lang="en-US" sz="1400"/>
              <a:t>The first transaction that took place in Bitcoin was not the result of a payment between two people. It was a special transaction of the genesis block that formatted reward transactions for miners. </a:t>
            </a:r>
          </a:p>
          <a:p>
            <a:endParaRPr lang="en-US" sz="1400"/>
          </a:p>
          <a:p>
            <a:r>
              <a:rPr lang="en-US" sz="1400"/>
              <a:t>These </a:t>
            </a:r>
            <a:r>
              <a:rPr lang="en-US" sz="1400" b="1">
                <a:solidFill>
                  <a:srgbClr val="FF0000"/>
                </a:solidFill>
              </a:rPr>
              <a:t>reward transactions</a:t>
            </a:r>
            <a:r>
              <a:rPr lang="en-US" sz="1400"/>
              <a:t> are called </a:t>
            </a:r>
            <a:r>
              <a:rPr lang="en-US" sz="1400" b="1">
                <a:solidFill>
                  <a:srgbClr val="FF0000"/>
                </a:solidFill>
              </a:rPr>
              <a:t>coinbase transactions</a:t>
            </a:r>
            <a:r>
              <a:rPr lang="en-US" sz="1400"/>
              <a:t>. </a:t>
            </a:r>
          </a:p>
          <a:p>
            <a:r>
              <a:rPr lang="en-US" sz="1400"/>
              <a:t>Each </a:t>
            </a:r>
            <a:r>
              <a:rPr lang="en-US" sz="1400" b="1">
                <a:solidFill>
                  <a:srgbClr val="FF0000"/>
                </a:solidFill>
              </a:rPr>
              <a:t>coinbase transaction</a:t>
            </a:r>
            <a:r>
              <a:rPr lang="en-US" sz="1400"/>
              <a:t> is responsible for transmitting the virgin coins to the miner who has resolved the block.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Coinbase transactions</a:t>
            </a:r>
            <a:r>
              <a:rPr lang="en-US" sz="1400"/>
              <a:t> are also known as </a:t>
            </a:r>
            <a:r>
              <a:rPr lang="en-US" sz="1400" b="1">
                <a:solidFill>
                  <a:srgbClr val="FF0000"/>
                </a:solidFill>
              </a:rPr>
              <a:t>generating transactions</a:t>
            </a:r>
            <a:r>
              <a:rPr lang="en-US" sz="1400"/>
              <a:t>. </a:t>
            </a:r>
          </a:p>
          <a:p>
            <a:r>
              <a:rPr lang="en-US" sz="1400"/>
              <a:t>In a nutshell, they are the genesis of the currencies that we can handle today across the entire Bitcoin blockchain.</a:t>
            </a:r>
          </a:p>
        </p:txBody>
      </p:sp>
    </p:spTree>
    <p:extLst>
      <p:ext uri="{BB962C8B-B14F-4D97-AF65-F5344CB8AC3E}">
        <p14:creationId xmlns:p14="http://schemas.microsoft.com/office/powerpoint/2010/main" val="13383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Gemini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0F219-164C-FE32-15D7-5C5BC0FB57F4}"/>
              </a:ext>
            </a:extLst>
          </p:cNvPr>
          <p:cNvSpPr txBox="1"/>
          <p:nvPr/>
        </p:nvSpPr>
        <p:spPr>
          <a:xfrm>
            <a:off x="-1" y="1407436"/>
            <a:ext cx="75698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Gemini Trust Company, LLC (Gemini) – since 2014, New York City, 900+ employees</a:t>
            </a:r>
            <a:br>
              <a:rPr lang="en-US" sz="1400"/>
            </a:br>
            <a:r>
              <a:rPr lang="en-US" sz="1400"/>
              <a:t>Address: 600 3rd Avenue 2nd Floor New York, NY 10016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Cryptocurrency exchange and custodian, NFT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Buy, sell, store Bitcoin, Bitcoin Cash, Ethereum, Litecoin, Zcash, Gemini dollar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Gemini</a:t>
            </a:r>
            <a:r>
              <a:rPr lang="en-US" sz="1400"/>
              <a:t> means </a:t>
            </a:r>
            <a:r>
              <a:rPr lang="en-US" sz="1400" b="1">
                <a:solidFill>
                  <a:srgbClr val="00B050"/>
                </a:solidFill>
              </a:rPr>
              <a:t>twins</a:t>
            </a:r>
            <a:r>
              <a:rPr lang="en-US" sz="1400"/>
              <a:t> - twins founders </a:t>
            </a:r>
            <a:r>
              <a:rPr lang="en-US" sz="1400" b="1">
                <a:solidFill>
                  <a:srgbClr val="00B050"/>
                </a:solidFill>
              </a:rPr>
              <a:t>Cameron Winklevoss &amp; Tyler Winklevoss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Gemini operates in US, Canada, UK, South Korea, Hong Kong, and Singapore.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Primary competitors include </a:t>
            </a:r>
            <a:r>
              <a:rPr lang="en-US" sz="1400" b="1">
                <a:solidFill>
                  <a:srgbClr val="00B050"/>
                </a:solidFill>
              </a:rPr>
              <a:t>Coinbase, Binance, Bitstamp, and Kraken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All users can trade crypto and fiat currency, and transfer USD to/from bank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Gemini was the first exchange to launch </a:t>
            </a:r>
            <a:r>
              <a:rPr lang="en-US" sz="1400" b="1">
                <a:solidFill>
                  <a:srgbClr val="FF0000"/>
                </a:solidFill>
              </a:rPr>
              <a:t>bitcoin futures contracts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(Gemini is used by the Chicago Board Options Exchange (CBOE) as the basis for setlement)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– launched </a:t>
            </a:r>
            <a:r>
              <a:rPr lang="en-US" sz="1400" b="1">
                <a:solidFill>
                  <a:srgbClr val="00B050"/>
                </a:solidFill>
              </a:rPr>
              <a:t>stable coin</a:t>
            </a:r>
            <a:r>
              <a:rPr lang="en-US" sz="1400"/>
              <a:t> </a:t>
            </a:r>
            <a:r>
              <a:rPr lang="en-US" sz="1400" b="1">
                <a:solidFill>
                  <a:srgbClr val="FF0000"/>
                </a:solidFill>
              </a:rPr>
              <a:t>Gemini dollar (GUSD)</a:t>
            </a:r>
            <a:r>
              <a:rPr lang="en-US" sz="1400"/>
              <a:t> pegged to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2019 – Gemini bought </a:t>
            </a:r>
            <a:r>
              <a:rPr lang="en-US" sz="1400" b="1">
                <a:solidFill>
                  <a:srgbClr val="00B050"/>
                </a:solidFill>
              </a:rPr>
              <a:t>Nifty Gateway</a:t>
            </a:r>
            <a:r>
              <a:rPr lang="en-US" sz="1400"/>
              <a:t> – and </a:t>
            </a:r>
            <a:r>
              <a:rPr lang="en-US" sz="1400" b="1">
                <a:solidFill>
                  <a:srgbClr val="FF0000"/>
                </a:solidFill>
              </a:rPr>
              <a:t>NFT marketplace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Python client: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2"/>
              </a:rPr>
              <a:t>https://github.com/mtusman/gemini-python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3"/>
              </a:rPr>
              <a:t>https://pypi.org/project/gemini/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REST API, Python: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4"/>
              </a:rPr>
              <a:t>https://docs.gemini.com/rest-api/</a:t>
            </a:r>
            <a:r>
              <a:rPr lang="en-US" sz="140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0" y="509286"/>
            <a:ext cx="50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https://www.gemini.com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https://en.wikipedia.org/wiki/Gemini_(company)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https://exchange.sandbox.gemini.com/</a:t>
            </a:r>
            <a:r>
              <a:rPr lang="en-US" sz="14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D8E6B-DD68-8C12-1BA2-899CB8B590B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300" y="39386"/>
            <a:ext cx="3949700" cy="939800"/>
          </a:xfrm>
          <a:prstGeom prst="rect">
            <a:avLst/>
          </a:prstGeom>
        </p:spPr>
      </p:pic>
      <p:pic>
        <p:nvPicPr>
          <p:cNvPr id="1026" name="Picture 2" descr="Tyler and Cameron Winklevoss To Welcome 2020 With Great Expectations - The  Coin Republic: Cryptocurrency , Bitcoin, Ethereum &amp; Blockchain News">
            <a:extLst>
              <a:ext uri="{FF2B5EF4-FFF2-40B4-BE49-F238E27FC236}">
                <a16:creationId xmlns:a16="http://schemas.microsoft.com/office/drawing/2014/main" id="{7FAFAB86-3407-BE39-3658-A3C6B4B7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8097" y="1169043"/>
            <a:ext cx="4423738" cy="25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99212-452D-5B1C-9C16-E242CB0C9CB1}"/>
              </a:ext>
            </a:extLst>
          </p:cNvPr>
          <p:cNvSpPr txBox="1"/>
          <p:nvPr/>
        </p:nvSpPr>
        <p:spPr>
          <a:xfrm>
            <a:off x="8011121" y="3763570"/>
            <a:ext cx="37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Cameron &amp; Tyler Winklevoss (twins)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9414D-0D20-D1F9-70F1-6D4796F2D8C9}"/>
              </a:ext>
            </a:extLst>
          </p:cNvPr>
          <p:cNvSpPr txBox="1"/>
          <p:nvPr/>
        </p:nvSpPr>
        <p:spPr>
          <a:xfrm>
            <a:off x="660400" y="5339994"/>
            <a:ext cx="527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requests, json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base_url = "</a:t>
            </a:r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https://api.gemini.com/v1</a:t>
            </a:r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 = requests.get(base_url + "</a:t>
            </a:r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/trades/btcusd</a:t>
            </a:r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btcusd_trades = response.json()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print(btcusd_trades)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CD5EB5-AE8A-9D94-9AA7-AF86F22B326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021" y="4426289"/>
            <a:ext cx="3513027" cy="2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2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0EDD-1316-6D4C-4930-BCFF121273CA}"/>
              </a:ext>
            </a:extLst>
          </p:cNvPr>
          <p:cNvSpPr txBox="1"/>
          <p:nvPr/>
        </p:nvSpPr>
        <p:spPr>
          <a:xfrm>
            <a:off x="-1" y="0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E834-9C35-33AB-8443-28E59C3504FF}"/>
              </a:ext>
            </a:extLst>
          </p:cNvPr>
          <p:cNvSpPr txBox="1"/>
          <p:nvPr/>
        </p:nvSpPr>
        <p:spPr>
          <a:xfrm>
            <a:off x="0" y="509286"/>
            <a:ext cx="3676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https://www.binance.com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https://www.binance.us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https://en.wikipedia.org/wiki/Binance</a:t>
            </a: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BFD23-195B-A528-DAAE-7585105582FA}"/>
              </a:ext>
            </a:extLst>
          </p:cNvPr>
          <p:cNvSpPr txBox="1"/>
          <p:nvPr/>
        </p:nvSpPr>
        <p:spPr>
          <a:xfrm>
            <a:off x="1" y="1400537"/>
            <a:ext cx="481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Buy, Sell, and Trade 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Binance - </a:t>
            </a:r>
            <a:r>
              <a:rPr lang="en-US" sz="1400" b="1">
                <a:solidFill>
                  <a:srgbClr val="00B050"/>
                </a:solidFill>
              </a:rPr>
              <a:t>cryptocurrency exchange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World largest trading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Founded in 2017 by </a:t>
            </a:r>
            <a:r>
              <a:rPr lang="en-US" sz="1400" b="1">
                <a:solidFill>
                  <a:srgbClr val="00B050"/>
                </a:solidFill>
              </a:rPr>
              <a:t>Changpeng Zhao</a:t>
            </a:r>
            <a:r>
              <a:rPr lang="en-US" sz="1400"/>
              <a:t> ("</a:t>
            </a:r>
            <a:r>
              <a:rPr lang="en-US" sz="1400" b="1">
                <a:solidFill>
                  <a:srgbClr val="FF0000"/>
                </a:solidFill>
              </a:rPr>
              <a:t>CZ</a:t>
            </a:r>
            <a:r>
              <a:rPr lang="en-US" sz="1400"/>
              <a:t>") &amp; </a:t>
            </a:r>
            <a:r>
              <a:rPr lang="en-US" sz="1400" b="1">
                <a:solidFill>
                  <a:srgbClr val="00B050"/>
                </a:solidFill>
              </a:rPr>
              <a:t>Yi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Headquarters at </a:t>
            </a:r>
            <a:r>
              <a:rPr lang="en-US" sz="1400" b="1">
                <a:solidFill>
                  <a:srgbClr val="FF0000"/>
                </a:solidFill>
              </a:rPr>
              <a:t>Cayman Islands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Not available in the US and UK</a:t>
            </a:r>
            <a:br>
              <a:rPr lang="en-US" sz="1400"/>
            </a:br>
            <a:r>
              <a:rPr lang="en-US" sz="1400"/>
              <a:t>In US you can use </a:t>
            </a:r>
            <a:r>
              <a:rPr lang="en-US" sz="1400">
                <a:hlinkClick r:id="rId4"/>
              </a:rPr>
              <a:t>https://www.binance.us</a:t>
            </a:r>
            <a:r>
              <a:rPr lang="en-US" sz="140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Python API ( </a:t>
            </a:r>
            <a:r>
              <a:rPr lang="en-US" sz="1400" b="1">
                <a:solidFill>
                  <a:srgbClr val="00B0F0"/>
                </a:solidFill>
              </a:rPr>
              <a:t>pip install python-binance</a:t>
            </a:r>
            <a:r>
              <a:rPr lang="en-US" sz="1400"/>
              <a:t> )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6"/>
              </a:rPr>
              <a:t>https://docs.binance.us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7"/>
              </a:rPr>
              <a:t>https://python-binance.readthedocs.io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8"/>
              </a:rPr>
              <a:t>https://github.com/sammchardy/python-binance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0C026-9764-948C-71CB-F7BB39EB037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3253" y="1220301"/>
            <a:ext cx="1694819" cy="1973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B12C44-326F-E3EF-8356-E80126061451}"/>
              </a:ext>
            </a:extLst>
          </p:cNvPr>
          <p:cNvSpPr txBox="1"/>
          <p:nvPr/>
        </p:nvSpPr>
        <p:spPr>
          <a:xfrm>
            <a:off x="8334353" y="3193555"/>
            <a:ext cx="197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</a:t>
            </a:r>
            <a:r>
              <a:rPr lang="en-US" b="1">
                <a:solidFill>
                  <a:srgbClr val="00B050"/>
                </a:solidFill>
              </a:rPr>
              <a:t>Changpeng Zhao</a:t>
            </a:r>
          </a:p>
          <a:p>
            <a:pPr algn="ctr"/>
            <a:r>
              <a:rPr lang="en-US" sz="1400"/>
              <a:t>net worth ~ $77 Bln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01087-E8D2-2CF4-5086-4DE3ACF2A9D9}"/>
              </a:ext>
            </a:extLst>
          </p:cNvPr>
          <p:cNvSpPr txBox="1"/>
          <p:nvPr/>
        </p:nvSpPr>
        <p:spPr>
          <a:xfrm>
            <a:off x="10755349" y="3193555"/>
            <a:ext cx="9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Yi He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9B30E3-E8D4-7036-577F-9A5D14169C4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301" y="50357"/>
            <a:ext cx="3962144" cy="7212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93059C-A78D-F8D5-888C-88A085CA661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8563" y="2050343"/>
            <a:ext cx="3405790" cy="4055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4A64B5-8483-B2DC-BCF9-F5F4B31437B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160" y="3995061"/>
            <a:ext cx="3957445" cy="2793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6ADAF-00BB-4075-8AF4-482E672E1F8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4591" y="1220301"/>
            <a:ext cx="1860854" cy="19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EA35F-96D2-F99D-549D-C27A8EB7F596}"/>
              </a:ext>
            </a:extLst>
          </p:cNvPr>
          <p:cNvSpPr txBox="1"/>
          <p:nvPr/>
        </p:nvSpPr>
        <p:spPr>
          <a:xfrm>
            <a:off x="-1" y="0"/>
            <a:ext cx="340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Mandala Exchange</a:t>
            </a:r>
            <a:endParaRPr lang="en-US" sz="2800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B52B-FBD6-96EA-45DA-CD7156CC4245}"/>
              </a:ext>
            </a:extLst>
          </p:cNvPr>
          <p:cNvSpPr txBox="1"/>
          <p:nvPr/>
        </p:nvSpPr>
        <p:spPr>
          <a:xfrm>
            <a:off x="172016" y="606582"/>
            <a:ext cx="491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https://mandala.exchange/</a:t>
            </a:r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1F166-9534-DF2F-2BE2-FB61DA6AD0A8}"/>
              </a:ext>
            </a:extLst>
          </p:cNvPr>
          <p:cNvSpPr txBox="1"/>
          <p:nvPr/>
        </p:nvSpPr>
        <p:spPr>
          <a:xfrm>
            <a:off x="172016" y="1213164"/>
            <a:ext cx="491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Mandala Exchange Token – MDX</a:t>
            </a:r>
          </a:p>
          <a:p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Daily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8B624-49DC-414F-F1DE-C43643F7C392}"/>
              </a:ext>
            </a:extLst>
          </p:cNvPr>
          <p:cNvSpPr txBox="1"/>
          <p:nvPr/>
        </p:nvSpPr>
        <p:spPr>
          <a:xfrm>
            <a:off x="4176665" y="2788064"/>
            <a:ext cx="4816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latest </a:t>
            </a:r>
            <a:r>
              <a:rPr lang="en-US" sz="1400" b="1"/>
              <a:t>crypto Mandala Exchange Token review</a:t>
            </a:r>
            <a:r>
              <a:rPr lang="en-US" sz="1400"/>
              <a:t> suggests that the company operates illegally and without a proper financial regulatory license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F677-B73D-F3A9-7127-2505AA097D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6901" y="161981"/>
            <a:ext cx="1233083" cy="13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2887</TotalTime>
  <Words>3365</Words>
  <Application>Microsoft Macintosh PowerPoint</Application>
  <PresentationFormat>Widescreen</PresentationFormat>
  <Paragraphs>399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275</cp:revision>
  <dcterms:modified xsi:type="dcterms:W3CDTF">2022-05-05T18:44:55Z</dcterms:modified>
</cp:coreProperties>
</file>