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4"/>
  </p:notesMasterIdLst>
  <p:sldIdLst>
    <p:sldId id="317" r:id="rId2"/>
    <p:sldId id="282" r:id="rId3"/>
    <p:sldId id="316" r:id="rId4"/>
    <p:sldId id="319" r:id="rId5"/>
    <p:sldId id="320" r:id="rId6"/>
    <p:sldId id="276" r:id="rId7"/>
    <p:sldId id="266" r:id="rId8"/>
    <p:sldId id="318" r:id="rId9"/>
    <p:sldId id="323" r:id="rId10"/>
    <p:sldId id="281" r:id="rId11"/>
    <p:sldId id="32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/>
    <p:restoredTop sz="92381"/>
  </p:normalViewPr>
  <p:slideViewPr>
    <p:cSldViewPr snapToGrid="0" snapToObjects="1">
      <p:cViewPr varScale="1">
        <p:scale>
          <a:sx n="118" d="100"/>
          <a:sy n="118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2342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642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432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381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269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7475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5155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5274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7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1413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41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AE4C-5332-014D-8E1B-BB8DA73EF81D}" type="datetimeFigureOut">
              <a:rPr lang="en-US"/>
              <a:t>12/3/22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50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liptic_Curve_Digital_Signature_Algorithm" TargetMode="External"/><Relationship Id="rId2" Type="http://schemas.openxmlformats.org/officeDocument/2006/relationships/hyperlink" Target="https://www.forbes.com/sites/rogerhuang/2020/12/21/heres-why-quantum-computing-will-not-break-cryptocurrencies/?sh=6d34a72a167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bitcoin.it/wiki/Transaction" TargetMode="External"/><Relationship Id="rId5" Type="http://schemas.openxmlformats.org/officeDocument/2006/relationships/hyperlink" Target="https://en.bitcoin.it/wiki/Wallet_import_format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rezor.io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www.ledg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safepal.io/" TargetMode="External"/><Relationship Id="rId4" Type="http://schemas.openxmlformats.org/officeDocument/2006/relationships/hyperlink" Target="https://www.getarculus.com/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mini.com/cryptopedia/crypto-wallets-custodial-vs-noncustodia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bitcoin" TargetMode="External"/><Relationship Id="rId7" Type="http://schemas.openxmlformats.org/officeDocument/2006/relationships/hyperlink" Target="https://bitcoincore.org/en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itcoin.org/en/choose-your-wallet" TargetMode="External"/><Relationship Id="rId5" Type="http://schemas.openxmlformats.org/officeDocument/2006/relationships/hyperlink" Target="https://bitcoin.or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bitcoincore.org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tcoin.org/en/choose-your-wallet?step=5&amp;platform=ma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" TargetMode="External"/><Relationship Id="rId2" Type="http://schemas.openxmlformats.org/officeDocument/2006/relationships/hyperlink" Target="https://ethereum.org/en/wallet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aMask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phi.io/en/blog/software-wallet-analysi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inbase.com/" TargetMode="External"/><Relationship Id="rId3" Type="http://schemas.openxmlformats.org/officeDocument/2006/relationships/hyperlink" Target="https://www.ledger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exodu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rezor.io/" TargetMode="External"/><Relationship Id="rId9" Type="http://schemas.openxmlformats.org/officeDocument/2006/relationships/hyperlink" Target="https://www.kucoin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0788A-9EBD-7E93-0696-EF176F522B85}"/>
              </a:ext>
            </a:extLst>
          </p:cNvPr>
          <p:cNvSpPr txBox="1"/>
          <p:nvPr/>
        </p:nvSpPr>
        <p:spPr>
          <a:xfrm>
            <a:off x="2297724" y="1606060"/>
            <a:ext cx="723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/>
              <a:t>Crypto Wallets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14E65-4631-19E6-58C2-7B31DA00A25E}"/>
              </a:ext>
            </a:extLst>
          </p:cNvPr>
          <p:cNvSpPr txBox="1"/>
          <p:nvPr/>
        </p:nvSpPr>
        <p:spPr>
          <a:xfrm>
            <a:off x="2297724" y="3118337"/>
            <a:ext cx="7233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Send/Receive Crypto 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0BB38-6561-1837-4294-AD39B469CCFD}"/>
              </a:ext>
            </a:extLst>
          </p:cNvPr>
          <p:cNvSpPr txBox="1"/>
          <p:nvPr/>
        </p:nvSpPr>
        <p:spPr>
          <a:xfrm>
            <a:off x="4004153" y="4328610"/>
            <a:ext cx="4183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"The only thing that ever gets kept in your </a:t>
            </a:r>
          </a:p>
          <a:p>
            <a:r>
              <a:rPr lang="en-US">
                <a:solidFill>
                  <a:srgbClr val="00B0F0"/>
                </a:solidFill>
              </a:rPr>
              <a:t>hardware / cryptocurrency wallet, </a:t>
            </a:r>
          </a:p>
          <a:p>
            <a:r>
              <a:rPr lang="en-US">
                <a:solidFill>
                  <a:srgbClr val="00B0F0"/>
                </a:solidFill>
              </a:rPr>
              <a:t>is your private key"</a:t>
            </a:r>
          </a:p>
        </p:txBody>
      </p:sp>
    </p:spTree>
    <p:extLst>
      <p:ext uri="{BB962C8B-B14F-4D97-AF65-F5344CB8AC3E}">
        <p14:creationId xmlns:p14="http://schemas.microsoft.com/office/powerpoint/2010/main" val="246954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843F1-39FC-B446-BCF9-38C04967543B}"/>
              </a:ext>
            </a:extLst>
          </p:cNvPr>
          <p:cNvSpPr txBox="1"/>
          <p:nvPr/>
        </p:nvSpPr>
        <p:spPr>
          <a:xfrm>
            <a:off x="3" y="1"/>
            <a:ext cx="372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Wallet – keys,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DA55C-C2D6-A2D4-DB7A-8AA34B531775}"/>
              </a:ext>
            </a:extLst>
          </p:cNvPr>
          <p:cNvSpPr txBox="1"/>
          <p:nvPr/>
        </p:nvSpPr>
        <p:spPr>
          <a:xfrm>
            <a:off x="159894" y="3822845"/>
            <a:ext cx="5591992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Most of the encryption in modern cryptocurrencies </a:t>
            </a:r>
          </a:p>
          <a:p>
            <a:r>
              <a:rPr lang="en-US" sz="1400"/>
              <a:t>are built on </a:t>
            </a:r>
            <a:r>
              <a:rPr lang="en-US" sz="1400" b="1">
                <a:solidFill>
                  <a:srgbClr val="00B050"/>
                </a:solidFill>
              </a:rPr>
              <a:t>elliptic curve cryptography</a:t>
            </a:r>
            <a:r>
              <a:rPr lang="en-US" sz="1400"/>
              <a:t> rather than RSA, </a:t>
            </a:r>
          </a:p>
          <a:p>
            <a:r>
              <a:rPr lang="en-US" sz="1400"/>
              <a:t>especially in the generation of signatures in bitcoin which requires ECDSA. </a:t>
            </a:r>
            <a:r>
              <a:rPr lang="en-US" sz="1400">
                <a:hlinkClick r:id="rId2"/>
              </a:rPr>
              <a:t>https://www.forbes.com/sites/rogerhuang/2020/12/21/heres-why-quantum-computing-will-not-break-cryptocurrencies/?sh=6d34a72a167b</a:t>
            </a:r>
            <a:endParaRPr lang="en-US" sz="1400"/>
          </a:p>
          <a:p>
            <a:endParaRPr lang="en-US" sz="1400"/>
          </a:p>
          <a:p>
            <a:r>
              <a:rPr lang="en-US" sz="1400" b="1" dirty="0">
                <a:solidFill>
                  <a:srgbClr val="00B050"/>
                </a:solidFill>
              </a:rPr>
              <a:t>Elliptical Digital Signature Algorithm</a:t>
            </a:r>
            <a:endParaRPr lang="en-US" sz="1400" b="1">
              <a:solidFill>
                <a:srgbClr val="00B050"/>
              </a:solidFill>
            </a:endParaRPr>
          </a:p>
          <a:p>
            <a:r>
              <a:rPr lang="en-US" sz="1400" dirty="0">
                <a:hlinkClick r:id="rId3"/>
              </a:rPr>
              <a:t>https://en.wikipedia.org/wiki/</a:t>
            </a:r>
            <a:r>
              <a:rPr lang="en-US" sz="1400" dirty="0" err="1">
                <a:hlinkClick r:id="rId3"/>
              </a:rPr>
              <a:t>Elliptic_Curve_Digital_Signature_Algorithm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BFD21-0DE1-2AD1-E88C-8384B0379B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069" y="151932"/>
            <a:ext cx="5365869" cy="19883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052B3-509D-B5D9-1033-C39CC9C68274}"/>
              </a:ext>
            </a:extLst>
          </p:cNvPr>
          <p:cNvSpPr txBox="1"/>
          <p:nvPr/>
        </p:nvSpPr>
        <p:spPr>
          <a:xfrm>
            <a:off x="159895" y="1144944"/>
            <a:ext cx="559199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Bitcoin keys and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private key (256 bits = 32 bytes, randomly 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public key (256 bits = </a:t>
            </a:r>
            <a:r>
              <a:rPr lang="en-US" sz="1400" b="1">
                <a:solidFill>
                  <a:srgbClr val="FF0000"/>
                </a:solidFill>
              </a:rPr>
              <a:t>32</a:t>
            </a:r>
            <a:r>
              <a:rPr lang="en-US" sz="1400"/>
              <a:t> bytes, generated from private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address (from public key, 160 bits = 20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Recovery Phrase - a seed (24 words?) that can be used to restore (regenerate) your private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3321A-D987-4181-6C89-3CD7C3376213}"/>
              </a:ext>
            </a:extLst>
          </p:cNvPr>
          <p:cNvSpPr txBox="1"/>
          <p:nvPr/>
        </p:nvSpPr>
        <p:spPr>
          <a:xfrm>
            <a:off x="159894" y="2703357"/>
            <a:ext cx="5591989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Ethereum keys and address: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private key (256 bits = 32 bytes, randomly generated)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public key (512 bits = </a:t>
            </a:r>
            <a:r>
              <a:rPr lang="en-US" sz="1400" b="1">
                <a:solidFill>
                  <a:srgbClr val="FF0000"/>
                </a:solidFill>
              </a:rPr>
              <a:t>64</a:t>
            </a:r>
            <a:r>
              <a:rPr lang="en-US" sz="1400"/>
              <a:t> bytes, generated from private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address (from public key, 160 bits = 20 bytes)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CF87C-3D81-53F2-2E3A-A02551AA464C}"/>
              </a:ext>
            </a:extLst>
          </p:cNvPr>
          <p:cNvSpPr txBox="1"/>
          <p:nvPr/>
        </p:nvSpPr>
        <p:spPr>
          <a:xfrm>
            <a:off x="6288068" y="2392603"/>
            <a:ext cx="5365869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WIF  = Wallet Import Format  </a:t>
            </a:r>
            <a:r>
              <a:rPr lang="en-US" sz="1400"/>
              <a:t>(a.k.a. wallet export format)</a:t>
            </a:r>
            <a:br>
              <a:rPr lang="en-US" sz="1400"/>
            </a:br>
            <a:r>
              <a:rPr lang="en-US" sz="1400"/>
              <a:t>is a way of encoding a private ECDSA key so as to make it easier to copy.</a:t>
            </a:r>
          </a:p>
          <a:p>
            <a:r>
              <a:rPr lang="en-US" sz="1400"/>
              <a:t>.. </a:t>
            </a:r>
            <a:r>
              <a:rPr lang="en-US" sz="1400">
                <a:hlinkClick r:id="rId5"/>
              </a:rPr>
              <a:t>https://en.bitcoin.it/wiki/Wallet_import_format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4A95C-B2F5-4768-DF59-8F1157206E91}"/>
              </a:ext>
            </a:extLst>
          </p:cNvPr>
          <p:cNvSpPr txBox="1"/>
          <p:nvPr/>
        </p:nvSpPr>
        <p:spPr>
          <a:xfrm>
            <a:off x="159894" y="560905"/>
            <a:ext cx="559198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public key or address – it is like a user name</a:t>
            </a:r>
          </a:p>
          <a:p>
            <a:r>
              <a:rPr lang="en-US" sz="1400"/>
              <a:t>private key – like a password (to confirm transactions)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7DF35-CAA5-6D39-2A4E-44FA13F04B32}"/>
              </a:ext>
            </a:extLst>
          </p:cNvPr>
          <p:cNvSpPr txBox="1"/>
          <p:nvPr/>
        </p:nvSpPr>
        <p:spPr>
          <a:xfrm>
            <a:off x="6288068" y="3445170"/>
            <a:ext cx="5670850" cy="2135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To send Bitcoin: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Enter the "Recipient" Bitcoin </a:t>
            </a:r>
            <a:r>
              <a:rPr lang="en-US" sz="1400" b="1">
                <a:solidFill>
                  <a:srgbClr val="00B050"/>
                </a:solidFill>
              </a:rPr>
              <a:t>public key</a:t>
            </a:r>
            <a:r>
              <a:rPr lang="en-US" sz="1400"/>
              <a:t> or </a:t>
            </a:r>
            <a:r>
              <a:rPr lang="en-US" sz="1400" b="1">
                <a:solidFill>
                  <a:srgbClr val="00B050"/>
                </a:solidFill>
              </a:rPr>
              <a:t>address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Enter the amount you’d like to 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Click "Send"</a:t>
            </a:r>
          </a:p>
          <a:p>
            <a:endParaRPr lang="en-US" sz="1400"/>
          </a:p>
          <a:p>
            <a:r>
              <a:rPr lang="en-US" b="1">
                <a:solidFill>
                  <a:srgbClr val="00B050"/>
                </a:solidFill>
              </a:rPr>
              <a:t>To receive Bitcoin: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Open your crypto wallet and select "Receive" to access your public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Share your </a:t>
            </a:r>
            <a:r>
              <a:rPr lang="en-US" sz="1400" b="1">
                <a:solidFill>
                  <a:srgbClr val="00B050"/>
                </a:solidFill>
              </a:rPr>
              <a:t>public key</a:t>
            </a:r>
            <a:r>
              <a:rPr lang="en-US" sz="1400"/>
              <a:t> with the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Sit back and wait for the Bitcoins to appear in your wallet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60542-7257-4B22-DCB1-6ACF644CD0E1}"/>
              </a:ext>
            </a:extLst>
          </p:cNvPr>
          <p:cNvSpPr txBox="1"/>
          <p:nvPr/>
        </p:nvSpPr>
        <p:spPr>
          <a:xfrm>
            <a:off x="159894" y="5742552"/>
            <a:ext cx="5591989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Keep your private key safe:</a:t>
            </a:r>
          </a:p>
          <a:p>
            <a:r>
              <a:rPr lang="en-US" sz="1400"/>
              <a:t>Never share your private key with anyone, keep offline (to avoid hacking), backup (seed phrase, a wallet file backup, keeping a copy in a safe)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9C26B-59D5-F31B-5C4D-4EFD9D053E55}"/>
              </a:ext>
            </a:extLst>
          </p:cNvPr>
          <p:cNvSpPr txBox="1"/>
          <p:nvPr/>
        </p:nvSpPr>
        <p:spPr>
          <a:xfrm>
            <a:off x="6288068" y="5742552"/>
            <a:ext cx="567085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Note: you almost never need to explicitly use your private key. </a:t>
            </a:r>
            <a:br>
              <a:rPr lang="en-US" sz="1400"/>
            </a:br>
            <a:r>
              <a:rPr lang="en-US" sz="1400"/>
              <a:t>Private keys are used to sign messages and transaction messages. </a:t>
            </a:r>
            <a:br>
              <a:rPr lang="en-US" sz="1400"/>
            </a:br>
            <a:r>
              <a:rPr lang="en-US" sz="1400"/>
              <a:t>Your wallet will do it for you - </a:t>
            </a:r>
            <a:r>
              <a:rPr lang="en-US" sz="1400">
                <a:hlinkClick r:id="rId6"/>
              </a:rPr>
              <a:t>https://en.bitcoin.it/wiki/Transaction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708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8D92C-1DE3-24D6-2F68-18B06740579F}"/>
              </a:ext>
            </a:extLst>
          </p:cNvPr>
          <p:cNvSpPr txBox="1"/>
          <p:nvPr/>
        </p:nvSpPr>
        <p:spPr>
          <a:xfrm>
            <a:off x="50440" y="546278"/>
            <a:ext cx="5862917" cy="2154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To sign a message: </a:t>
            </a:r>
            <a:r>
              <a:rPr lang="en-US" sz="1400"/>
              <a:t> (to prove that it is your bitcoin address), open your wallet and go to "Sign/Verify message":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Enter your public wallet address for which you wish to 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Enter your custom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Click on "sign" - the signature will be generated in 3</a:t>
            </a:r>
            <a:r>
              <a:rPr lang="en-US" sz="1400" baseline="30000"/>
              <a:t>rd</a:t>
            </a:r>
            <a:r>
              <a:rPr lang="en-US" sz="1400"/>
              <a:t>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Share contents of all 3 fields with the recipient</a:t>
            </a:r>
          </a:p>
          <a:p>
            <a:endParaRPr lang="en-US" sz="1400"/>
          </a:p>
          <a:p>
            <a:r>
              <a:rPr lang="en-US" b="1">
                <a:solidFill>
                  <a:srgbClr val="00B050"/>
                </a:solidFill>
              </a:rPr>
              <a:t>To verifty the signature:</a:t>
            </a:r>
            <a:r>
              <a:rPr lang="en-US" sz="1400"/>
              <a:t> the recipient enters the provided information using his client and verifies the ownership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A812-F5F9-E72F-16F0-9709BAF63108}"/>
              </a:ext>
            </a:extLst>
          </p:cNvPr>
          <p:cNvSpPr txBox="1"/>
          <p:nvPr/>
        </p:nvSpPr>
        <p:spPr>
          <a:xfrm>
            <a:off x="2" y="1"/>
            <a:ext cx="631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Wallet – signing messages, transactions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DFBC0-3161-AE73-E314-1AA40A828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" y="2892954"/>
            <a:ext cx="9577084" cy="38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3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D3C3A-6600-6447-9C42-BB332A743826}"/>
              </a:ext>
            </a:extLst>
          </p:cNvPr>
          <p:cNvSpPr txBox="1"/>
          <p:nvPr/>
        </p:nvSpPr>
        <p:spPr>
          <a:xfrm>
            <a:off x="0" y="120415"/>
            <a:ext cx="502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Some Good Hardware Wallets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B3421-15B2-F64D-B4D9-A2655D111DC8}"/>
              </a:ext>
            </a:extLst>
          </p:cNvPr>
          <p:cNvSpPr txBox="1"/>
          <p:nvPr/>
        </p:nvSpPr>
        <p:spPr>
          <a:xfrm>
            <a:off x="3971716" y="1717899"/>
            <a:ext cx="42485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Ledger Nano X - </a:t>
            </a:r>
            <a:r>
              <a:rPr lang="en-US" sz="1400">
                <a:hlinkClick r:id="rId2"/>
              </a:rPr>
              <a:t>https://www.ledger.com</a:t>
            </a:r>
            <a:r>
              <a:rPr lang="en-US" sz="1400"/>
              <a:t> –</a:t>
            </a:r>
            <a:br>
              <a:rPr lang="en-US" sz="1400"/>
            </a:br>
            <a:br>
              <a:rPr lang="en-US" sz="1400"/>
            </a:br>
            <a:r>
              <a:rPr lang="en-US" sz="1400"/>
              <a:t> </a:t>
            </a:r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Trezor - </a:t>
            </a:r>
            <a:r>
              <a:rPr lang="en-US" sz="1400">
                <a:hlinkClick r:id="rId3"/>
              </a:rPr>
              <a:t>https://trezor.io</a:t>
            </a:r>
            <a:r>
              <a:rPr lang="en-US" sz="1400"/>
              <a:t> – 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Arculus - </a:t>
            </a:r>
            <a:r>
              <a:rPr lang="en-US" sz="1400">
                <a:hlinkClick r:id="rId4"/>
              </a:rPr>
              <a:t>https://www.getarculus.com</a:t>
            </a:r>
            <a:r>
              <a:rPr lang="en-US" sz="1400"/>
              <a:t> –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/>
              <a:t>SafePal - </a:t>
            </a:r>
            <a:r>
              <a:rPr lang="en-US" sz="1400">
                <a:hlinkClick r:id="rId5"/>
              </a:rPr>
              <a:t>https://safepal.io</a:t>
            </a:r>
            <a:r>
              <a:rPr lang="en-US" sz="1400"/>
              <a:t>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092FA-C9EC-9A42-8AF8-4A2E15786C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28242" y="562388"/>
            <a:ext cx="1258880" cy="2574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26C88-FAFB-8944-BB3B-C61F2995F0F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3438" y="2058425"/>
            <a:ext cx="1041095" cy="1676568"/>
          </a:xfrm>
          <a:prstGeom prst="rect">
            <a:avLst/>
          </a:prstGeom>
        </p:spPr>
      </p:pic>
      <p:pic>
        <p:nvPicPr>
          <p:cNvPr id="1026" name="Picture 2" descr="Cold Storage Wallet to Secure Your Crypto | Meet Arculus">
            <a:extLst>
              <a:ext uri="{FF2B5EF4-FFF2-40B4-BE49-F238E27FC236}">
                <a16:creationId xmlns:a16="http://schemas.microsoft.com/office/drawing/2014/main" id="{77FFEF9A-863D-624D-9498-4BB97AC6C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14721" y="2896709"/>
            <a:ext cx="1741765" cy="14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fePal Crypto Hardware Wallet(Official) | The best wallet to protect your  assets">
            <a:extLst>
              <a:ext uri="{FF2B5EF4-FFF2-40B4-BE49-F238E27FC236}">
                <a16:creationId xmlns:a16="http://schemas.microsoft.com/office/drawing/2014/main" id="{26AC31D8-2196-A043-BAFF-554D7C63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2224" y="4056480"/>
            <a:ext cx="1883521" cy="14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843F1-39FC-B446-BCF9-38C04967543B}"/>
              </a:ext>
            </a:extLst>
          </p:cNvPr>
          <p:cNvSpPr txBox="1"/>
          <p:nvPr/>
        </p:nvSpPr>
        <p:spPr>
          <a:xfrm>
            <a:off x="2" y="1"/>
            <a:ext cx="493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Types of Crypto Wallets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DA55C-C2D6-A2D4-DB7A-8AA34B531775}"/>
              </a:ext>
            </a:extLst>
          </p:cNvPr>
          <p:cNvSpPr txBox="1"/>
          <p:nvPr/>
        </p:nvSpPr>
        <p:spPr>
          <a:xfrm>
            <a:off x="269631" y="1777272"/>
            <a:ext cx="3809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different types of wallets: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Desktop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Browser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Hardware (usb,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Paper (addresses, keys, QR-codes)</a:t>
            </a:r>
          </a:p>
        </p:txBody>
      </p:sp>
      <p:pic>
        <p:nvPicPr>
          <p:cNvPr id="4" name="Picture 32" descr="17 Best Hardware Wallets In 2022!">
            <a:extLst>
              <a:ext uri="{FF2B5EF4-FFF2-40B4-BE49-F238E27FC236}">
                <a16:creationId xmlns:a16="http://schemas.microsoft.com/office/drawing/2014/main" id="{DE0B52E5-6D68-44E1-2AD8-0F0F79C5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8685" y="2579261"/>
            <a:ext cx="1766393" cy="132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1715C1-CDFA-5BFA-A877-9C3C0C2EB98B}"/>
              </a:ext>
            </a:extLst>
          </p:cNvPr>
          <p:cNvSpPr txBox="1"/>
          <p:nvPr/>
        </p:nvSpPr>
        <p:spPr>
          <a:xfrm>
            <a:off x="269631" y="3327337"/>
            <a:ext cx="44237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Hot Wallets: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Connected to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be accessed online or through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 susceptible to hacking attacks</a:t>
            </a:r>
          </a:p>
          <a:p>
            <a:endParaRPr lang="en-US" sz="1400"/>
          </a:p>
          <a:p>
            <a:r>
              <a:rPr lang="en-US" b="1">
                <a:solidFill>
                  <a:srgbClr val="00B050"/>
                </a:solidFill>
              </a:rPr>
              <a:t>Cold Wallets: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Wallets that has to be connected to computer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Also called "offline" wallets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Loosing it or forgetting passwords are biggest risks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813DE-ACF4-04AA-7FC5-B259CD6DA664}"/>
              </a:ext>
            </a:extLst>
          </p:cNvPr>
          <p:cNvSpPr txBox="1"/>
          <p:nvPr/>
        </p:nvSpPr>
        <p:spPr>
          <a:xfrm>
            <a:off x="269632" y="668215"/>
            <a:ext cx="484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There are many different blockchain networks.</a:t>
            </a:r>
          </a:p>
          <a:p>
            <a:r>
              <a:rPr lang="en-US" b="1"/>
              <a:t>They have their own "native" wallets.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D5DD3-7BCB-F4CB-C716-7DD6BDFC66F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8687" y="1418643"/>
            <a:ext cx="886387" cy="832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64371B-D36A-EF07-6D73-C4F12FADDCD7}"/>
              </a:ext>
            </a:extLst>
          </p:cNvPr>
          <p:cNvSpPr txBox="1"/>
          <p:nvPr/>
        </p:nvSpPr>
        <p:spPr>
          <a:xfrm>
            <a:off x="7361755" y="161445"/>
            <a:ext cx="45944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Personal Wallet </a:t>
            </a:r>
          </a:p>
          <a:p>
            <a:r>
              <a:rPr lang="en-US" b="1">
                <a:solidFill>
                  <a:srgbClr val="00B050"/>
                </a:solidFill>
              </a:rPr>
              <a:t>vs Exchange Account (Custodial Wallet)</a:t>
            </a:r>
          </a:p>
          <a:p>
            <a:endParaRPr lang="en-US" sz="1400"/>
          </a:p>
          <a:p>
            <a:r>
              <a:rPr lang="en-US" sz="1400"/>
              <a:t>Companies like crypto exchanges or payment services give users accounts or wallets which may contain different types of crypto. </a:t>
            </a:r>
          </a:p>
          <a:p>
            <a:endParaRPr lang="en-US" sz="1400"/>
          </a:p>
          <a:p>
            <a:r>
              <a:rPr lang="en-US" sz="1400"/>
              <a:t>Typically what they call a wallet is not an actual personal wallet on a decentralized blockchain, but rather an account (a.k.a. custodial wallet) which is connected with several wallets owned by the company.</a:t>
            </a:r>
          </a:p>
          <a:p>
            <a:endParaRPr lang="en-US" sz="1400"/>
          </a:p>
          <a:p>
            <a:r>
              <a:rPr lang="en-US" sz="1400"/>
              <a:t>The transactions and storage is done using company owned wallets – for which they charge extra fees.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420DCC-A901-7BA4-A279-4205C6EF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8290"/>
              </p:ext>
            </p:extLst>
          </p:nvPr>
        </p:nvGraphicFramePr>
        <p:xfrm>
          <a:off x="7497296" y="3429000"/>
          <a:ext cx="4161606" cy="2555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03">
                  <a:extLst>
                    <a:ext uri="{9D8B030D-6E8A-4147-A177-3AD203B41FA5}">
                      <a16:colId xmlns:a16="http://schemas.microsoft.com/office/drawing/2014/main" val="2086661908"/>
                    </a:ext>
                  </a:extLst>
                </a:gridCol>
                <a:gridCol w="2080803">
                  <a:extLst>
                    <a:ext uri="{9D8B030D-6E8A-4147-A177-3AD203B41FA5}">
                      <a16:colId xmlns:a16="http://schemas.microsoft.com/office/drawing/2014/main" val="3863954687"/>
                    </a:ext>
                  </a:extLst>
                </a:gridCol>
              </a:tblGrid>
              <a:tr h="546123">
                <a:tc>
                  <a:txBody>
                    <a:bodyPr/>
                    <a:lstStyle/>
                    <a:p>
                      <a:r>
                        <a:rPr lang="en-US" sz="1400"/>
                        <a:t>Crypto Wallet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Crypto Exchange</a:t>
                      </a:r>
                    </a:p>
                    <a:p>
                      <a:r>
                        <a:rPr lang="en-US" sz="1400"/>
                        <a:t>(custodial wallet)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65682"/>
                  </a:ext>
                </a:extLst>
              </a:tr>
              <a:tr h="651019">
                <a:tc>
                  <a:txBody>
                    <a:bodyPr/>
                    <a:lstStyle/>
                    <a:p>
                      <a:r>
                        <a:rPr lang="en-US" sz="1400"/>
                        <a:t>A program to store crypto and do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(web) service to buy/sell/convert crypto 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30650"/>
                  </a:ext>
                </a:extLst>
              </a:tr>
              <a:tr h="651019">
                <a:tc>
                  <a:txBody>
                    <a:bodyPr/>
                    <a:lstStyle/>
                    <a:p>
                      <a:r>
                        <a:rPr lang="en-US" sz="1400"/>
                        <a:t>Full control over your private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Does NOT allow full access over your private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7685"/>
                  </a:ext>
                </a:extLst>
              </a:tr>
              <a:tr h="546123">
                <a:tc>
                  <a:txBody>
                    <a:bodyPr/>
                    <a:lstStyle/>
                    <a:p>
                      <a:r>
                        <a:rPr lang="en-US" sz="1400"/>
                        <a:t>Do NOT offer features like selling / buying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Offers crypto selling / buying / 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82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10B5BD-2015-DD9A-5205-7EDD416464B9}"/>
              </a:ext>
            </a:extLst>
          </p:cNvPr>
          <p:cNvCxnSpPr/>
          <p:nvPr/>
        </p:nvCxnSpPr>
        <p:spPr>
          <a:xfrm>
            <a:off x="6900876" y="234462"/>
            <a:ext cx="0" cy="641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D88398-8FDE-8CAD-36D9-74700328444E}"/>
              </a:ext>
            </a:extLst>
          </p:cNvPr>
          <p:cNvSpPr txBox="1"/>
          <p:nvPr/>
        </p:nvSpPr>
        <p:spPr>
          <a:xfrm>
            <a:off x="8061828" y="6185320"/>
            <a:ext cx="332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4"/>
              </a:rPr>
              <a:t>https://www.gemini.com/cryptopedia/crypto-wallets-custodial-vs-noncustodial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0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5C187-42F0-97C5-A7D3-9794D52E83B8}"/>
              </a:ext>
            </a:extLst>
          </p:cNvPr>
          <p:cNvSpPr txBox="1"/>
          <p:nvPr/>
        </p:nvSpPr>
        <p:spPr>
          <a:xfrm>
            <a:off x="101600" y="822960"/>
            <a:ext cx="4348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https://github.com/bitcoin</a:t>
            </a:r>
            <a:r>
              <a:rPr lang="en-US" sz="1400"/>
              <a:t> – bitcoin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https://bitcoincore.org/</a:t>
            </a:r>
            <a:r>
              <a:rPr lang="en-US" sz="1400"/>
              <a:t> - downloadable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https://bitcoin.org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https://bitcoin.org/en/choose-your-wallet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7D106-328D-1E16-FF20-B27EE1128845}"/>
              </a:ext>
            </a:extLst>
          </p:cNvPr>
          <p:cNvSpPr txBox="1"/>
          <p:nvPr/>
        </p:nvSpPr>
        <p:spPr>
          <a:xfrm>
            <a:off x="0" y="0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Bitcoin Wallets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65DC5-E2D9-F61B-A567-16E87971217E}"/>
              </a:ext>
            </a:extLst>
          </p:cNvPr>
          <p:cNvSpPr txBox="1"/>
          <p:nvPr/>
        </p:nvSpPr>
        <p:spPr>
          <a:xfrm>
            <a:off x="196950" y="2305615"/>
            <a:ext cx="58990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To send/receive bitcoin on bitcoin network you need a wallet. </a:t>
            </a:r>
            <a:br>
              <a:rPr lang="en-US" sz="1400"/>
            </a:br>
            <a:r>
              <a:rPr lang="en-US" sz="1400"/>
              <a:t>Bitcoin provides its own wallet called "</a:t>
            </a:r>
            <a:r>
              <a:rPr lang="en-US" sz="1400" b="1">
                <a:solidFill>
                  <a:srgbClr val="FF0000"/>
                </a:solidFill>
              </a:rPr>
              <a:t>Bitcoin Core</a:t>
            </a:r>
            <a:r>
              <a:rPr lang="en-US" sz="1400"/>
              <a:t>". </a:t>
            </a:r>
            <a:br>
              <a:rPr lang="en-US" sz="1400"/>
            </a:br>
            <a:r>
              <a:rPr lang="en-US" sz="1400"/>
              <a:t>You can download it from:</a:t>
            </a:r>
            <a:br>
              <a:rPr lang="en-US" sz="1400"/>
            </a:br>
            <a:r>
              <a:rPr lang="en-US" sz="1400"/>
              <a:t>     </a:t>
            </a:r>
            <a:r>
              <a:rPr lang="en-US" sz="1400">
                <a:hlinkClick r:id="rId7"/>
              </a:rPr>
              <a:t>https://bitcoincore.org/en/download/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Bitcoin Core</a:t>
            </a:r>
            <a:r>
              <a:rPr lang="en-US" sz="1400"/>
              <a:t> is an application that provides a personal Bitcoin wallet and allows a user to send and receive bitcoins.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Bitcoin Core</a:t>
            </a:r>
            <a:r>
              <a:rPr lang="en-US" sz="1400"/>
              <a:t> is a </a:t>
            </a:r>
            <a:r>
              <a:rPr lang="en-US" sz="1400" b="1">
                <a:solidFill>
                  <a:srgbClr val="00B050"/>
                </a:solidFill>
              </a:rPr>
              <a:t>full Bitcoin client</a:t>
            </a:r>
            <a:r>
              <a:rPr lang="en-US" sz="1400"/>
              <a:t> and can download the whole bitcoin blockchain from the beginning of times (~200 GB).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Bitcoin Core</a:t>
            </a:r>
            <a:r>
              <a:rPr lang="en-US" sz="1400"/>
              <a:t> nodes build the backbone of the network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Bitcoin Core</a:t>
            </a:r>
            <a:r>
              <a:rPr lang="en-US" sz="1400"/>
              <a:t> offers high levels of security, privacy, and stability. </a:t>
            </a:r>
            <a:br>
              <a:rPr lang="en-US" sz="1400"/>
            </a:br>
            <a:r>
              <a:rPr lang="en-US" sz="1400"/>
              <a:t>However, it has fewer features and it takes a lot of space and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1D624-34CD-195A-EBBD-99512E73ABA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1397" y="4484277"/>
            <a:ext cx="4381500" cy="223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80573-751B-D695-4922-FC19012E389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1598" y="61055"/>
            <a:ext cx="1729710" cy="1194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584DD9-F481-714A-10E4-B6B5B5546560}"/>
              </a:ext>
            </a:extLst>
          </p:cNvPr>
          <p:cNvSpPr txBox="1"/>
          <p:nvPr/>
        </p:nvSpPr>
        <p:spPr>
          <a:xfrm>
            <a:off x="11101308" y="443812"/>
            <a:ext cx="7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Install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F192B-EE6F-95BC-FDBD-73B210950BF4}"/>
              </a:ext>
            </a:extLst>
          </p:cNvPr>
          <p:cNvSpPr txBox="1"/>
          <p:nvPr/>
        </p:nvSpPr>
        <p:spPr>
          <a:xfrm>
            <a:off x="6942221" y="5444936"/>
            <a:ext cx="71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 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7E5C41-0ADD-6BD2-C2B5-A32DEF4C341F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7786" y="1673493"/>
            <a:ext cx="4936958" cy="2159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67D71A-9893-BBBD-9E63-8D35BB0F314C}"/>
              </a:ext>
            </a:extLst>
          </p:cNvPr>
          <p:cNvSpPr txBox="1"/>
          <p:nvPr/>
        </p:nvSpPr>
        <p:spPr>
          <a:xfrm>
            <a:off x="8047122" y="3733419"/>
            <a:ext cx="26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Create new wallet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FBDA0-9516-A444-F915-1BA0735E51C0}"/>
              </a:ext>
            </a:extLst>
          </p:cNvPr>
          <p:cNvSpPr txBox="1"/>
          <p:nvPr/>
        </p:nvSpPr>
        <p:spPr>
          <a:xfrm>
            <a:off x="6727371" y="443812"/>
            <a:ext cx="22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Bitcoin Core Wallet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47D106-328D-1E16-FF20-B27EE1128845}"/>
              </a:ext>
            </a:extLst>
          </p:cNvPr>
          <p:cNvSpPr txBox="1"/>
          <p:nvPr/>
        </p:nvSpPr>
        <p:spPr>
          <a:xfrm>
            <a:off x="0" y="0"/>
            <a:ext cx="49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Bitcoin Wallets -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92002-0C3B-CB92-51EB-BAFE3187F7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482" y="1019908"/>
            <a:ext cx="5867918" cy="5735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2A9575-F217-4A40-7E1E-C40A76B5548A}"/>
              </a:ext>
            </a:extLst>
          </p:cNvPr>
          <p:cNvSpPr txBox="1"/>
          <p:nvPr/>
        </p:nvSpPr>
        <p:spPr>
          <a:xfrm>
            <a:off x="7405858" y="292387"/>
            <a:ext cx="383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Choose your wallet – on bitcoin.org:</a:t>
            </a:r>
          </a:p>
          <a:p>
            <a:r>
              <a:rPr lang="en-US" sz="1000">
                <a:hlinkClick r:id="rId4"/>
              </a:rPr>
              <a:t>https://bitcoin.org/en/choose-your-wallet?step=5&amp;platform=mac</a:t>
            </a:r>
            <a:endParaRPr 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D1627-FC7E-8D85-351A-9FE366937B97}"/>
              </a:ext>
            </a:extLst>
          </p:cNvPr>
          <p:cNvSpPr txBox="1"/>
          <p:nvPr/>
        </p:nvSpPr>
        <p:spPr>
          <a:xfrm>
            <a:off x="264695" y="1717740"/>
            <a:ext cx="428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Some Bitcoin wallets listed on bitcoin.org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EC6C607-D29C-F6FA-253C-C979A538CBA3}"/>
              </a:ext>
            </a:extLst>
          </p:cNvPr>
          <p:cNvSpPr/>
          <p:nvPr/>
        </p:nvSpPr>
        <p:spPr>
          <a:xfrm>
            <a:off x="4547933" y="1696485"/>
            <a:ext cx="818147" cy="49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CBDFC-7F1A-45BE-B181-F7F82DD0683C}"/>
              </a:ext>
            </a:extLst>
          </p:cNvPr>
          <p:cNvSpPr txBox="1"/>
          <p:nvPr/>
        </p:nvSpPr>
        <p:spPr>
          <a:xfrm>
            <a:off x="0" y="0"/>
            <a:ext cx="4969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Ethereum Wallets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8D1CC-A3F6-477F-EEA0-1E8F812E462F}"/>
              </a:ext>
            </a:extLst>
          </p:cNvPr>
          <p:cNvSpPr txBox="1"/>
          <p:nvPr/>
        </p:nvSpPr>
        <p:spPr>
          <a:xfrm>
            <a:off x="168443" y="523220"/>
            <a:ext cx="344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https://ethereum.org/en/wallets/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F34B0-2B02-5B9E-8C98-355D80D9CE07}"/>
              </a:ext>
            </a:extLst>
          </p:cNvPr>
          <p:cNvSpPr txBox="1"/>
          <p:nvPr/>
        </p:nvSpPr>
        <p:spPr>
          <a:xfrm>
            <a:off x="156412" y="1130969"/>
            <a:ext cx="8386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 </a:t>
            </a:r>
            <a:r>
              <a:rPr lang="en-US" sz="1400" b="1">
                <a:solidFill>
                  <a:srgbClr val="00B050"/>
                </a:solidFill>
              </a:rPr>
              <a:t>Ethereum account</a:t>
            </a:r>
            <a:r>
              <a:rPr lang="en-US" sz="1400"/>
              <a:t> is an entity that can send transactions and has a balance.</a:t>
            </a:r>
            <a:br>
              <a:rPr lang="en-US" sz="1400"/>
            </a:br>
            <a:r>
              <a:rPr lang="en-US" sz="1400"/>
              <a:t>An </a:t>
            </a:r>
            <a:r>
              <a:rPr lang="en-US" sz="1400" b="1">
                <a:solidFill>
                  <a:srgbClr val="00B050"/>
                </a:solidFill>
              </a:rPr>
              <a:t>Ethereum account</a:t>
            </a:r>
            <a:r>
              <a:rPr lang="en-US" sz="1400"/>
              <a:t> has an Ethereum </a:t>
            </a:r>
            <a:r>
              <a:rPr lang="en-US" sz="1400" b="1">
                <a:solidFill>
                  <a:srgbClr val="00B050"/>
                </a:solidFill>
              </a:rPr>
              <a:t>address</a:t>
            </a:r>
            <a:r>
              <a:rPr lang="en-US" sz="1400"/>
              <a:t>, like an inbox has an email address. </a:t>
            </a:r>
            <a:br>
              <a:rPr lang="en-US" sz="1400"/>
            </a:br>
            <a:r>
              <a:rPr lang="en-US" sz="1400"/>
              <a:t>You can use this to send funds to an account.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wallet</a:t>
            </a:r>
            <a:r>
              <a:rPr lang="en-US" sz="1400"/>
              <a:t> is a product that lets you manage your </a:t>
            </a:r>
            <a:r>
              <a:rPr lang="en-US" sz="1400" b="1">
                <a:solidFill>
                  <a:srgbClr val="00B050"/>
                </a:solidFill>
              </a:rPr>
              <a:t>Ethereum account</a:t>
            </a:r>
            <a:r>
              <a:rPr lang="en-US" sz="1400"/>
              <a:t>. </a:t>
            </a:r>
            <a:br>
              <a:rPr lang="en-US" sz="1400"/>
            </a:br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wallet</a:t>
            </a:r>
            <a:r>
              <a:rPr lang="en-US" sz="1400"/>
              <a:t> allows you to view your account balance, send transactions, and more.</a:t>
            </a:r>
            <a:br>
              <a:rPr lang="en-US" sz="1400"/>
            </a:br>
            <a:r>
              <a:rPr lang="en-US" sz="1400"/>
              <a:t>Most </a:t>
            </a:r>
            <a:r>
              <a:rPr lang="en-US" sz="1400" b="1">
                <a:solidFill>
                  <a:srgbClr val="00B050"/>
                </a:solidFill>
              </a:rPr>
              <a:t>wallet</a:t>
            </a:r>
            <a:r>
              <a:rPr lang="en-US" sz="1400"/>
              <a:t> products will let you generate an </a:t>
            </a:r>
            <a:r>
              <a:rPr lang="en-US" sz="1400" b="1">
                <a:solidFill>
                  <a:srgbClr val="00B050"/>
                </a:solidFill>
              </a:rPr>
              <a:t>Ethereum account</a:t>
            </a:r>
            <a:r>
              <a:rPr lang="en-US" sz="1400"/>
              <a:t> - so you don't need one before you download a </a:t>
            </a:r>
            <a:r>
              <a:rPr lang="en-US" sz="1400" b="1">
                <a:solidFill>
                  <a:srgbClr val="00B050"/>
                </a:solidFill>
              </a:rPr>
              <a:t>wallet</a:t>
            </a:r>
            <a:r>
              <a:rPr lang="en-US" sz="14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B2E8E-43B4-A1BC-D953-88AC6C6B5D5F}"/>
              </a:ext>
            </a:extLst>
          </p:cNvPr>
          <p:cNvSpPr txBox="1"/>
          <p:nvPr/>
        </p:nvSpPr>
        <p:spPr>
          <a:xfrm>
            <a:off x="776334" y="4047042"/>
            <a:ext cx="2833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AirGap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BitKeep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Pillar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Enjin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MyCrypto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E6DBF-817A-2836-E4B8-742C83D75E90}"/>
              </a:ext>
            </a:extLst>
          </p:cNvPr>
          <p:cNvSpPr txBox="1"/>
          <p:nvPr/>
        </p:nvSpPr>
        <p:spPr>
          <a:xfrm>
            <a:off x="558800" y="3568700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Some wallets on </a:t>
            </a:r>
            <a:r>
              <a:rPr lang="en-US" b="1">
                <a:solidFill>
                  <a:srgbClr val="00B050"/>
                </a:solidFill>
                <a:hlinkClick r:id="rId3"/>
              </a:rPr>
              <a:t>ethereum.org</a:t>
            </a:r>
            <a:r>
              <a:rPr lang="en-US" b="1">
                <a:solidFill>
                  <a:srgbClr val="00B050"/>
                </a:solidFill>
              </a:rPr>
              <a:t> website:</a:t>
            </a:r>
          </a:p>
        </p:txBody>
      </p:sp>
    </p:spTree>
    <p:extLst>
      <p:ext uri="{BB962C8B-B14F-4D97-AF65-F5344CB8AC3E}">
        <p14:creationId xmlns:p14="http://schemas.microsoft.com/office/powerpoint/2010/main" val="315670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D5B8D-BE4D-BB41-ABFF-EFE774092AF5}"/>
              </a:ext>
            </a:extLst>
          </p:cNvPr>
          <p:cNvSpPr txBox="1"/>
          <p:nvPr/>
        </p:nvSpPr>
        <p:spPr>
          <a:xfrm>
            <a:off x="6754809" y="161226"/>
            <a:ext cx="54409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https://metamask.io/</a:t>
            </a:r>
            <a:endParaRPr lang="en-US" sz="1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https://en.wikipedia.org/wiki/MetaMask</a:t>
            </a:r>
            <a:endParaRPr lang="en-US" sz="1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A software cryptocurrency wallet for </a:t>
            </a:r>
            <a:r>
              <a:rPr lang="en-US" sz="1400" b="1" dirty="0" err="1">
                <a:solidFill>
                  <a:srgbClr val="00B050"/>
                </a:solidFill>
              </a:rPr>
              <a:t>Etherium</a:t>
            </a:r>
            <a:r>
              <a:rPr lang="en-US" sz="1400" b="1" dirty="0">
                <a:solidFill>
                  <a:srgbClr val="00B050"/>
                </a:solidFill>
              </a:rPr>
              <a:t> blockchain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A secure browser extension or mobile app </a:t>
            </a:r>
            <a:br>
              <a:rPr lang="en-US" sz="1400" dirty="0"/>
            </a:br>
            <a:r>
              <a:rPr lang="en-US" sz="1400" dirty="0"/>
              <a:t>(iOS, Android)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Allows to interact with decentralized applications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Since 2016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More than 20 </a:t>
            </a:r>
            <a:r>
              <a:rPr lang="en-US" sz="1400" dirty="0" err="1"/>
              <a:t>Mln</a:t>
            </a:r>
            <a:r>
              <a:rPr lang="en-US" sz="1400" dirty="0"/>
              <a:t> users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Developed by </a:t>
            </a:r>
            <a:r>
              <a:rPr lang="en-US" sz="1400" dirty="0" err="1"/>
              <a:t>ConsenSys</a:t>
            </a:r>
            <a:r>
              <a:rPr lang="en-US" sz="1400" dirty="0"/>
              <a:t> - a blockchain software technology company founded by </a:t>
            </a:r>
            <a:r>
              <a:rPr lang="en-US" sz="1400" b="1" dirty="0">
                <a:solidFill>
                  <a:srgbClr val="0070C0"/>
                </a:solidFill>
              </a:rPr>
              <a:t>Joseph </a:t>
            </a:r>
            <a:r>
              <a:rPr lang="en-US" sz="1400" b="1" dirty="0" err="1">
                <a:solidFill>
                  <a:srgbClr val="0070C0"/>
                </a:solidFill>
              </a:rPr>
              <a:t>Lubin</a:t>
            </a:r>
            <a:r>
              <a:rPr lang="en-US" sz="1400" dirty="0"/>
              <a:t> with headquarters in Brooklyn, New York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 dirty="0"/>
              <a:t>Bitcoin cannot be stored on </a:t>
            </a:r>
            <a:r>
              <a:rPr lang="en-US" sz="1400" dirty="0" err="1"/>
              <a:t>MetaMask</a:t>
            </a:r>
            <a:r>
              <a:rPr lang="en-US" sz="1400" dirty="0"/>
              <a:t>, but you can store a "Wrapped Bitcoin" (WBTC) – which is an ERC-20 token that represents Bitcoin on the Ethereum 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D177C-95D2-6D49-ABE7-6DD29457A006}"/>
              </a:ext>
            </a:extLst>
          </p:cNvPr>
          <p:cNvSpPr txBox="1"/>
          <p:nvPr/>
        </p:nvSpPr>
        <p:spPr>
          <a:xfrm>
            <a:off x="-23443" y="1"/>
            <a:ext cx="215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MetaMask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82DCE-4D06-3D4E-A1E4-19542DA67C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1308" y="161226"/>
            <a:ext cx="1443357" cy="1355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3DE9F-6EE5-A747-B064-3CB275CD999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043" y="161226"/>
            <a:ext cx="1811892" cy="2353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60BD8-457B-0F41-9E84-E2B164D8C94E}"/>
              </a:ext>
            </a:extLst>
          </p:cNvPr>
          <p:cNvSpPr txBox="1"/>
          <p:nvPr/>
        </p:nvSpPr>
        <p:spPr>
          <a:xfrm>
            <a:off x="4158188" y="2514603"/>
            <a:ext cx="2310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b="1" dirty="0">
                <a:solidFill>
                  <a:srgbClr val="0070C0"/>
                </a:solidFill>
              </a:rPr>
              <a:t>Joseph </a:t>
            </a:r>
            <a:r>
              <a:rPr lang="en-US" sz="1400" b="1" dirty="0" err="1">
                <a:solidFill>
                  <a:srgbClr val="0070C0"/>
                </a:solidFill>
              </a:rPr>
              <a:t>Lubin</a:t>
            </a:r>
            <a:endParaRPr lang="en-US" sz="1400" dirty="0"/>
          </a:p>
          <a:p>
            <a:pPr algn="ctr"/>
            <a:r>
              <a:rPr lang="en-US" sz="1400" dirty="0" err="1"/>
              <a:t>ConsenSys</a:t>
            </a:r>
            <a:endParaRPr lang="en-US" sz="1400" dirty="0"/>
          </a:p>
          <a:p>
            <a:pPr algn="ctr"/>
            <a:r>
              <a:rPr lang="en-US" sz="1400" dirty="0"/>
              <a:t>Brooklyn, New York</a:t>
            </a:r>
          </a:p>
        </p:txBody>
      </p:sp>
      <p:pic>
        <p:nvPicPr>
          <p:cNvPr id="1032" name="Picture 8" descr="MetaMask – Get this Extension for 🦊 Firefox (en-US)">
            <a:extLst>
              <a:ext uri="{FF2B5EF4-FFF2-40B4-BE49-F238E27FC236}">
                <a16:creationId xmlns:a16="http://schemas.microsoft.com/office/drawing/2014/main" id="{2D8924E9-3506-C949-A240-5CF490D2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97" y="1758016"/>
            <a:ext cx="3766817" cy="235337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29FB8-3D9E-CA44-9067-60F4B592AA5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536" y="4481654"/>
            <a:ext cx="3645952" cy="2106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2CAD9-D640-5044-99D2-CF1C8DF2F0A2}"/>
              </a:ext>
            </a:extLst>
          </p:cNvPr>
          <p:cNvSpPr txBox="1"/>
          <p:nvPr/>
        </p:nvSpPr>
        <p:spPr>
          <a:xfrm>
            <a:off x="10738" y="588610"/>
            <a:ext cx="246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A software cryptocurrency wallet for Etherium blockchain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31FC3-FBB8-7019-BF60-5E4408252DCF}"/>
              </a:ext>
            </a:extLst>
          </p:cNvPr>
          <p:cNvSpPr txBox="1"/>
          <p:nvPr/>
        </p:nvSpPr>
        <p:spPr>
          <a:xfrm>
            <a:off x="6125102" y="3711283"/>
            <a:ext cx="45728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Browser-based wallets: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very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very convenient, </a:t>
            </a:r>
            <a:r>
              <a:rPr lang="en-US" sz="1400" dirty="0" err="1"/>
              <a:t>easilly</a:t>
            </a:r>
            <a:r>
              <a:rPr lang="en-US" sz="1400" dirty="0"/>
              <a:t> connect to multiple exchanges</a:t>
            </a:r>
          </a:p>
        </p:txBody>
      </p:sp>
    </p:spTree>
    <p:extLst>
      <p:ext uri="{BB962C8B-B14F-4D97-AF65-F5344CB8AC3E}">
        <p14:creationId xmlns:p14="http://schemas.microsoft.com/office/powerpoint/2010/main" val="365747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507CB-39E8-0348-90FA-E4E4971266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537" y="1069741"/>
            <a:ext cx="11358925" cy="4718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475CF-2613-4840-95C2-352246822EC8}"/>
              </a:ext>
            </a:extLst>
          </p:cNvPr>
          <p:cNvSpPr txBox="1"/>
          <p:nvPr/>
        </p:nvSpPr>
        <p:spPr>
          <a:xfrm>
            <a:off x="2547257" y="68416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F0B1C-221D-B845-9C05-E49E881FC13D}"/>
              </a:ext>
            </a:extLst>
          </p:cNvPr>
          <p:cNvSpPr txBox="1"/>
          <p:nvPr/>
        </p:nvSpPr>
        <p:spPr>
          <a:xfrm>
            <a:off x="3885288" y="5991263"/>
            <a:ext cx="38273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Analysis done by </a:t>
            </a:r>
            <a:r>
              <a:rPr lang="en-US" sz="1400" dirty="0" err="1"/>
              <a:t>Veriphi</a:t>
            </a:r>
            <a:r>
              <a:rPr lang="en-US" sz="1400" dirty="0"/>
              <a:t>: </a:t>
            </a:r>
            <a:br>
              <a:rPr lang="en-US" dirty="0"/>
            </a:br>
            <a:r>
              <a:rPr lang="en-US" sz="1200" dirty="0"/>
              <a:t>..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www.veriphi.io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/blog/software-wallet-analysis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98E17-E066-E0FC-7BD7-020BC9A6F35C}"/>
              </a:ext>
            </a:extLst>
          </p:cNvPr>
          <p:cNvSpPr txBox="1"/>
          <p:nvPr/>
        </p:nvSpPr>
        <p:spPr>
          <a:xfrm>
            <a:off x="98854" y="0"/>
            <a:ext cx="434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Wallet Comparisons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D4B5B-6802-2D92-635D-5C5EB1559385}"/>
              </a:ext>
            </a:extLst>
          </p:cNvPr>
          <p:cNvSpPr txBox="1"/>
          <p:nvPr/>
        </p:nvSpPr>
        <p:spPr>
          <a:xfrm>
            <a:off x="10309813" y="645117"/>
            <a:ext cx="8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Worst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CD484-5760-B321-64A1-BC13B89A02B9}"/>
              </a:ext>
            </a:extLst>
          </p:cNvPr>
          <p:cNvSpPr txBox="1"/>
          <p:nvPr/>
        </p:nvSpPr>
        <p:spPr>
          <a:xfrm>
            <a:off x="2190897" y="678071"/>
            <a:ext cx="8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52297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5FDC2-6E9C-698D-39CF-DB1EA17648BE}"/>
              </a:ext>
            </a:extLst>
          </p:cNvPr>
          <p:cNvSpPr txBox="1"/>
          <p:nvPr/>
        </p:nvSpPr>
        <p:spPr>
          <a:xfrm>
            <a:off x="0" y="0"/>
            <a:ext cx="329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Some Good Wallets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15049-B40A-32D5-AD94-5F5FC99B21A4}"/>
              </a:ext>
            </a:extLst>
          </p:cNvPr>
          <p:cNvSpPr txBox="1"/>
          <p:nvPr/>
        </p:nvSpPr>
        <p:spPr>
          <a:xfrm>
            <a:off x="637673" y="757990"/>
            <a:ext cx="472841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Exodus</a:t>
            </a:r>
            <a:r>
              <a:rPr lang="en-US"/>
              <a:t> – free Bitcoin and 180+ crypto</a:t>
            </a:r>
            <a:br>
              <a:rPr lang="en-US"/>
            </a:br>
            <a:r>
              <a:rPr lang="en-US" sz="1400"/>
              <a:t>Desktop, Mobile and </a:t>
            </a:r>
            <a:r>
              <a:rPr lang="en-US" sz="1400" b="1">
                <a:solidFill>
                  <a:srgbClr val="00B050"/>
                </a:solidFill>
              </a:rPr>
              <a:t>hardware</a:t>
            </a:r>
            <a:r>
              <a:rPr lang="en-US" sz="1400"/>
              <a:t> crypto wallets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https://www.exodus.com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Ledger Nano X</a:t>
            </a:r>
            <a:r>
              <a:rPr lang="en-US"/>
              <a:t> - $150, </a:t>
            </a:r>
            <a:r>
              <a:rPr lang="en-US" b="1">
                <a:solidFill>
                  <a:srgbClr val="00B050"/>
                </a:solidFill>
              </a:rPr>
              <a:t>hardware wallet</a:t>
            </a:r>
            <a:br>
              <a:rPr lang="en-US"/>
            </a:br>
            <a:r>
              <a:rPr lang="en-US" sz="1400"/>
              <a:t>1000+ coins and tokens,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https://www.ledger.com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Trezor One</a:t>
            </a:r>
            <a:r>
              <a:rPr lang="en-US"/>
              <a:t> – open source </a:t>
            </a:r>
            <a:r>
              <a:rPr lang="en-US" b="1">
                <a:solidFill>
                  <a:srgbClr val="00B050"/>
                </a:solidFill>
              </a:rPr>
              <a:t>hardware wallet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doesn't support XMR (Monero), XRP (Ripple), EOS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https://trezor.io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3E2B6-86C0-6814-7881-05E5AB36A7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5349" y="523220"/>
            <a:ext cx="2401113" cy="692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C420A-26B5-5C5A-6AEB-00BBAAC5413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3217" y="1255987"/>
            <a:ext cx="1263613" cy="2322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ABB54-1997-AE0A-4093-AD9AA2D8EC1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255" y="2632179"/>
            <a:ext cx="1009462" cy="1891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6F632-8098-72D5-EB09-D91F6B9927F8}"/>
              </a:ext>
            </a:extLst>
          </p:cNvPr>
          <p:cNvSpPr txBox="1"/>
          <p:nvPr/>
        </p:nvSpPr>
        <p:spPr>
          <a:xfrm>
            <a:off x="637672" y="4264008"/>
            <a:ext cx="4728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Exchange-hosted wallets: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Coinbase</a:t>
            </a:r>
            <a:r>
              <a:rPr lang="en-US" sz="1400"/>
              <a:t> (50+ cryptos, 90 Mln users)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8"/>
              </a:rPr>
              <a:t>https://www.coinbase.com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50"/>
                </a:solidFill>
              </a:rPr>
              <a:t>KuCoin</a:t>
            </a:r>
            <a:r>
              <a:rPr lang="en-US" sz="1400"/>
              <a:t> (380+ cryptos, 10+ Mln users)</a:t>
            </a:r>
            <a:br>
              <a:rPr lang="en-US" sz="1400"/>
            </a:br>
            <a:r>
              <a:rPr lang="en-US" sz="1400" b="1">
                <a:solidFill>
                  <a:srgbClr val="00B050"/>
                </a:solidFill>
              </a:rPr>
              <a:t>KuCoin</a:t>
            </a:r>
            <a:r>
              <a:rPr lang="en-US" sz="1400"/>
              <a:t> isn’t licensed to operate in the US</a:t>
            </a:r>
            <a:br>
              <a:rPr lang="en-US" sz="1400"/>
            </a:br>
            <a:r>
              <a:rPr lang="en-US" sz="1400"/>
              <a:t>- </a:t>
            </a:r>
            <a:r>
              <a:rPr lang="en-US" sz="1400">
                <a:hlinkClick r:id="rId9"/>
              </a:rPr>
              <a:t>https://www.kucoin.com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AC7F8-E269-B9C7-95A1-4305BE9D1A9A}"/>
              </a:ext>
            </a:extLst>
          </p:cNvPr>
          <p:cNvSpPr txBox="1"/>
          <p:nvPr/>
        </p:nvSpPr>
        <p:spPr>
          <a:xfrm>
            <a:off x="7468778" y="4987283"/>
            <a:ext cx="430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Note:</a:t>
            </a:r>
            <a:br>
              <a:rPr lang="en-US" sz="1400"/>
            </a:br>
            <a:r>
              <a:rPr lang="en-US" sz="1400"/>
              <a:t>You can access the hardware wallets from other types of wallets. For example, you can access your Ledger wallet from your Metamask or Coinbase wallet.</a:t>
            </a:r>
          </a:p>
        </p:txBody>
      </p:sp>
    </p:spTree>
    <p:extLst>
      <p:ext uri="{BB962C8B-B14F-4D97-AF65-F5344CB8AC3E}">
        <p14:creationId xmlns:p14="http://schemas.microsoft.com/office/powerpoint/2010/main" val="274194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03DD5-68CA-264D-5D6E-BCD0FA8D21FD}"/>
              </a:ext>
            </a:extLst>
          </p:cNvPr>
          <p:cNvSpPr txBox="1"/>
          <p:nvPr/>
        </p:nvSpPr>
        <p:spPr>
          <a:xfrm>
            <a:off x="228600" y="1023256"/>
            <a:ext cx="5867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Trust Wallet</a:t>
            </a:r>
            <a:r>
              <a:rPr lang="en-US" sz="1400"/>
              <a:t> - owned by Binance, mostly Binance/Ethereum, decentralized</a:t>
            </a:r>
            <a:br>
              <a:rPr lang="en-US" sz="1400"/>
            </a:br>
            <a:r>
              <a:rPr lang="en-US" sz="1400"/>
              <a:t>https://trustwallet.com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Coinbase wallet</a:t>
            </a:r>
            <a:r>
              <a:rPr lang="en-US" sz="1400"/>
              <a:t> - mostly Ethereum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MetaMask</a:t>
            </a:r>
            <a:r>
              <a:rPr lang="en-US" sz="1400"/>
              <a:t> – Ethereum wallet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Etherscan Blockchain Explorer</a:t>
            </a:r>
            <a:r>
              <a:rPr lang="en-US" sz="1400"/>
              <a:t> - https://etherscan.io/ - </a:t>
            </a:r>
            <a:br>
              <a:rPr lang="en-US" sz="1400"/>
            </a:br>
            <a:r>
              <a:rPr lang="en-US" sz="1400"/>
              <a:t>Etherscan is a Block Explorer and Analytics Platform for Ethereum, a decentralized smart contracts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Celsius</a:t>
            </a:r>
            <a:r>
              <a:rPr lang="en-US" sz="1400"/>
              <a:t> – centralized wallet, pays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Nexo</a:t>
            </a:r>
            <a:r>
              <a:rPr lang="en-US" sz="1400"/>
              <a:t> – centralized wallet, pays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Ledger</a:t>
            </a:r>
            <a:r>
              <a:rPr lang="en-US" sz="1400"/>
              <a:t> – hardware wallet (with </a:t>
            </a:r>
            <a:r>
              <a:rPr lang="en-US" sz="1400" b="1">
                <a:solidFill>
                  <a:srgbClr val="FF0000"/>
                </a:solidFill>
              </a:rPr>
              <a:t>Ledger Live</a:t>
            </a:r>
            <a:r>
              <a:rPr lang="en-US" sz="1400"/>
              <a:t> software wallet)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Trezor</a:t>
            </a:r>
            <a:r>
              <a:rPr lang="en-US" sz="1400"/>
              <a:t> – hardware wallet (with </a:t>
            </a:r>
            <a:r>
              <a:rPr lang="en-US" sz="1400" b="1">
                <a:solidFill>
                  <a:srgbClr val="FF0000"/>
                </a:solidFill>
              </a:rPr>
              <a:t>Exodus</a:t>
            </a:r>
            <a:r>
              <a:rPr lang="en-US" sz="1400"/>
              <a:t> software wallet)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523F3-4CDB-15EE-1E01-000357733C55}"/>
              </a:ext>
            </a:extLst>
          </p:cNvPr>
          <p:cNvSpPr txBox="1"/>
          <p:nvPr/>
        </p:nvSpPr>
        <p:spPr>
          <a:xfrm>
            <a:off x="1" y="0"/>
            <a:ext cx="4103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More Wallets / Servcies</a:t>
            </a:r>
          </a:p>
        </p:txBody>
      </p:sp>
    </p:spTree>
    <p:extLst>
      <p:ext uri="{BB962C8B-B14F-4D97-AF65-F5344CB8AC3E}">
        <p14:creationId xmlns:p14="http://schemas.microsoft.com/office/powerpoint/2010/main" val="86749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3149</TotalTime>
  <Words>1560</Words>
  <Application>Microsoft Macintosh PowerPoint</Application>
  <PresentationFormat>Widescreen</PresentationFormat>
  <Paragraphs>166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295</cp:revision>
  <dcterms:modified xsi:type="dcterms:W3CDTF">2022-12-03T18:11:40Z</dcterms:modified>
</cp:coreProperties>
</file>