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0"/>
  </p:notesMasterIdLst>
  <p:sldIdLst>
    <p:sldId id="265" r:id="rId2"/>
    <p:sldId id="277" r:id="rId3"/>
    <p:sldId id="321" r:id="rId4"/>
    <p:sldId id="308" r:id="rId5"/>
    <p:sldId id="309" r:id="rId6"/>
    <p:sldId id="310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/>
    <p:restoredTop sz="92353"/>
  </p:normalViewPr>
  <p:slideViewPr>
    <p:cSldViewPr snapToGrid="0" snapToObjects="1">
      <p:cViewPr varScale="1">
        <p:scale>
          <a:sx n="115" d="100"/>
          <a:sy n="115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34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64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32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3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269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475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515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527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141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4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rPr lang="en-US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pay.com/" TargetMode="External"/><Relationship Id="rId7" Type="http://schemas.openxmlformats.org/officeDocument/2006/relationships/hyperlink" Target="https://www.merchantmaverick.com/best-cryptocurrency-payment-gateway/" TargetMode="External"/><Relationship Id="rId2" Type="http://schemas.openxmlformats.org/officeDocument/2006/relationships/hyperlink" Target="https://www.coin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facoins.com/" TargetMode="External"/><Relationship Id="rId5" Type="http://schemas.openxmlformats.org/officeDocument/2006/relationships/hyperlink" Target="https://nowpayments.io/" TargetMode="External"/><Relationship Id="rId4" Type="http://schemas.openxmlformats.org/officeDocument/2006/relationships/hyperlink" Target="https://coingat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pengine.com/resources/wordpress-and-bitcoin/" TargetMode="External"/><Relationship Id="rId3" Type="http://schemas.openxmlformats.org/officeDocument/2006/relationships/hyperlink" Target="https://www.owler.com/company/bitpay" TargetMode="External"/><Relationship Id="rId7" Type="http://schemas.openxmlformats.org/officeDocument/2006/relationships/hyperlink" Target="https://technicali.com/top-7-payment-gateways-that-accept-cryptocurrency/" TargetMode="External"/><Relationship Id="rId2" Type="http://schemas.openxmlformats.org/officeDocument/2006/relationships/hyperlink" Target="https://bitpa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inextra.com/blogposting/21322/the-best-cryptocurrency-payment-gateways-for-2022" TargetMode="External"/><Relationship Id="rId5" Type="http://schemas.openxmlformats.org/officeDocument/2006/relationships/hyperlink" Target="https://www.cryptowisser.com/wallet/bitpay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bitpay.com/blog/welcome-to-the-september-cryptie/" TargetMode="External"/><Relationship Id="rId9" Type="http://schemas.openxmlformats.org/officeDocument/2006/relationships/hyperlink" Target="https://www.nerdwallet.com/article/small-business/accepting-bitcoin-crypt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givingblock.com/" TargetMode="External"/><Relationship Id="rId7" Type="http://schemas.openxmlformats.org/officeDocument/2006/relationships/hyperlink" Target="https://thegivingblock.com/donate/action-against-hunger/" TargetMode="External"/><Relationship Id="rId2" Type="http://schemas.openxmlformats.org/officeDocument/2006/relationships/hyperlink" Target="https://thegivingblock.com/resources/nonprofits-accepting-crypto-donation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ctionagainsthunger.org/story/donate-crypto" TargetMode="External"/><Relationship Id="rId5" Type="http://schemas.openxmlformats.org/officeDocument/2006/relationships/hyperlink" Target="https://www.actionagainsthunger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itpay/python-bitpay-client/blob/master/GUIDE.md" TargetMode="External"/><Relationship Id="rId3" Type="http://schemas.openxmlformats.org/officeDocument/2006/relationships/hyperlink" Target="https://bitpay.com/dashboard/signup" TargetMode="External"/><Relationship Id="rId7" Type="http://schemas.openxmlformats.org/officeDocument/2006/relationships/hyperlink" Target="https://bitpay.com/integrations/python" TargetMode="External"/><Relationship Id="rId2" Type="http://schemas.openxmlformats.org/officeDocument/2006/relationships/hyperlink" Target="https://bitpay.com/api/#rest-ap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bitpay/python-bitpay-client" TargetMode="External"/><Relationship Id="rId5" Type="http://schemas.openxmlformats.org/officeDocument/2006/relationships/hyperlink" Target="https://github.com/warpi/BitPay" TargetMode="External"/><Relationship Id="rId4" Type="http://schemas.openxmlformats.org/officeDocument/2006/relationships/hyperlink" Target="https://github.com/bitpa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46BC-FB38-4C49-9BFC-558F535A8731}"/>
              </a:ext>
            </a:extLst>
          </p:cNvPr>
          <p:cNvSpPr txBox="1"/>
          <p:nvPr/>
        </p:nvSpPr>
        <p:spPr>
          <a:xfrm>
            <a:off x="459082" y="2272829"/>
            <a:ext cx="9678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Coinbase</a:t>
            </a:r>
            <a:r>
              <a:rPr lang="en-US" sz="1400"/>
              <a:t> - mainstream brand in the US market. Integrates with Shopify and WooCommerce - </a:t>
            </a:r>
            <a:r>
              <a:rPr lang="en-US" sz="1400">
                <a:hlinkClick r:id="rId2"/>
              </a:rPr>
              <a:t>https://www.coinbase.com</a:t>
            </a:r>
            <a:r>
              <a:rPr lang="en-US" sz="1400"/>
              <a:t> –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- Bitcoin and Bitcoin Cash payment services for merchants. US, since 2011. Versatile payout options - </a:t>
            </a:r>
            <a:r>
              <a:rPr lang="en-US" sz="1400">
                <a:hlinkClick r:id="rId3"/>
              </a:rPr>
              <a:t>https://bitpay.com</a:t>
            </a:r>
            <a:r>
              <a:rPr lang="en-US" sz="1400"/>
              <a:t> -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CoinGate</a:t>
            </a:r>
            <a:r>
              <a:rPr lang="en-US" sz="1400"/>
              <a:t> - Supports payment in more obscure coins, Integrates with a large number of eCommerce platforms - </a:t>
            </a:r>
            <a:r>
              <a:rPr lang="en-US" sz="1400">
                <a:hlinkClick r:id="rId4"/>
              </a:rPr>
              <a:t>https://coingate.com</a:t>
            </a:r>
            <a:r>
              <a:rPr lang="en-US" sz="1400"/>
              <a:t> –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NOWpayments</a:t>
            </a:r>
            <a:r>
              <a:rPr lang="en-US" sz="1400"/>
              <a:t> - Supports payment in more obscure coins, Integrates with a large number of eCommerce platforms, Low fees for simple transactions - </a:t>
            </a:r>
            <a:r>
              <a:rPr lang="en-US" sz="1400">
                <a:hlinkClick r:id="rId5"/>
              </a:rPr>
              <a:t>https://nowpayments.io</a:t>
            </a:r>
            <a:r>
              <a:rPr lang="en-US" sz="1400"/>
              <a:t> –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AlfaCoins</a:t>
            </a:r>
            <a:r>
              <a:rPr lang="en-US" sz="1400"/>
              <a:t> - Flexible payment options, Easy to use - </a:t>
            </a:r>
            <a:r>
              <a:rPr lang="en-US" sz="1400">
                <a:hlinkClick r:id="rId6"/>
              </a:rPr>
              <a:t>https://www.alfacoins.com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FDA16-7038-5F44-96A9-2983ADCDFDFA}"/>
              </a:ext>
            </a:extLst>
          </p:cNvPr>
          <p:cNvSpPr txBox="1"/>
          <p:nvPr/>
        </p:nvSpPr>
        <p:spPr>
          <a:xfrm>
            <a:off x="1" y="1"/>
            <a:ext cx="529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 Payment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B9AA6-A14C-D142-93AB-6A09A48CF631}"/>
              </a:ext>
            </a:extLst>
          </p:cNvPr>
          <p:cNvSpPr txBox="1"/>
          <p:nvPr/>
        </p:nvSpPr>
        <p:spPr>
          <a:xfrm>
            <a:off x="120415" y="933215"/>
            <a:ext cx="654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5 Most Popular Crypto Payment Gateway &amp; Processors</a:t>
            </a:r>
          </a:p>
          <a:p>
            <a:r>
              <a:rPr lang="en-US" sz="1400">
                <a:hlinkClick r:id="rId7"/>
              </a:rPr>
              <a:t>https://www.merchantmaverick.com/best-cryptocurrency-payment-gateway/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7048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141B-E690-B949-B6F8-F8DD5D84DCB7}"/>
              </a:ext>
            </a:extLst>
          </p:cNvPr>
          <p:cNvSpPr txBox="1"/>
          <p:nvPr/>
        </p:nvSpPr>
        <p:spPr>
          <a:xfrm>
            <a:off x="-1" y="0"/>
            <a:ext cx="317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Fees – </a:t>
            </a:r>
            <a:r>
              <a:rPr lang="en-US" sz="2800" b="1">
                <a:hlinkClick r:id="rId2"/>
              </a:rPr>
              <a:t>BitPay.com</a:t>
            </a:r>
            <a:endParaRPr lang="en-US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4724F-42B2-C749-B0F3-B047E9661C94}"/>
              </a:ext>
            </a:extLst>
          </p:cNvPr>
          <p:cNvSpPr txBox="1"/>
          <p:nvPr/>
        </p:nvSpPr>
        <p:spPr>
          <a:xfrm>
            <a:off x="88913" y="793703"/>
            <a:ext cx="8248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is a payment gateway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since 2011, 100+ Mln global customers,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https://www.owler.com/company/bitpay</a:t>
            </a:r>
            <a:r>
              <a:rPr lang="en-US" sz="140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https://bitpay.com/blog/welcome-to-the-september-cryptie/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fees ( </a:t>
            </a:r>
            <a:r>
              <a:rPr lang="en-US" sz="1400">
                <a:hlinkClick r:id="rId5"/>
              </a:rPr>
              <a:t>https://www.cryptowisser.com/wallet/bitpay/</a:t>
            </a:r>
            <a:r>
              <a:rPr lang="en-US" sz="1400"/>
              <a:t> )</a:t>
            </a:r>
          </a:p>
          <a:p>
            <a:endParaRPr lang="en-US" sz="1400"/>
          </a:p>
          <a:p>
            <a:r>
              <a:rPr lang="en-US" sz="1400"/>
              <a:t>    1. Miner fees (unavoidable, built into the blockchain, depends on crypto, very volatile)</a:t>
            </a:r>
          </a:p>
          <a:p>
            <a:r>
              <a:rPr lang="en-US" sz="1400"/>
              <a:t>    2. Network Cost (additional operations' cost imposed by </a:t>
            </a:r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starting in 2017)</a:t>
            </a:r>
          </a:p>
          <a:p>
            <a:r>
              <a:rPr lang="en-US" sz="1400"/>
              <a:t>    3. Processing Fee (1%) added by </a:t>
            </a:r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for their service</a:t>
            </a:r>
          </a:p>
          <a:p>
            <a:r>
              <a:rPr lang="en-US" sz="1400"/>
              <a:t>    4. Refund fees (if you receive a refund)</a:t>
            </a:r>
          </a:p>
          <a:p>
            <a:endParaRPr lang="en-US" sz="1400"/>
          </a:p>
          <a:p>
            <a:r>
              <a:rPr lang="en-US" sz="1400"/>
              <a:t>In 2017 when Bitcoin blockchain fee were very high (more than $30),</a:t>
            </a:r>
          </a:p>
          <a:p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 made a rule to refuse transactions smaller than $100</a:t>
            </a:r>
          </a:p>
          <a:p>
            <a:endParaRPr lang="en-US" sz="1400"/>
          </a:p>
          <a:p>
            <a:r>
              <a:rPr lang="en-US" sz="1400"/>
              <a:t>Some alternatives to </a:t>
            </a:r>
            <a:r>
              <a:rPr lang="en-US" sz="1400" b="1">
                <a:solidFill>
                  <a:srgbClr val="00B050"/>
                </a:solidFill>
              </a:rPr>
              <a:t>BitPay</a:t>
            </a:r>
            <a:r>
              <a:rPr lang="en-US" sz="140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https://www.finextra.com/blogposting/21322/the-best-cryptocurrency-payment-gateways-for-2022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https://technicali.com/top-7-payment-gateways-that-accept-cryptocurrency/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8"/>
              </a:rPr>
              <a:t>https://wpengine.com/resources/wordpress-and-bitcoin/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hlinkClick r:id="rId9"/>
              </a:rPr>
              <a:t>https://www.nerdwallet.com/article/small-business/accepting-bitcoin-crypto</a:t>
            </a:r>
            <a:endParaRPr lang="en-US" sz="1400"/>
          </a:p>
        </p:txBody>
      </p:sp>
      <p:pic>
        <p:nvPicPr>
          <p:cNvPr id="1026" name="Picture 2" descr="BitPay - Wikipedia">
            <a:extLst>
              <a:ext uri="{FF2B5EF4-FFF2-40B4-BE49-F238E27FC236}">
                <a16:creationId xmlns:a16="http://schemas.microsoft.com/office/drawing/2014/main" id="{ABFB9639-79DD-D44F-A66E-4324223AA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8309" y="149788"/>
            <a:ext cx="2978871" cy="109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A91D7-B506-539E-10C5-FA01AC7A649F}"/>
              </a:ext>
            </a:extLst>
          </p:cNvPr>
          <p:cNvSpPr txBox="1"/>
          <p:nvPr/>
        </p:nvSpPr>
        <p:spPr>
          <a:xfrm>
            <a:off x="0" y="0"/>
            <a:ext cx="26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Crypto ATM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2485C-F55A-A5C5-C9EA-19A8FFA5C14A}"/>
              </a:ext>
            </a:extLst>
          </p:cNvPr>
          <p:cNvSpPr txBox="1"/>
          <p:nvPr/>
        </p:nvSpPr>
        <p:spPr>
          <a:xfrm>
            <a:off x="0" y="534364"/>
            <a:ext cx="4348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crypto ATM is an Internet-connected kiosk that allows customers to purchase bitcoins and/or other cryptocurrencies with deposited cash and make blockchain-based transactions that send cryptocurrencies to the user's digital wallet, often via the use of a QR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currently (Summer 2021) more than 14,000 bitcoin ATMs in operation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bitcoin ATM is not the same as an automated teller machine (ATM) that allows bank customers to physically withdraw, deposit, or transfer funds in one's bank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AF214-85CA-D21E-7320-0CBC459EE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4905" y="123112"/>
            <a:ext cx="3094000" cy="3954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CB1FB-66A2-0280-42C8-A1E020EAF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6122" y="123112"/>
            <a:ext cx="2327815" cy="3954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9FA30-F941-A056-3CBD-2D9804B89D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42" y="3369853"/>
            <a:ext cx="4978911" cy="3402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BDA42-012E-19F1-6188-0698AE2AC3C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6122" y="4373901"/>
            <a:ext cx="2327814" cy="23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B39B7-663E-0642-977D-B9B9782FACDC}"/>
              </a:ext>
            </a:extLst>
          </p:cNvPr>
          <p:cNvSpPr txBox="1"/>
          <p:nvPr/>
        </p:nvSpPr>
        <p:spPr>
          <a:xfrm>
            <a:off x="0" y="0"/>
            <a:ext cx="436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Pay for Goods using Crypto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070B8-0295-424C-830B-078672165267}"/>
              </a:ext>
            </a:extLst>
          </p:cNvPr>
          <p:cNvSpPr txBox="1"/>
          <p:nvPr/>
        </p:nvSpPr>
        <p:spPr>
          <a:xfrm>
            <a:off x="0" y="1095295"/>
            <a:ext cx="3139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Some companies already accept crypto, </a:t>
            </a:r>
          </a:p>
          <a:p>
            <a:r>
              <a:rPr lang="en-US" sz="1400"/>
              <a:t>for example:</a:t>
            </a:r>
          </a:p>
          <a:p>
            <a:endParaRPr lang="en-US" sz="1400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AT&amp;T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CheapAir.com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Dallas Mavericks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Etsy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Home Depot (using Flexa)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Lush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Microsoft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Namecheap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Newegg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Overstock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Pacsun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PayPal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Rakuten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Starbucks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Tesla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Travala.com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Twitch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Whole Foods (using Flexa)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70C0"/>
                </a:solidFill>
              </a:rPr>
              <a:t>Wikipedia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51173-DC20-2945-A7BF-CD3438517792}"/>
              </a:ext>
            </a:extLst>
          </p:cNvPr>
          <p:cNvSpPr txBox="1"/>
          <p:nvPr/>
        </p:nvSpPr>
        <p:spPr>
          <a:xfrm>
            <a:off x="6555699" y="109171"/>
            <a:ext cx="5636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Amazon doesn't accept crypto yet (beginning of 2022),</a:t>
            </a:r>
          </a:p>
          <a:p>
            <a:r>
              <a:rPr lang="en-US" sz="1400"/>
              <a:t>but you can use a debit or gift card. </a:t>
            </a:r>
          </a:p>
          <a:p>
            <a:r>
              <a:rPr lang="en-US" sz="1400"/>
              <a:t>Load them on BitPay: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BitPay debit card</a:t>
            </a:r>
            <a:r>
              <a:rPr lang="en-US" sz="1400"/>
              <a:t> – can be loaded using Bitcoin, Dogecoin, Ethereum, Bitcoin Cash, etc.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Amazon gift card</a:t>
            </a:r>
            <a:r>
              <a:rPr lang="en-US" sz="1400"/>
              <a:t> – can be purchased directly in the BitPay Wallet app or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C695F-28B7-BC46-A9C7-5E0793F41F0B}"/>
              </a:ext>
            </a:extLst>
          </p:cNvPr>
          <p:cNvSpPr txBox="1"/>
          <p:nvPr/>
        </p:nvSpPr>
        <p:spPr>
          <a:xfrm>
            <a:off x="3768435" y="4033521"/>
            <a:ext cx="350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BitPay accepts invoice payments in: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Bitcoin (BTC),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Bitcoin Cash (BCH),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Ethereum (ETH),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Wrapped Bitcoin (</a:t>
            </a:r>
            <a:r>
              <a:rPr lang="en-US" sz="1400" i="1"/>
              <a:t>WBTC</a:t>
            </a:r>
            <a:r>
              <a:rPr lang="en-US" sz="1400"/>
              <a:t>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Dogecoin (DOGE),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Litecoin (LTC),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Shiba Inu Coin (SHIB)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00"/>
              <a:t>5 USD-pegged stablecoins (GUSD, USDC, USDP, DAI, BUSD)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4B220-9855-0F40-8A2F-2BDA40F76211}"/>
              </a:ext>
            </a:extLst>
          </p:cNvPr>
          <p:cNvSpPr txBox="1"/>
          <p:nvPr/>
        </p:nvSpPr>
        <p:spPr>
          <a:xfrm>
            <a:off x="8801329" y="3671065"/>
            <a:ext cx="2798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BitPay count by wallet: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BitPay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Trust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Exodus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Coinbase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Electrum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Metamask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Blockchain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Ledger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Coinbase Wallet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BitcoinCore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57596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644D5-D539-834F-9C14-7D8C99ADDADD}"/>
              </a:ext>
            </a:extLst>
          </p:cNvPr>
          <p:cNvSpPr txBox="1"/>
          <p:nvPr/>
        </p:nvSpPr>
        <p:spPr>
          <a:xfrm>
            <a:off x="1" y="74435"/>
            <a:ext cx="299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Giving Block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BC63F-67BA-1E45-BBA2-8A6F591284ED}"/>
              </a:ext>
            </a:extLst>
          </p:cNvPr>
          <p:cNvSpPr txBox="1"/>
          <p:nvPr/>
        </p:nvSpPr>
        <p:spPr>
          <a:xfrm>
            <a:off x="84083" y="1205406"/>
            <a:ext cx="89548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Helps to accept donations in Bitcoin, Ethereum, etc.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Automatic conversion to US Dollars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Marketing support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Founded in 2018, Washington DC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1000+ nonprofits use it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2"/>
              </a:rPr>
              <a:t>https://thegivingblock.com/resources/nonprofits-accepting-crypto-donations/</a:t>
            </a: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Donors get big tax incentive when donating cryptocurrencies directly to nonprofits.</a:t>
            </a:r>
            <a:br>
              <a:rPr lang="en-US" sz="1400"/>
            </a:br>
            <a:r>
              <a:rPr lang="en-US" sz="1400"/>
              <a:t>The IRS classifies cryptocurrencies as property, so cryptocurrency donations to 501c3 charities receive the same tax treatment as stocks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Community to raise awareness of crypto’s potential to fuel social good causes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Viral campaigns that empower nonprofits to connect with this new pool of donors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A16BC-E03E-7F4E-AA47-045CE41887E6}"/>
              </a:ext>
            </a:extLst>
          </p:cNvPr>
          <p:cNvSpPr txBox="1"/>
          <p:nvPr/>
        </p:nvSpPr>
        <p:spPr>
          <a:xfrm>
            <a:off x="84083" y="697646"/>
            <a:ext cx="3363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https://thegivingblock.com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117C1-F096-094B-9743-2554AAEF93B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944" y="17769"/>
            <a:ext cx="3942256" cy="1058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149F3-0D2C-2D4E-927C-8821AB37DA34}"/>
              </a:ext>
            </a:extLst>
          </p:cNvPr>
          <p:cNvSpPr txBox="1"/>
          <p:nvPr/>
        </p:nvSpPr>
        <p:spPr>
          <a:xfrm>
            <a:off x="409905" y="4666593"/>
            <a:ext cx="6453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Example:</a:t>
            </a:r>
          </a:p>
          <a:p>
            <a:r>
              <a:rPr lang="en-US" sz="1400"/>
              <a:t>Action Against Hunger USA</a:t>
            </a:r>
          </a:p>
          <a:p>
            <a:r>
              <a:rPr lang="en-US" sz="1400"/>
              <a:t>Accepts regular payments on their website: 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https://www.actionagainsthunger.org/</a:t>
            </a:r>
            <a:endParaRPr lang="en-US" sz="1400"/>
          </a:p>
          <a:p>
            <a:r>
              <a:rPr lang="en-US" sz="1400"/>
              <a:t>   </a:t>
            </a:r>
            <a:r>
              <a:rPr lang="en-US" sz="1400">
                <a:hlinkClick r:id="rId6"/>
              </a:rPr>
              <a:t>https://www.actionagainsthunger.org/story/donate-crypto</a:t>
            </a:r>
            <a:endParaRPr lang="en-US" sz="1400"/>
          </a:p>
          <a:p>
            <a:r>
              <a:rPr lang="en-US" sz="1400"/>
              <a:t>   </a:t>
            </a:r>
            <a:r>
              <a:rPr lang="en-US" sz="1400">
                <a:hlinkClick r:id="rId7"/>
              </a:rPr>
              <a:t>https://thegivingblock.com/donate/action-against-hunger/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901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AC37B-D0A2-5941-96C7-EA0BABBA3D90}"/>
              </a:ext>
            </a:extLst>
          </p:cNvPr>
          <p:cNvSpPr txBox="1"/>
          <p:nvPr/>
        </p:nvSpPr>
        <p:spPr>
          <a:xfrm>
            <a:off x="0" y="0"/>
            <a:ext cx="539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Accept Donations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1532A-2686-DE49-816A-E5660674E37B}"/>
              </a:ext>
            </a:extLst>
          </p:cNvPr>
          <p:cNvSpPr txBox="1"/>
          <p:nvPr/>
        </p:nvSpPr>
        <p:spPr>
          <a:xfrm>
            <a:off x="0" y="1051394"/>
            <a:ext cx="6228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Most donations are in Bitcoin (~90%)</a:t>
            </a:r>
          </a:p>
          <a:p>
            <a:r>
              <a:rPr lang="en-US" sz="1400"/>
              <a:t>Big websites have wizards to create donation pages: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Coinbase Commerce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 - https://www.coinbase.com/learn/crypto-basics/how-to-donate-crypto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BitPay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https://bitpay.com/docs/donations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488BC-4A06-044C-A7AB-ECD4411ADAEF}"/>
              </a:ext>
            </a:extLst>
          </p:cNvPr>
          <p:cNvSpPr txBox="1"/>
          <p:nvPr/>
        </p:nvSpPr>
        <p:spPr>
          <a:xfrm>
            <a:off x="7409792" y="358897"/>
            <a:ext cx="4677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is private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can have tax advantages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Crypto donations can be cheaper for organizations to process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Stablecoins can make crypto giving less volatile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Which nonprofits accept crypto</a:t>
            </a:r>
          </a:p>
        </p:txBody>
      </p:sp>
    </p:spTree>
    <p:extLst>
      <p:ext uri="{BB962C8B-B14F-4D97-AF65-F5344CB8AC3E}">
        <p14:creationId xmlns:p14="http://schemas.microsoft.com/office/powerpoint/2010/main" val="390370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D3481-71DD-A043-81E0-6786FB048030}"/>
              </a:ext>
            </a:extLst>
          </p:cNvPr>
          <p:cNvSpPr txBox="1"/>
          <p:nvPr/>
        </p:nvSpPr>
        <p:spPr>
          <a:xfrm>
            <a:off x="1" y="1"/>
            <a:ext cx="206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BitPay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26620-AAB0-664C-90D6-DE3EA0793581}"/>
              </a:ext>
            </a:extLst>
          </p:cNvPr>
          <p:cNvSpPr txBox="1"/>
          <p:nvPr/>
        </p:nvSpPr>
        <p:spPr>
          <a:xfrm>
            <a:off x="8962516" y="149856"/>
            <a:ext cx="283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 can use REST API:</a:t>
            </a:r>
            <a:endParaRPr lang="en-US" sz="1400">
              <a:hlinkClick r:id="rId2"/>
            </a:endParaRPr>
          </a:p>
          <a:p>
            <a:r>
              <a:rPr lang="en-US" sz="1400">
                <a:hlinkClick r:id="rId2"/>
              </a:rPr>
              <a:t>https://bitpay.com/api/#rest-api</a:t>
            </a:r>
            <a:r>
              <a:rPr lang="en-US" sz="140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A2C03-C52B-B04E-9EF2-624F315CCB47}"/>
              </a:ext>
            </a:extLst>
          </p:cNvPr>
          <p:cNvSpPr txBox="1"/>
          <p:nvPr/>
        </p:nvSpPr>
        <p:spPr>
          <a:xfrm>
            <a:off x="8962516" y="3726491"/>
            <a:ext cx="304781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bitpay.client import Client </a:t>
            </a:r>
          </a:p>
          <a:p>
            <a:endParaRPr lang="en-US" sz="1000" b="1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myurl = "https://bitpay.com"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myurl = </a:t>
            </a:r>
            <a:r>
              <a:rPr lang="en-US" sz="10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"https://test.bitpay.com"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Client(api_uri=myurl)</a:t>
            </a:r>
            <a:endParaRPr lang="en-US" sz="1000" b="1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client.pair_pos_client("abcdefg")</a:t>
            </a:r>
            <a:r>
              <a:rPr lang="en-US" sz="10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0956A-15D3-7C4E-B475-A8F2125421D0}"/>
              </a:ext>
            </a:extLst>
          </p:cNvPr>
          <p:cNvSpPr txBox="1"/>
          <p:nvPr/>
        </p:nvSpPr>
        <p:spPr>
          <a:xfrm>
            <a:off x="91439" y="585617"/>
            <a:ext cx="5892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To accept payments via BitPay you need to create a business BitPay account </a:t>
            </a:r>
          </a:p>
          <a:p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and link your business bank account to it.</a:t>
            </a:r>
          </a:p>
          <a:p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Then you get BitPay or test.bitpay merchant account. </a:t>
            </a:r>
          </a:p>
          <a:p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You can start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https://bitpay.com/dashboard/signup</a:t>
            </a: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https://github.com/bitpay</a:t>
            </a: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  - 200+ repositories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https://github.com/warpi/BitPay</a:t>
            </a: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 - 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https://github.com/bitpay/python-bitpay-client</a:t>
            </a: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 – bitpay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65544-4E36-654D-BB47-823ABA35412A}"/>
              </a:ext>
            </a:extLst>
          </p:cNvPr>
          <p:cNvSpPr txBox="1"/>
          <p:nvPr/>
        </p:nvSpPr>
        <p:spPr>
          <a:xfrm>
            <a:off x="56715" y="3029036"/>
            <a:ext cx="81119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pip3 install bitpay</a:t>
            </a:r>
            <a:endParaRPr lang="en-US" sz="1000" b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bitpay </a:t>
            </a:r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client config env exceptions models tokens utils</a:t>
            </a:r>
          </a:p>
          <a:p>
            <a:endParaRPr lang="en-US" sz="1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bitpay.client 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                                 LedgerEntry                          Rate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BillCreationException                LedgerQueryException                 RateQueryException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BillDeliveryException                os                                   Rates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BillQueryException                   Payout                               Refund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BillUpdateException                  PayoutBatch                          RefundCancellationException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BitPayException                      PayoutBatchCancellationException     RefundCreationException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                              PayoutBatchCreationException         RefundNotificationException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                               PayoutBatchNotificationException     RefundQueryException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Currency                             PayoutBatchQueryException            RefundUpdateException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CurrencyQueryException               PayoutCancellationException          RESTcli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Facade                               PayoutCreationException              Settlement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                              PayoutNotificationException          SettlementQueryException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InvoiceCancellationException         PayoutQueryException                 Subscription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InvoiceCreationException             PayoutRecipient                      SubscriptionCreationException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InvoiceNotificationException         PayoutRecipientCancellationException SubscriptionQueryException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InvoicePaymentException              PayoutRecipientCreationException     SubscriptionUpdateException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InvoiceQueryException                PayoutRecipientNotificationException Tokens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InvoiceUpdateException               PayoutRecipientQueryException        Wallet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                                 PayoutRecipients                     WalletQueryException</a:t>
            </a:r>
          </a:p>
          <a:p>
            <a:r>
              <a:rPr lang="en-US" sz="10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Ledger                               PayoutRecipientUpdateException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18FC6-A66E-644B-BA8A-992616006403}"/>
              </a:ext>
            </a:extLst>
          </p:cNvPr>
          <p:cNvSpPr txBox="1"/>
          <p:nvPr/>
        </p:nvSpPr>
        <p:spPr>
          <a:xfrm>
            <a:off x="8947434" y="751834"/>
            <a:ext cx="3059961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 -X POST \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-H "X-Accept-Version: 2.0.0" \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-H "Content-Type: application/json" \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--url "https://bitpay.com/tokens" \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-d @- &lt;&lt;'EOF'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"id":"someID",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"label": "merchantwebsite.com",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"facade":"merchant"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lang="en-US" sz="1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46333-8613-9240-A82A-B25B9B5F207D}"/>
              </a:ext>
            </a:extLst>
          </p:cNvPr>
          <p:cNvSpPr txBox="1"/>
          <p:nvPr/>
        </p:nvSpPr>
        <p:spPr>
          <a:xfrm>
            <a:off x="7609841" y="2580136"/>
            <a:ext cx="45821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Alternatively you can use "</a:t>
            </a:r>
            <a:r>
              <a:rPr lang="en-US" sz="1400" b="1">
                <a:solidFill>
                  <a:srgbClr val="00B0F0"/>
                </a:solidFill>
              </a:rPr>
              <a:t>bitpay</a:t>
            </a:r>
            <a:r>
              <a:rPr lang="en-US" sz="1400"/>
              <a:t>" module which allows you </a:t>
            </a:r>
            <a:r>
              <a:rPr lang="en-US" sz="1400">
                <a:ea typeface="Menlo" panose="020B0609030804020204" pitchFamily="49" charset="0"/>
                <a:cs typeface="Menlo" panose="020B0609030804020204" pitchFamily="49" charset="0"/>
              </a:rPr>
              <a:t>to implement blockchain payments on your e-commerce website, authenticate with BitPay, create/retrieve invoices.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https://bitpay.com/integrations/python</a:t>
            </a:r>
            <a:r>
              <a:rPr lang="en-US" sz="105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ea typeface="Menlo" panose="020B0609030804020204" pitchFamily="49" charset="0"/>
                <a:cs typeface="Menlo" panose="020B0609030804020204" pitchFamily="49" charset="0"/>
                <a:hlinkClick r:id="rId8"/>
              </a:rPr>
              <a:t>https://github.com/bitpay/python-bitpay-client/blob/master/GUIDE.md</a:t>
            </a:r>
            <a:endParaRPr lang="en-US" sz="105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4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9D52-F4E3-944A-B594-5C7070C92B26}"/>
              </a:ext>
            </a:extLst>
          </p:cNvPr>
          <p:cNvSpPr txBox="1"/>
          <p:nvPr/>
        </p:nvSpPr>
        <p:spPr>
          <a:xfrm>
            <a:off x="233680" y="1107440"/>
            <a:ext cx="596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blockonomics.co - Bitcoin payment gateway &amp; merchant processor. Accept bitcoin payments from your e-commerce shop directly to your wallet.</a:t>
            </a:r>
          </a:p>
        </p:txBody>
      </p:sp>
    </p:spTree>
    <p:extLst>
      <p:ext uri="{BB962C8B-B14F-4D97-AF65-F5344CB8AC3E}">
        <p14:creationId xmlns:p14="http://schemas.microsoft.com/office/powerpoint/2010/main" val="12379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</TotalTime>
  <Words>1215</Words>
  <Application>Microsoft Macintosh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264</cp:revision>
  <dcterms:modified xsi:type="dcterms:W3CDTF">2022-05-10T01:39:19Z</dcterms:modified>
</cp:coreProperties>
</file>