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34" r:id="rId1"/>
  </p:sldMasterIdLst>
  <p:notesMasterIdLst>
    <p:notesMasterId r:id="rId10"/>
  </p:notesMasterIdLst>
  <p:sldIdLst>
    <p:sldId id="328" r:id="rId2"/>
    <p:sldId id="329" r:id="rId3"/>
    <p:sldId id="327" r:id="rId4"/>
    <p:sldId id="330" r:id="rId5"/>
    <p:sldId id="326" r:id="rId6"/>
    <p:sldId id="306" r:id="rId7"/>
    <p:sldId id="331" r:id="rId8"/>
    <p:sldId id="33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49"/>
    <p:restoredTop sz="92470"/>
  </p:normalViewPr>
  <p:slideViewPr>
    <p:cSldViewPr snapToGrid="0" snapToObjects="1">
      <p:cViewPr varScale="1">
        <p:scale>
          <a:sx n="117" d="100"/>
          <a:sy n="117" d="100"/>
        </p:scale>
        <p:origin x="17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AE4C-5332-014D-8E1B-BB8DA73EF81D}" type="datetimeFigureOut">
              <a:rPr lang="en-US"/>
              <a:t>5/20/22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7923428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AE4C-5332-014D-8E1B-BB8DA73EF81D}" type="datetimeFigureOut">
              <a:rPr lang="en-US"/>
              <a:t>5/20/22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36428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AE4C-5332-014D-8E1B-BB8DA73EF81D}" type="datetimeFigureOut">
              <a:rPr lang="en-US"/>
              <a:t>5/20/22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643276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AE4C-5332-014D-8E1B-BB8DA73EF81D}" type="datetimeFigureOut">
              <a:rPr lang="en-US"/>
              <a:t>5/20/22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283817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AE4C-5332-014D-8E1B-BB8DA73EF81D}" type="datetimeFigureOut">
              <a:rPr lang="en-US"/>
              <a:t>5/20/22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5426996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AE4C-5332-014D-8E1B-BB8DA73EF81D}" type="datetimeFigureOut">
              <a:rPr lang="en-US"/>
              <a:t>5/20/22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747560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AE4C-5332-014D-8E1B-BB8DA73EF81D}" type="datetimeFigureOut">
              <a:rPr lang="en-US"/>
              <a:t>5/20/22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9651554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AE4C-5332-014D-8E1B-BB8DA73EF81D}" type="datetimeFigureOut">
              <a:rPr lang="en-US"/>
              <a:t>5/20/22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252747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AE4C-5332-014D-8E1B-BB8DA73EF81D}" type="datetimeFigureOut">
              <a:rPr lang="en-US"/>
              <a:t>5/20/22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61751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AE4C-5332-014D-8E1B-BB8DA73EF81D}" type="datetimeFigureOut">
              <a:rPr lang="en-US"/>
              <a:t>5/20/22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514130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AE4C-5332-014D-8E1B-BB8DA73EF81D}" type="datetimeFigureOut">
              <a:rPr lang="en-US"/>
              <a:t>5/20/22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37415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FAE4C-5332-014D-8E1B-BB8DA73EF81D}" type="datetimeFigureOut">
              <a:rPr lang="en-US"/>
              <a:t>5/20/22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52506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Hedge_fund" TargetMode="External"/><Relationship Id="rId3" Type="http://schemas.openxmlformats.org/officeDocument/2006/relationships/hyperlink" Target="https://en.wikipedia.org/wiki/U.S._Securities_and_Exchange_Commission" TargetMode="External"/><Relationship Id="rId7" Type="http://schemas.openxmlformats.org/officeDocument/2006/relationships/hyperlink" Target="https://en.wikipedia.org/wiki/Mutual_fund" TargetMode="External"/><Relationship Id="rId2" Type="http://schemas.openxmlformats.org/officeDocument/2006/relationships/hyperlink" Target="https://en.wikipedia.org/wiki/Security_(finance)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Algorithmic_trading" TargetMode="External"/><Relationship Id="rId11" Type="http://schemas.openxmlformats.org/officeDocument/2006/relationships/image" Target="../media/image1.png"/><Relationship Id="rId5" Type="http://schemas.openxmlformats.org/officeDocument/2006/relationships/hyperlink" Target="https://en.wikipedia.org/wiki/Derivative_(finance)" TargetMode="External"/><Relationship Id="rId10" Type="http://schemas.openxmlformats.org/officeDocument/2006/relationships/hyperlink" Target="https://www.youtube.com/watch?v=mzJmTCYmo9g" TargetMode="External"/><Relationship Id="rId4" Type="http://schemas.openxmlformats.org/officeDocument/2006/relationships/hyperlink" Target="https://en.wikipedia.org/wiki/Series_7_exam" TargetMode="External"/><Relationship Id="rId9" Type="http://schemas.openxmlformats.org/officeDocument/2006/relationships/hyperlink" Target="https://en.wikipedia.org/wiki/Mortgage-backed_security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balancer.fi/" TargetMode="External"/><Relationship Id="rId13" Type="http://schemas.openxmlformats.org/officeDocument/2006/relationships/hyperlink" Target="https://defillama.com/" TargetMode="External"/><Relationship Id="rId3" Type="http://schemas.openxmlformats.org/officeDocument/2006/relationships/hyperlink" Target="https://yetifinance.co/" TargetMode="External"/><Relationship Id="rId7" Type="http://schemas.openxmlformats.org/officeDocument/2006/relationships/hyperlink" Target="https://uniswap.org/" TargetMode="External"/><Relationship Id="rId12" Type="http://schemas.openxmlformats.org/officeDocument/2006/relationships/hyperlink" Target="https://docs.acryptos.com/" TargetMode="External"/><Relationship Id="rId2" Type="http://schemas.openxmlformats.org/officeDocument/2006/relationships/hyperlink" Target="https://www.moonpay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resources.curve.fi/" TargetMode="External"/><Relationship Id="rId11" Type="http://schemas.openxmlformats.org/officeDocument/2006/relationships/hyperlink" Target="https://platypus.finance/" TargetMode="External"/><Relationship Id="rId5" Type="http://schemas.openxmlformats.org/officeDocument/2006/relationships/hyperlink" Target="https://www.convexfinance.com/" TargetMode="External"/><Relationship Id="rId10" Type="http://schemas.openxmlformats.org/officeDocument/2006/relationships/hyperlink" Target="https://vectorfinance.io/" TargetMode="External"/><Relationship Id="rId4" Type="http://schemas.openxmlformats.org/officeDocument/2006/relationships/hyperlink" Target="https://stargate.finance/" TargetMode="External"/><Relationship Id="rId9" Type="http://schemas.openxmlformats.org/officeDocument/2006/relationships/hyperlink" Target="https://fantom.foundation/" TargetMode="External"/><Relationship Id="rId14" Type="http://schemas.openxmlformats.org/officeDocument/2006/relationships/hyperlink" Target="https://www.arrakis.finance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3354CC-1C48-A5A6-1CAD-2EEC1862AA91}"/>
              </a:ext>
            </a:extLst>
          </p:cNvPr>
          <p:cNvSpPr txBox="1"/>
          <p:nvPr/>
        </p:nvSpPr>
        <p:spPr>
          <a:xfrm>
            <a:off x="1835247" y="97689"/>
            <a:ext cx="7359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/>
              <a:t>Decentralized finance (DeFi)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1A647A-65A2-1156-763B-18AB36AAAAA0}"/>
              </a:ext>
            </a:extLst>
          </p:cNvPr>
          <p:cNvSpPr txBox="1"/>
          <p:nvPr/>
        </p:nvSpPr>
        <p:spPr>
          <a:xfrm>
            <a:off x="1674018" y="1031048"/>
            <a:ext cx="88439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</a:rPr>
              <a:t>DeFi</a:t>
            </a:r>
            <a:r>
              <a:rPr lang="en-US"/>
              <a:t> is an emerging financial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</a:rPr>
              <a:t>DeFi</a:t>
            </a:r>
            <a:r>
              <a:rPr lang="en-US"/>
              <a:t> is based on secure </a:t>
            </a:r>
            <a:r>
              <a:rPr lang="en-US" b="1">
                <a:solidFill>
                  <a:srgbClr val="00B050"/>
                </a:solidFill>
              </a:rPr>
              <a:t>distributed ledgers</a:t>
            </a:r>
            <a:r>
              <a:rPr lang="en-US"/>
              <a:t> similar to those used by cryptocurrencies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</a:rPr>
              <a:t>DeFi</a:t>
            </a:r>
            <a:r>
              <a:rPr lang="en-US"/>
              <a:t> substitutes financial institutions (banks) by automatic smart contracts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</a:rPr>
              <a:t>DeFi</a:t>
            </a:r>
            <a:r>
              <a:rPr lang="en-US"/>
              <a:t> allows you to to perform full range of financial operations and strategies:</a:t>
            </a:r>
            <a:br>
              <a:rPr lang="en-US"/>
            </a:br>
            <a:r>
              <a:rPr lang="en-US" b="1">
                <a:solidFill>
                  <a:srgbClr val="00B0F0"/>
                </a:solidFill>
              </a:rPr>
              <a:t>.. keep (save), pay, transfer, convert, invest (stake), </a:t>
            </a:r>
            <a:br>
              <a:rPr lang="en-US" b="1">
                <a:solidFill>
                  <a:srgbClr val="00B0F0"/>
                </a:solidFill>
              </a:rPr>
            </a:br>
            <a:r>
              <a:rPr lang="en-US" b="1">
                <a:solidFill>
                  <a:srgbClr val="00B0F0"/>
                </a:solidFill>
              </a:rPr>
              <a:t>.. fund, lend, borrow, trade, swap, use derivatives</a:t>
            </a:r>
            <a:br>
              <a:rPr lang="en-US" b="1">
                <a:solidFill>
                  <a:srgbClr val="00B0F0"/>
                </a:solidFill>
              </a:rPr>
            </a:br>
            <a:r>
              <a:rPr lang="en-US" b="1">
                <a:solidFill>
                  <a:srgbClr val="00B0F0"/>
                </a:solidFill>
              </a:rPr>
              <a:t>.. use both convential and crypto-based financial instruments</a:t>
            </a:r>
            <a:br>
              <a:rPr lang="en-US" b="1">
                <a:solidFill>
                  <a:srgbClr val="00B0F0"/>
                </a:solidFill>
              </a:rPr>
            </a:br>
            <a:r>
              <a:rPr lang="en-US" b="1">
                <a:solidFill>
                  <a:srgbClr val="00B0F0"/>
                </a:solidFill>
              </a:rPr>
              <a:t>.. manage volatility, manage interest 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</a:rPr>
              <a:t>DeFi</a:t>
            </a:r>
            <a:r>
              <a:rPr lang="en-US"/>
              <a:t> offers Immutability, interoperability, transparency, permissionless, self-custody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</a:rPr>
              <a:t>DeFi</a:t>
            </a:r>
            <a:r>
              <a:rPr lang="en-US"/>
              <a:t> is mostly based on </a:t>
            </a:r>
            <a:r>
              <a:rPr lang="en-US" b="1">
                <a:solidFill>
                  <a:srgbClr val="00B050"/>
                </a:solidFill>
              </a:rPr>
              <a:t>open-source technologies</a:t>
            </a:r>
            <a:r>
              <a:rPr lang="en-US"/>
              <a:t>, thus it is well positioned to win in financial industry similar to how open-source has won in other IT driven industries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CAE060-F0D3-A151-57DE-B0D2AF94EA0B}"/>
              </a:ext>
            </a:extLst>
          </p:cNvPr>
          <p:cNvSpPr txBox="1"/>
          <p:nvPr/>
        </p:nvSpPr>
        <p:spPr>
          <a:xfrm>
            <a:off x="3436084" y="5286170"/>
            <a:ext cx="88582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Users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A6032B-5B76-2C8D-810B-A47D8C33CC24}"/>
              </a:ext>
            </a:extLst>
          </p:cNvPr>
          <p:cNvSpPr txBox="1"/>
          <p:nvPr/>
        </p:nvSpPr>
        <p:spPr>
          <a:xfrm>
            <a:off x="5365622" y="4653528"/>
            <a:ext cx="88582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Banks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DFD056-D8BE-11AB-A6E5-F31F3A934A17}"/>
              </a:ext>
            </a:extLst>
          </p:cNvPr>
          <p:cNvSpPr txBox="1"/>
          <p:nvPr/>
        </p:nvSpPr>
        <p:spPr>
          <a:xfrm>
            <a:off x="5278536" y="5911454"/>
            <a:ext cx="171041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DeFi platforms</a:t>
            </a:r>
          </a:p>
        </p:txBody>
      </p:sp>
      <p:sp>
        <p:nvSpPr>
          <p:cNvPr id="10" name="Left-Right Arrow 9">
            <a:extLst>
              <a:ext uri="{FF2B5EF4-FFF2-40B4-BE49-F238E27FC236}">
                <a16:creationId xmlns:a16="http://schemas.microsoft.com/office/drawing/2014/main" id="{60BE2CE7-7608-6AA0-9FFF-2CC03CC943CB}"/>
              </a:ext>
            </a:extLst>
          </p:cNvPr>
          <p:cNvSpPr/>
          <p:nvPr/>
        </p:nvSpPr>
        <p:spPr>
          <a:xfrm rot="20144982">
            <a:off x="4429125" y="5022860"/>
            <a:ext cx="742950" cy="2372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E4AE2FA5-B197-6A02-B620-09C2E5B5CB91}"/>
              </a:ext>
            </a:extLst>
          </p:cNvPr>
          <p:cNvSpPr/>
          <p:nvPr/>
        </p:nvSpPr>
        <p:spPr>
          <a:xfrm rot="1509550">
            <a:off x="4429124" y="5712211"/>
            <a:ext cx="742950" cy="2372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2BBF818-DF5A-127C-1BE6-D86778B81923}"/>
              </a:ext>
            </a:extLst>
          </p:cNvPr>
          <p:cNvCxnSpPr/>
          <p:nvPr/>
        </p:nvCxnSpPr>
        <p:spPr>
          <a:xfrm flipH="1" flipV="1">
            <a:off x="5308471" y="4350493"/>
            <a:ext cx="1000125" cy="915927"/>
          </a:xfrm>
          <a:prstGeom prst="line">
            <a:avLst/>
          </a:prstGeom>
          <a:ln w="38100" cap="rnd">
            <a:solidFill>
              <a:srgbClr val="FF0000">
                <a:alpha val="1985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EB76D9-A986-ACFA-28F8-E7F2843BD94B}"/>
              </a:ext>
            </a:extLst>
          </p:cNvPr>
          <p:cNvCxnSpPr>
            <a:cxnSpLocks/>
          </p:cNvCxnSpPr>
          <p:nvPr/>
        </p:nvCxnSpPr>
        <p:spPr>
          <a:xfrm flipH="1">
            <a:off x="5365622" y="4429916"/>
            <a:ext cx="1000125" cy="757080"/>
          </a:xfrm>
          <a:prstGeom prst="line">
            <a:avLst/>
          </a:prstGeom>
          <a:ln w="38100" cap="rnd">
            <a:solidFill>
              <a:srgbClr val="FF0000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13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3354CC-1C48-A5A6-1CAD-2EEC1862AA91}"/>
              </a:ext>
            </a:extLst>
          </p:cNvPr>
          <p:cNvSpPr txBox="1"/>
          <p:nvPr/>
        </p:nvSpPr>
        <p:spPr>
          <a:xfrm>
            <a:off x="59826" y="0"/>
            <a:ext cx="6678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History of Decentralized finance (DeFi)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D09B3F-81EF-DD22-63BD-C0DEAB35E41A}"/>
              </a:ext>
            </a:extLst>
          </p:cNvPr>
          <p:cNvSpPr txBox="1"/>
          <p:nvPr/>
        </p:nvSpPr>
        <p:spPr>
          <a:xfrm>
            <a:off x="123423" y="985838"/>
            <a:ext cx="6551222" cy="56938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/>
              <a:t>2009 - </a:t>
            </a:r>
            <a:r>
              <a:rPr lang="en-US" sz="1400" b="1">
                <a:solidFill>
                  <a:srgbClr val="FF0000"/>
                </a:solidFill>
              </a:rPr>
              <a:t>Bitcoin</a:t>
            </a:r>
            <a:r>
              <a:rPr lang="en-US" sz="1400"/>
              <a:t>, Bitcoin script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/>
              <a:t>2015 - </a:t>
            </a:r>
            <a:r>
              <a:rPr lang="en-US" sz="1400" b="1">
                <a:solidFill>
                  <a:srgbClr val="FF0000"/>
                </a:solidFill>
              </a:rPr>
              <a:t>Ethereum</a:t>
            </a:r>
            <a:r>
              <a:rPr lang="en-US" sz="1400"/>
              <a:t>, smart contracts, Decentralized Apps and protocols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/>
              <a:t>2015 - </a:t>
            </a:r>
            <a:r>
              <a:rPr lang="en-US" sz="1400" b="1">
                <a:solidFill>
                  <a:srgbClr val="FF0000"/>
                </a:solidFill>
              </a:rPr>
              <a:t>ERC20</a:t>
            </a:r>
            <a:r>
              <a:rPr lang="en-US" sz="1400"/>
              <a:t> token (</a:t>
            </a:r>
            <a:r>
              <a:rPr lang="en-US" sz="1400" b="1">
                <a:solidFill>
                  <a:srgbClr val="00B050"/>
                </a:solidFill>
              </a:rPr>
              <a:t>Ethereum Request for Comment</a:t>
            </a:r>
            <a:r>
              <a:rPr lang="en-US" sz="1400"/>
              <a:t>) is a standard used for creating and issuing smart contracts on the Ethereum blockchain. Smart contracts can then be used to create smart property or tokenized assets that people can invest in.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/>
              <a:t>2017 – </a:t>
            </a:r>
            <a:r>
              <a:rPr lang="en-US" sz="1400" b="1">
                <a:solidFill>
                  <a:srgbClr val="FF0000"/>
                </a:solidFill>
              </a:rPr>
              <a:t>DAI</a:t>
            </a:r>
            <a:r>
              <a:rPr lang="en-US" sz="1400"/>
              <a:t> - Decentralized stable coin (2014 – Maker, 2015 – single, 2019 – multiple collaterals)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/>
              <a:t>2017 – </a:t>
            </a:r>
            <a:r>
              <a:rPr lang="en-US" sz="1400" b="1">
                <a:solidFill>
                  <a:srgbClr val="FF0000"/>
                </a:solidFill>
              </a:rPr>
              <a:t>EtherDelta</a:t>
            </a:r>
            <a:r>
              <a:rPr lang="en-US" sz="1400"/>
              <a:t> = DEX (Decentralized EXchange) using order book trading ERC20, was hacked in 2017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/>
              <a:t>2017-2020 – multiple </a:t>
            </a:r>
            <a:r>
              <a:rPr lang="en-US" sz="1400" b="1">
                <a:solidFill>
                  <a:srgbClr val="FF0000"/>
                </a:solidFill>
              </a:rPr>
              <a:t>ICO-s</a:t>
            </a:r>
            <a:r>
              <a:rPr lang="en-US" sz="1400"/>
              <a:t> (Initial Coin Offering) over Ethereum platform</a:t>
            </a:r>
            <a:br>
              <a:rPr lang="en-US" sz="1400"/>
            </a:br>
            <a:r>
              <a:rPr lang="en-US" sz="1400">
                <a:solidFill>
                  <a:srgbClr val="00B0F0"/>
                </a:solidFill>
              </a:rPr>
              <a:t>.. AAVE – lending and borrowing</a:t>
            </a:r>
            <a:br>
              <a:rPr lang="en-US" sz="1400">
                <a:solidFill>
                  <a:srgbClr val="00B0F0"/>
                </a:solidFill>
              </a:rPr>
            </a:br>
            <a:r>
              <a:rPr lang="en-US" sz="1400">
                <a:solidFill>
                  <a:srgbClr val="00B0F0"/>
                </a:solidFill>
              </a:rPr>
              <a:t>.. Synthetix - liquidity protocol for derivatives</a:t>
            </a:r>
            <a:br>
              <a:rPr lang="en-US" sz="1400">
                <a:solidFill>
                  <a:srgbClr val="00B0F0"/>
                </a:solidFill>
              </a:rPr>
            </a:br>
            <a:r>
              <a:rPr lang="en-US" sz="1400">
                <a:solidFill>
                  <a:srgbClr val="00B0F0"/>
                </a:solidFill>
              </a:rPr>
              <a:t>.. Ren (Republic) – protocol for inter-chain liquidity</a:t>
            </a:r>
            <a:br>
              <a:rPr lang="en-US" sz="1400">
                <a:solidFill>
                  <a:srgbClr val="00B0F0"/>
                </a:solidFill>
              </a:rPr>
            </a:br>
            <a:r>
              <a:rPr lang="en-US" sz="1400">
                <a:solidFill>
                  <a:srgbClr val="00B0F0"/>
                </a:solidFill>
              </a:rPr>
              <a:t>.. kyber network – liquidity protocol</a:t>
            </a:r>
            <a:br>
              <a:rPr lang="en-US" sz="1400">
                <a:solidFill>
                  <a:srgbClr val="00B0F0"/>
                </a:solidFill>
              </a:rPr>
            </a:br>
            <a:r>
              <a:rPr lang="en-US" sz="1400">
                <a:solidFill>
                  <a:srgbClr val="00B0F0"/>
                </a:solidFill>
              </a:rPr>
              <a:t>.. O - Zero X– open peer to peer exchange protocol</a:t>
            </a:r>
            <a:br>
              <a:rPr lang="en-US" sz="1400">
                <a:solidFill>
                  <a:srgbClr val="00B0F0"/>
                </a:solidFill>
              </a:rPr>
            </a:br>
            <a:r>
              <a:rPr lang="en-US" sz="1400">
                <a:solidFill>
                  <a:srgbClr val="00B0F0"/>
                </a:solidFill>
              </a:rPr>
              <a:t>.. Bancor - – liquidity protocol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/>
              <a:t>2018 – </a:t>
            </a:r>
            <a:r>
              <a:rPr lang="en-US" sz="1400" b="1">
                <a:solidFill>
                  <a:srgbClr val="FF0000"/>
                </a:solidFill>
              </a:rPr>
              <a:t>Uniswap</a:t>
            </a:r>
            <a:r>
              <a:rPr lang="en-US" sz="1400"/>
              <a:t> – </a:t>
            </a:r>
            <a:r>
              <a:rPr lang="en-US" sz="1400" b="1">
                <a:solidFill>
                  <a:srgbClr val="FF0000"/>
                </a:solidFill>
              </a:rPr>
              <a:t>LP</a:t>
            </a:r>
            <a:r>
              <a:rPr lang="en-US" sz="1400"/>
              <a:t> (liquidity pools) and </a:t>
            </a:r>
            <a:r>
              <a:rPr lang="en-US" sz="1400" b="1">
                <a:solidFill>
                  <a:srgbClr val="FF0000"/>
                </a:solidFill>
              </a:rPr>
              <a:t>AMM</a:t>
            </a:r>
            <a:r>
              <a:rPr lang="en-US" sz="1400"/>
              <a:t> (Automated Market Makers)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/>
              <a:t>2019 - </a:t>
            </a:r>
            <a:r>
              <a:rPr lang="en-US" sz="1400" b="1">
                <a:solidFill>
                  <a:srgbClr val="FF0000"/>
                </a:solidFill>
              </a:rPr>
              <a:t>Synthetix</a:t>
            </a:r>
            <a:r>
              <a:rPr lang="en-US" sz="1400"/>
              <a:t> – first liquidity incentive program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4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/>
              <a:t>March 2020 – Ether price dropped 50% in one day because of COVID pandemic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/>
              <a:t>2020 Summer – </a:t>
            </a:r>
            <a:r>
              <a:rPr lang="en-US" sz="1400" b="1">
                <a:solidFill>
                  <a:srgbClr val="FF0000"/>
                </a:solidFill>
              </a:rPr>
              <a:t>Compound</a:t>
            </a:r>
            <a:r>
              <a:rPr lang="en-US" sz="1400"/>
              <a:t> launched reward program for lending/borrowing</a:t>
            </a:r>
            <a:br>
              <a:rPr lang="en-US" sz="1400"/>
            </a:br>
            <a:r>
              <a:rPr lang="en-US" sz="1400"/>
              <a:t>(supply APY, borrow APY) =&gt; liquidity mining, yild farming. </a:t>
            </a:r>
            <a:br>
              <a:rPr lang="en-US" sz="1400"/>
            </a:br>
            <a:r>
              <a:rPr lang="en-US" sz="1400" b="1">
                <a:solidFill>
                  <a:srgbClr val="FF0000"/>
                </a:solidFill>
              </a:rPr>
              <a:t>Compound Governance</a:t>
            </a:r>
            <a:r>
              <a:rPr lang="en-US" sz="1400"/>
              <a:t> – users can vote on changes in protocol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/>
              <a:t>2020 - </a:t>
            </a:r>
            <a:r>
              <a:rPr lang="en-US" sz="1400" b="1">
                <a:solidFill>
                  <a:srgbClr val="FF0000"/>
                </a:solidFill>
              </a:rPr>
              <a:t>Yearn Finance</a:t>
            </a:r>
            <a:r>
              <a:rPr lang="en-US" sz="1400"/>
              <a:t> – yield optimizer auto switching between different lending protocols (Andre Cronje), token YFi – grew to $30K in 2 months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BFD9BB-D4A5-FA13-9ABF-77D725CD695B}"/>
              </a:ext>
            </a:extLst>
          </p:cNvPr>
          <p:cNvSpPr txBox="1"/>
          <p:nvPr/>
        </p:nvSpPr>
        <p:spPr>
          <a:xfrm>
            <a:off x="7304392" y="153888"/>
            <a:ext cx="3971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Evolution from user-to-user ( peer to peer ) to user to contract platform with liquidity pools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3C4F43-27EB-31DD-FD72-ACD9D357C032}"/>
              </a:ext>
            </a:extLst>
          </p:cNvPr>
          <p:cNvSpPr txBox="1"/>
          <p:nvPr/>
        </p:nvSpPr>
        <p:spPr>
          <a:xfrm>
            <a:off x="7186613" y="985838"/>
            <a:ext cx="4343400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2020 - Ampleforth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2020 – YAM protocol – rewarding for staking, bug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2020 – Sushi swap, vampire attack, $1 Bln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D671E8-D864-0CD6-14D0-F4F1824D4369}"/>
              </a:ext>
            </a:extLst>
          </p:cNvPr>
          <p:cNvSpPr txBox="1"/>
          <p:nvPr/>
        </p:nvSpPr>
        <p:spPr>
          <a:xfrm>
            <a:off x="242888" y="523220"/>
            <a:ext cx="3014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youtube Finematics video </a:t>
            </a:r>
          </a:p>
        </p:txBody>
      </p:sp>
    </p:spTree>
    <p:extLst>
      <p:ext uri="{BB962C8B-B14F-4D97-AF65-F5344CB8AC3E}">
        <p14:creationId xmlns:p14="http://schemas.microsoft.com/office/powerpoint/2010/main" val="718216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74509F-C3EE-E627-156A-D239BA689CE4}"/>
              </a:ext>
            </a:extLst>
          </p:cNvPr>
          <p:cNvSpPr txBox="1"/>
          <p:nvPr/>
        </p:nvSpPr>
        <p:spPr>
          <a:xfrm>
            <a:off x="278295" y="474345"/>
            <a:ext cx="55161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Finance</a:t>
            </a:r>
          </a:p>
          <a:p>
            <a:r>
              <a:rPr lang="en-US" sz="1400"/>
              <a:t>1970 – computers</a:t>
            </a:r>
          </a:p>
          <a:p>
            <a:r>
              <a:rPr lang="en-US" sz="1400"/>
              <a:t>1990 – online operations</a:t>
            </a:r>
          </a:p>
          <a:p>
            <a:r>
              <a:rPr lang="en-US" sz="1400"/>
              <a:t>paypal, iintech, ...</a:t>
            </a:r>
          </a:p>
          <a:p>
            <a:endParaRPr lang="en-US" sz="1400"/>
          </a:p>
          <a:p>
            <a:r>
              <a:rPr lang="en-US" sz="1400"/>
              <a:t>Standard finance is still inefficient - done by humans, behind closed doors, etc.</a:t>
            </a:r>
          </a:p>
          <a:p>
            <a:endParaRPr lang="en-US" sz="1400"/>
          </a:p>
          <a:p>
            <a:r>
              <a:rPr lang="en-US" sz="1400"/>
              <a:t>new – cryptography, decentralization, blockchain</a:t>
            </a:r>
          </a:p>
          <a:p>
            <a:r>
              <a:rPr lang="en-US" sz="1400"/>
              <a:t>   payments, lending, borrowing, lending</a:t>
            </a:r>
          </a:p>
          <a:p>
            <a:r>
              <a:rPr lang="en-US" sz="1400"/>
              <a:t>   fast settlement – even between different countries</a:t>
            </a:r>
          </a:p>
          <a:p>
            <a:r>
              <a:rPr lang="en-US" sz="1400"/>
              <a:t>   no human involvement</a:t>
            </a:r>
          </a:p>
          <a:p>
            <a:r>
              <a:rPr lang="en-US" sz="1400"/>
              <a:t>   no permissions needed, no need to provide income statements, nationality, race, etc.</a:t>
            </a:r>
          </a:p>
          <a:p>
            <a:r>
              <a:rPr lang="en-US" sz="1400"/>
              <a:t>   open software, open protocols</a:t>
            </a:r>
          </a:p>
          <a:p>
            <a:r>
              <a:rPr lang="en-US" sz="1400"/>
              <a:t>   transparent, visible, ...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EC1A47-C971-C6FC-A6E9-B75E6CE97753}"/>
              </a:ext>
            </a:extLst>
          </p:cNvPr>
          <p:cNvSpPr txBox="1"/>
          <p:nvPr/>
        </p:nvSpPr>
        <p:spPr>
          <a:xfrm>
            <a:off x="6096001" y="750771"/>
            <a:ext cx="555056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TVL = Total Value Locked in DeFi</a:t>
            </a:r>
          </a:p>
          <a:p>
            <a:r>
              <a:rPr lang="en-US" sz="1400"/>
              <a:t>in lending protocols, decentralized exchanges, or derivative protocols</a:t>
            </a:r>
          </a:p>
          <a:p>
            <a:r>
              <a:rPr lang="en-US" sz="1400"/>
              <a:t>has grown from $1 Bln in 2020 to $32 Bln in Feb 2021</a:t>
            </a:r>
          </a:p>
          <a:p>
            <a:endParaRPr lang="en-US" sz="1400"/>
          </a:p>
          <a:p>
            <a:r>
              <a:rPr lang="en-US" sz="1400"/>
              <a:t>Trading Volume:  $0.5 Bln =&gt; $50+ Bln in Jan 2021</a:t>
            </a:r>
          </a:p>
          <a:p>
            <a:endParaRPr lang="en-US" sz="1400"/>
          </a:p>
          <a:p>
            <a:r>
              <a:rPr lang="en-US" sz="1400"/>
              <a:t>Stable coins – tremendous growth</a:t>
            </a:r>
          </a:p>
          <a:p>
            <a:r>
              <a:rPr lang="en-US" sz="1400"/>
              <a:t>   USDC</a:t>
            </a:r>
          </a:p>
          <a:p>
            <a:r>
              <a:rPr lang="en-US" sz="1400"/>
              <a:t>   Dai</a:t>
            </a:r>
          </a:p>
          <a:p>
            <a:endParaRPr lang="en-US" sz="1400"/>
          </a:p>
          <a:p>
            <a:r>
              <a:rPr lang="en-US" sz="1400"/>
              <a:t>decentralized decisions</a:t>
            </a:r>
          </a:p>
          <a:p>
            <a:r>
              <a:rPr lang="en-US" sz="1400"/>
              <a:t>governments can not change rules</a:t>
            </a:r>
          </a:p>
          <a:p>
            <a:r>
              <a:rPr lang="en-US" sz="1400"/>
              <a:t>fast speed and low cost</a:t>
            </a:r>
          </a:p>
          <a:p>
            <a:r>
              <a:rPr lang="en-US" sz="1400"/>
              <a:t>huge scaling</a:t>
            </a:r>
          </a:p>
          <a:p>
            <a:r>
              <a:rPr lang="en-US" sz="1400"/>
              <a:t>risks (hacking)</a:t>
            </a:r>
          </a:p>
          <a:p>
            <a:endParaRPr lang="en-US" sz="1400"/>
          </a:p>
          <a:p>
            <a:r>
              <a:rPr lang="en-US" sz="1400"/>
              <a:t>AAVE - https://aave.com – open source liquidity protocol</a:t>
            </a:r>
            <a:br>
              <a:rPr lang="en-US" sz="1400"/>
            </a:br>
            <a:r>
              <a:rPr lang="en-US" sz="1400"/>
              <a:t>( credit delegation, tokenized mortgages, ...)</a:t>
            </a:r>
          </a:p>
          <a:p>
            <a:endParaRPr lang="en-US" sz="1400"/>
          </a:p>
          <a:p>
            <a:r>
              <a:rPr lang="en-US" sz="1400"/>
              <a:t>DeFi will make banks irrelevant</a:t>
            </a:r>
          </a:p>
          <a:p>
            <a:endParaRPr lang="en-US" sz="1400"/>
          </a:p>
          <a:p>
            <a:r>
              <a:rPr lang="en-US" sz="1400"/>
              <a:t>Instead of going public on stock market – issue security tokens</a:t>
            </a:r>
          </a:p>
        </p:txBody>
      </p:sp>
    </p:spTree>
    <p:extLst>
      <p:ext uri="{BB962C8B-B14F-4D97-AF65-F5344CB8AC3E}">
        <p14:creationId xmlns:p14="http://schemas.microsoft.com/office/powerpoint/2010/main" val="502333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06292A-9C00-EC73-B54D-AFBA82B0C2E7}"/>
              </a:ext>
            </a:extLst>
          </p:cNvPr>
          <p:cNvSpPr txBox="1"/>
          <p:nvPr/>
        </p:nvSpPr>
        <p:spPr>
          <a:xfrm>
            <a:off x="0" y="0"/>
            <a:ext cx="3882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Finance Before Crypto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0D76CD-226F-E20D-B4C4-AF03A067A36E}"/>
              </a:ext>
            </a:extLst>
          </p:cNvPr>
          <p:cNvSpPr txBox="1"/>
          <p:nvPr/>
        </p:nvSpPr>
        <p:spPr>
          <a:xfrm>
            <a:off x="232610" y="652436"/>
            <a:ext cx="5358063" cy="29546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Protect customers and markets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1929 crash</a:t>
            </a:r>
            <a:r>
              <a:rPr lang="en-US" sz="1400"/>
              <a:t> on Wall Street was a result of a long period of speculation that preceded it, during which millions of people invested their savings or borrowed money to buy stocks, pushing prices to unsustainable levels.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1934 - The U.S. Congress created the U.S. Securities and Exchange Commission (SEC) to protect investors from fraud and unfair sales practices.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Nowadays you need to pass a series of exams (like "Series 7") to be allowed to work in Finance, and you can get into prison for violating SEC rules.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IPO (Initial Public Offering) – the legal process to permit a company to issue its stock on a public market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BE14C6-FD69-CB80-56AD-9AFA2E06CFF6}"/>
              </a:ext>
            </a:extLst>
          </p:cNvPr>
          <p:cNvSpPr txBox="1"/>
          <p:nvPr/>
        </p:nvSpPr>
        <p:spPr>
          <a:xfrm>
            <a:off x="6096001" y="2644170"/>
            <a:ext cx="5724524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hlinkClick r:id="rId2"/>
              </a:rPr>
              <a:t>https://en.wikipedia.org/wiki/Security_(finance)</a:t>
            </a:r>
            <a:endParaRPr lang="en-US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hlinkClick r:id="rId3"/>
              </a:rPr>
              <a:t>https://en.wikipedia.org/wiki/U.S._Securities_and_Exchange_Commission</a:t>
            </a:r>
            <a:endParaRPr lang="en-US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hlinkClick r:id="rId4"/>
              </a:rPr>
              <a:t>https://en.wikipedia.org/wiki/Series_7_exam</a:t>
            </a:r>
            <a:endParaRPr lang="en-US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hlinkClick r:id="rId5"/>
              </a:rPr>
              <a:t>https://en.wikipedia.org/wiki/Derivative_(finance)</a:t>
            </a:r>
            <a:endParaRPr lang="en-US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hlinkClick r:id="rId6"/>
              </a:rPr>
              <a:t>https://en.wikipedia.org/wiki/Algorithmic_trading</a:t>
            </a:r>
            <a:endParaRPr lang="en-US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hlinkClick r:id="rId7"/>
              </a:rPr>
              <a:t>https://en.wikipedia.org/wiki/Mutual_fund</a:t>
            </a:r>
            <a:endParaRPr lang="en-US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hlinkClick r:id="rId8"/>
              </a:rPr>
              <a:t>https://en.wikipedia.org/wiki/Hedge_fund</a:t>
            </a:r>
            <a:endParaRPr lang="en-US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hlinkClick r:id="rId9"/>
              </a:rPr>
              <a:t>https://en.wikipedia.org/wiki/Mortgage-backed_security</a:t>
            </a:r>
            <a:endParaRPr lang="en-US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C43966-48F2-922C-554B-225DEECC7BCA}"/>
              </a:ext>
            </a:extLst>
          </p:cNvPr>
          <p:cNvSpPr txBox="1"/>
          <p:nvPr/>
        </p:nvSpPr>
        <p:spPr>
          <a:xfrm>
            <a:off x="232610" y="3736307"/>
            <a:ext cx="5358062" cy="29546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Derivatives, packaging, crash 2008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A security is a tradable financial asset. Three basic types:</a:t>
            </a:r>
            <a:br>
              <a:rPr lang="en-US" sz="1400"/>
            </a:br>
            <a:r>
              <a:rPr lang="en-US" sz="1400"/>
              <a:t>.. bonds (debt securities)</a:t>
            </a:r>
            <a:br>
              <a:rPr lang="en-US" sz="1400"/>
            </a:br>
            <a:r>
              <a:rPr lang="en-US" sz="1400"/>
              <a:t>.. equities (common stocks)</a:t>
            </a:r>
            <a:br>
              <a:rPr lang="en-US" sz="1400"/>
            </a:br>
            <a:r>
              <a:rPr lang="en-US" sz="1400"/>
              <a:t>.. derivatives (forward conracts, futures, options, swaps, repos,</a:t>
            </a:r>
            <a:br>
              <a:rPr lang="en-US" sz="1400"/>
            </a:br>
            <a:r>
              <a:rPr lang="en-US" sz="1400"/>
              <a:t>    MBS (Mortage Backed Securities),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Funds – proffessionally manage baskets of investments using money from many investors who buy funds' shares.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2008 crash</a:t>
            </a:r>
            <a:r>
              <a:rPr lang="en-US" sz="1400"/>
              <a:t> – low interest rates + low loan approval standards caused active borrowing and Real estate building. These sub-prime mortages were packaged (often fraudulently) into derivatives securities (MBS) with high credit rating, which were then sold around the globe.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E54FB7-F902-2057-FF25-5F4B9FAFEE8F}"/>
              </a:ext>
            </a:extLst>
          </p:cNvPr>
          <p:cNvSpPr txBox="1"/>
          <p:nvPr/>
        </p:nvSpPr>
        <p:spPr>
          <a:xfrm>
            <a:off x="6096000" y="657172"/>
            <a:ext cx="5724525" cy="14465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Lesson learned: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There is a lot of fraud out there. Ponzi schemes, lies about credibility of securities, lies about collaterals,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If something is being sold on the market – it doesn't mean it has real value. Even if it is represented by big Wall-Street companies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Regulations and credit checks help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2B31F8-8BEC-470D-05F9-352E1DD2EEB6}"/>
              </a:ext>
            </a:extLst>
          </p:cNvPr>
          <p:cNvSpPr txBox="1"/>
          <p:nvPr/>
        </p:nvSpPr>
        <p:spPr>
          <a:xfrm>
            <a:off x="6096000" y="4964201"/>
            <a:ext cx="3457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Hillarious explanation of 2008 market crash</a:t>
            </a:r>
          </a:p>
          <a:p>
            <a:r>
              <a:rPr lang="en-US" sz="1400" b="1">
                <a:solidFill>
                  <a:srgbClr val="FF0000"/>
                </a:solidFill>
              </a:rPr>
              <a:t>"Bird and Fortune - Subprime Crisis"</a:t>
            </a:r>
          </a:p>
          <a:p>
            <a:r>
              <a:rPr lang="en-US" sz="1200">
                <a:hlinkClick r:id="rId10"/>
              </a:rPr>
              <a:t>https://www.youtube.com/watch?v=mzJmTCYmo9g</a:t>
            </a:r>
            <a:endParaRPr lang="en-US" sz="12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7F9922-6BF4-F1B1-ABE9-EF96448BF483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48675" y="4786332"/>
            <a:ext cx="1924200" cy="15273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29A584-0CF0-7BA5-8743-12E0F7FB2411}"/>
              </a:ext>
            </a:extLst>
          </p:cNvPr>
          <p:cNvSpPr txBox="1"/>
          <p:nvPr/>
        </p:nvSpPr>
        <p:spPr>
          <a:xfrm>
            <a:off x="6205536" y="5797519"/>
            <a:ext cx="3457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00B050"/>
                </a:solidFill>
              </a:rPr>
              <a:t>"Imagine unemployed ... sitting on his crumbling porch somewhere in Alabama ..."</a:t>
            </a:r>
          </a:p>
        </p:txBody>
      </p:sp>
    </p:spTree>
    <p:extLst>
      <p:ext uri="{BB962C8B-B14F-4D97-AF65-F5344CB8AC3E}">
        <p14:creationId xmlns:p14="http://schemas.microsoft.com/office/powerpoint/2010/main" val="2804565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9469CD-F847-CC08-33A0-C589F68CED74}"/>
              </a:ext>
            </a:extLst>
          </p:cNvPr>
          <p:cNvSpPr txBox="1"/>
          <p:nvPr/>
        </p:nvSpPr>
        <p:spPr>
          <a:xfrm>
            <a:off x="0" y="0"/>
            <a:ext cx="4695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Making Money with DeFi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31DBA-9ADF-E8AB-AE40-57957357B6DD}"/>
              </a:ext>
            </a:extLst>
          </p:cNvPr>
          <p:cNvSpPr txBox="1"/>
          <p:nvPr/>
        </p:nvSpPr>
        <p:spPr>
          <a:xfrm>
            <a:off x="208313" y="870065"/>
            <a:ext cx="7828908" cy="37548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DeFi</a:t>
            </a:r>
            <a:r>
              <a:rPr lang="en-US" sz="1400"/>
              <a:t> allows you to </a:t>
            </a:r>
            <a:r>
              <a:rPr lang="en-US" sz="1400" b="1">
                <a:solidFill>
                  <a:srgbClr val="00B050"/>
                </a:solidFill>
              </a:rPr>
              <a:t>stake, lend, borrow and trade</a:t>
            </a:r>
            <a:r>
              <a:rPr lang="en-US" sz="1400"/>
              <a:t> cryptocurrencies (similar how banks do that)</a:t>
            </a:r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r>
              <a:rPr lang="en-US" sz="1400"/>
              <a:t>There are many ways to make money with DeFi 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You can </a:t>
            </a:r>
            <a:r>
              <a:rPr lang="en-US" sz="1400" b="1">
                <a:solidFill>
                  <a:srgbClr val="00B050"/>
                </a:solidFill>
              </a:rPr>
              <a:t>deposit</a:t>
            </a:r>
            <a:r>
              <a:rPr lang="en-US" sz="1400"/>
              <a:t> your cryptocurrency onto a </a:t>
            </a:r>
            <a:r>
              <a:rPr lang="en-US" sz="1400" b="1">
                <a:solidFill>
                  <a:srgbClr val="00B050"/>
                </a:solidFill>
              </a:rPr>
              <a:t>platform or protocol</a:t>
            </a:r>
            <a:r>
              <a:rPr lang="en-US" sz="1400"/>
              <a:t> that will pay you an APY (Annual Percentage Yield) for it. Most common deposits - Ethereum (ERC-20) token, or Ether (ETH), or a stablecoin like DAI or USDT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You can do</a:t>
            </a:r>
            <a:r>
              <a:rPr lang="en-US" sz="1400" b="1">
                <a:solidFill>
                  <a:srgbClr val="00B050"/>
                </a:solidFill>
              </a:rPr>
              <a:t> liquidity mining (yield farming)</a:t>
            </a:r>
            <a:r>
              <a:rPr lang="en-US" sz="1400"/>
              <a:t>. You can </a:t>
            </a:r>
            <a:r>
              <a:rPr lang="en-US" sz="1400" b="1">
                <a:solidFill>
                  <a:srgbClr val="00B050"/>
                </a:solidFill>
              </a:rPr>
              <a:t>stake or trade rewards</a:t>
            </a:r>
            <a:r>
              <a:rPr lang="en-US" sz="1400"/>
              <a:t> that you get for depositing your crypto. Typically you are paid in native tokens of protocols or platforms you use. You can re-invest them, or trade on exchanges (DEXs like Uniswap)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You can boost your returns with </a:t>
            </a:r>
            <a:r>
              <a:rPr lang="en-US" sz="1400" b="1">
                <a:solidFill>
                  <a:srgbClr val="00B050"/>
                </a:solidFill>
              </a:rPr>
              <a:t>borrowing and lending</a:t>
            </a:r>
            <a:r>
              <a:rPr lang="en-US" sz="1400"/>
              <a:t> (legal regulations apply 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You can use</a:t>
            </a:r>
            <a:r>
              <a:rPr lang="en-US" sz="1400" b="1">
                <a:solidFill>
                  <a:srgbClr val="00B050"/>
                </a:solidFill>
              </a:rPr>
              <a:t> leverage/derivatives</a:t>
            </a:r>
            <a:r>
              <a:rPr lang="en-US" sz="1400"/>
              <a:t>, but this </a:t>
            </a:r>
            <a:r>
              <a:rPr lang="en-US" sz="1400" b="1">
                <a:solidFill>
                  <a:srgbClr val="00B050"/>
                </a:solidFill>
              </a:rPr>
              <a:t>multi-layered liquidity mining</a:t>
            </a:r>
            <a:r>
              <a:rPr lang="en-US" sz="1400"/>
              <a:t> increases the risk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D382D3-306C-5323-6F4D-5BFD67207853}"/>
              </a:ext>
            </a:extLst>
          </p:cNvPr>
          <p:cNvSpPr txBox="1"/>
          <p:nvPr/>
        </p:nvSpPr>
        <p:spPr>
          <a:xfrm>
            <a:off x="8489067" y="870065"/>
            <a:ext cx="3599396" cy="3970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Traditional Exchanges - </a:t>
            </a:r>
            <a:r>
              <a:rPr lang="en-US" sz="1400">
                <a:solidFill>
                  <a:srgbClr val="FF0000"/>
                </a:solidFill>
              </a:rPr>
              <a:t>Order-Book model</a:t>
            </a:r>
            <a:r>
              <a:rPr lang="en-US" sz="140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Buyers &amp; Sellers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Market Makers (Dealers) provide liquidity</a:t>
            </a:r>
          </a:p>
          <a:p>
            <a:endParaRPr lang="en-US" sz="1400"/>
          </a:p>
          <a:p>
            <a:r>
              <a:rPr lang="en-US" sz="1400"/>
              <a:t>DEFI – </a:t>
            </a:r>
            <a:r>
              <a:rPr lang="en-US" sz="1400" b="1">
                <a:solidFill>
                  <a:srgbClr val="FF0000"/>
                </a:solidFill>
              </a:rPr>
              <a:t>Liquidity Pools model</a:t>
            </a:r>
            <a:r>
              <a:rPr lang="en-US" sz="1400"/>
              <a:t> to facilitate swaps between coins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LPs (Liquidity Providers)</a:t>
            </a:r>
            <a:r>
              <a:rPr lang="en-US" sz="1400"/>
              <a:t> are compensated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Liquidity mining</a:t>
            </a:r>
            <a:r>
              <a:rPr lang="en-US" sz="1400"/>
              <a:t> - LPs are compensated more for providing liquidity where it is needed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Prices are adjusted automatically (</a:t>
            </a:r>
            <a:r>
              <a:rPr lang="en-US" sz="1400" b="1">
                <a:solidFill>
                  <a:srgbClr val="FF0000"/>
                </a:solidFill>
              </a:rPr>
              <a:t>AMM = Automatic Market Maker</a:t>
            </a:r>
            <a:r>
              <a:rPr lang="en-US" sz="1400"/>
              <a:t> algorithms)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The larger the pool, the lesser </a:t>
            </a:r>
            <a:r>
              <a:rPr lang="en-US" sz="1400" b="1">
                <a:solidFill>
                  <a:srgbClr val="FF0000"/>
                </a:solidFill>
              </a:rPr>
              <a:t>slippage</a:t>
            </a:r>
            <a:r>
              <a:rPr lang="en-US" sz="1400"/>
              <a:t> (effect of a single trade on prices)</a:t>
            </a:r>
          </a:p>
        </p:txBody>
      </p:sp>
    </p:spTree>
    <p:extLst>
      <p:ext uri="{BB962C8B-B14F-4D97-AF65-F5344CB8AC3E}">
        <p14:creationId xmlns:p14="http://schemas.microsoft.com/office/powerpoint/2010/main" val="614671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B42EF9-89A4-194B-BB40-DE4CA1888206}"/>
              </a:ext>
            </a:extLst>
          </p:cNvPr>
          <p:cNvSpPr txBox="1"/>
          <p:nvPr/>
        </p:nvSpPr>
        <p:spPr>
          <a:xfrm>
            <a:off x="0" y="11344"/>
            <a:ext cx="2764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Crypto Lending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FDE75F-9BCD-2A42-B045-8BADB6652072}"/>
              </a:ext>
            </a:extLst>
          </p:cNvPr>
          <p:cNvSpPr txBox="1"/>
          <p:nvPr/>
        </p:nvSpPr>
        <p:spPr>
          <a:xfrm>
            <a:off x="6940062" y="181232"/>
            <a:ext cx="3751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Page Under Construction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548DFB-53F7-69B7-7FEF-3AB5018DCF99}"/>
              </a:ext>
            </a:extLst>
          </p:cNvPr>
          <p:cNvSpPr txBox="1"/>
          <p:nvPr/>
        </p:nvSpPr>
        <p:spPr>
          <a:xfrm>
            <a:off x="2982686" y="1905000"/>
            <a:ext cx="3864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Flash Loans ?</a:t>
            </a:r>
          </a:p>
        </p:txBody>
      </p:sp>
    </p:spTree>
    <p:extLst>
      <p:ext uri="{BB962C8B-B14F-4D97-AF65-F5344CB8AC3E}">
        <p14:creationId xmlns:p14="http://schemas.microsoft.com/office/powerpoint/2010/main" val="664642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4BED06-02E4-18DE-E9B4-6D76B33E3204}"/>
              </a:ext>
            </a:extLst>
          </p:cNvPr>
          <p:cNvSpPr txBox="1"/>
          <p:nvPr/>
        </p:nvSpPr>
        <p:spPr>
          <a:xfrm>
            <a:off x="589299" y="1379667"/>
            <a:ext cx="10455690" cy="41857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LP</a:t>
            </a:r>
            <a:r>
              <a:rPr lang="en-US" sz="1400"/>
              <a:t> – Liquidity Providers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AMM</a:t>
            </a:r>
            <a:r>
              <a:rPr lang="en-US" sz="1400"/>
              <a:t> (Automatic Market maker)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TVL</a:t>
            </a:r>
            <a:r>
              <a:rPr lang="en-US" sz="1400"/>
              <a:t> – Total Value Locked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IOTA</a:t>
            </a:r>
            <a:r>
              <a:rPr lang="en-US" sz="1400"/>
              <a:t> - open-source distributed ledger and cryptocurrency designed for the Internet of things (IoT)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MoonPay</a:t>
            </a:r>
            <a:r>
              <a:rPr lang="en-US" sz="1400"/>
              <a:t> - </a:t>
            </a:r>
            <a:r>
              <a:rPr lang="en-US" sz="1400">
                <a:hlinkClick r:id="rId2"/>
              </a:rPr>
              <a:t>https://www.moonpay.com</a:t>
            </a:r>
            <a:r>
              <a:rPr lang="en-US" sz="1400"/>
              <a:t> - fast and simple way to buy and sell crypto</a:t>
            </a:r>
            <a:endParaRPr lang="en-US" sz="1400" b="1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Yeti finance</a:t>
            </a:r>
            <a:r>
              <a:rPr lang="en-US" sz="1400"/>
              <a:t> - </a:t>
            </a:r>
            <a:r>
              <a:rPr lang="en-US" sz="1400">
                <a:hlinkClick r:id="rId3"/>
              </a:rPr>
              <a:t>https://yetifinance.co</a:t>
            </a:r>
            <a:r>
              <a:rPr lang="en-US" sz="1400"/>
              <a:t> - Borrow against your entire Avalanche portfolio interest-free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stargate</a:t>
            </a:r>
            <a:r>
              <a:rPr lang="en-US" sz="1400"/>
              <a:t> - </a:t>
            </a:r>
            <a:r>
              <a:rPr lang="en-US" sz="1400">
                <a:hlinkClick r:id="rId4"/>
              </a:rPr>
              <a:t>https://stargate.finance</a:t>
            </a:r>
            <a:r>
              <a:rPr lang="en-US" sz="1400"/>
              <a:t> - A fully composable native asset bridge with unified liquidity and instant guaranteed finality built on top of LayerZero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Convex Finance</a:t>
            </a:r>
            <a:r>
              <a:rPr lang="en-US" sz="1400"/>
              <a:t> - </a:t>
            </a:r>
            <a:r>
              <a:rPr lang="en-US" sz="1400">
                <a:hlinkClick r:id="rId5"/>
              </a:rPr>
              <a:t>https://www.convexfinance.com</a:t>
            </a:r>
            <a:r>
              <a:rPr lang="en-US" sz="1400"/>
              <a:t> – deposit liquidity, earn boosted CRV and rewards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Curve Finance (CRV token)</a:t>
            </a:r>
            <a:r>
              <a:rPr lang="en-US" sz="1400"/>
              <a:t> - </a:t>
            </a:r>
            <a:r>
              <a:rPr lang="en-US" sz="1400">
                <a:hlinkClick r:id="rId6"/>
              </a:rPr>
              <a:t>https://resources.curve.fi</a:t>
            </a:r>
            <a:r>
              <a:rPr lang="en-US" sz="1400"/>
              <a:t> – crypto swapping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Uniswap</a:t>
            </a:r>
            <a:r>
              <a:rPr lang="en-US" sz="1400"/>
              <a:t> - </a:t>
            </a:r>
            <a:r>
              <a:rPr lang="en-US" sz="1400">
                <a:hlinkClick r:id="rId7"/>
              </a:rPr>
              <a:t>https://uniswap.org</a:t>
            </a:r>
            <a:r>
              <a:rPr lang="en-US" sz="1400"/>
              <a:t> - cryptocurrency exchange which uses a decentralized network protocol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Balancer</a:t>
            </a:r>
            <a:r>
              <a:rPr lang="en-US" sz="1400"/>
              <a:t> - </a:t>
            </a:r>
            <a:r>
              <a:rPr lang="en-US" sz="1400">
                <a:hlinkClick r:id="rId8"/>
              </a:rPr>
              <a:t>https://balancer.fi</a:t>
            </a:r>
            <a:r>
              <a:rPr lang="en-US" sz="1400"/>
              <a:t> - Automated portfolio manager and trading platform</a:t>
            </a:r>
            <a:endParaRPr lang="en-US" sz="1400" b="1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Fantom (wFTM)</a:t>
            </a:r>
            <a:r>
              <a:rPr lang="en-US" sz="1400"/>
              <a:t> - </a:t>
            </a:r>
            <a:r>
              <a:rPr lang="en-US" sz="1400">
                <a:hlinkClick r:id="rId9"/>
              </a:rPr>
              <a:t>https://fantom.foundation</a:t>
            </a:r>
            <a:r>
              <a:rPr lang="en-US" sz="1400"/>
              <a:t> - fast, high-throughput open-source smart contract platform for digital assets and dApps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Vector</a:t>
            </a:r>
            <a:r>
              <a:rPr lang="en-US" sz="1400"/>
              <a:t> - </a:t>
            </a:r>
            <a:r>
              <a:rPr lang="en-US" sz="1400">
                <a:hlinkClick r:id="rId10"/>
              </a:rPr>
              <a:t>https://vectorfinance.io</a:t>
            </a:r>
            <a:r>
              <a:rPr lang="en-US" sz="1400"/>
              <a:t> - Deposit on Vector, the best yield booster on Avalanche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Platypus finance</a:t>
            </a:r>
            <a:r>
              <a:rPr lang="en-US" sz="1400"/>
              <a:t> - </a:t>
            </a:r>
            <a:r>
              <a:rPr lang="en-US" sz="1400">
                <a:hlinkClick r:id="rId11"/>
              </a:rPr>
              <a:t>https://platypus.finance</a:t>
            </a:r>
            <a:r>
              <a:rPr lang="en-US" sz="1400"/>
              <a:t> – decentralized exchange, AMM for stableswap. Lower Slippage. Simpler UX.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ACryptoS</a:t>
            </a:r>
            <a:r>
              <a:rPr lang="en-US" sz="1400"/>
              <a:t> - </a:t>
            </a:r>
            <a:r>
              <a:rPr lang="en-US" sz="1400">
                <a:hlinkClick r:id="rId12"/>
              </a:rPr>
              <a:t>https://docs.acryptos.com</a:t>
            </a:r>
            <a:r>
              <a:rPr lang="en-US" sz="1400"/>
              <a:t> - a yield farming optimizer on the Binance Smart Chain (BSC)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Defi Llama</a:t>
            </a:r>
            <a:r>
              <a:rPr lang="en-US" sz="1400"/>
              <a:t> - </a:t>
            </a:r>
            <a:r>
              <a:rPr lang="en-US" sz="1400">
                <a:hlinkClick r:id="rId13"/>
              </a:rPr>
              <a:t>https://defillama.com</a:t>
            </a:r>
            <a:r>
              <a:rPr lang="en-US" sz="1400"/>
              <a:t> - a multi-chain TVL stats dashboard, where data connectors are contributed by a community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Arrakis Finance</a:t>
            </a:r>
            <a:r>
              <a:rPr lang="en-US" sz="1400"/>
              <a:t> - </a:t>
            </a:r>
            <a:r>
              <a:rPr lang="en-US" sz="1400">
                <a:hlinkClick r:id="rId14"/>
              </a:rPr>
              <a:t>https://www.arrakis.finance</a:t>
            </a:r>
            <a:r>
              <a:rPr lang="en-US" sz="1400"/>
              <a:t> - web3 liquidity layer (automated community-owned protocol)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9469CD-F847-CC08-33A0-C589F68CED74}"/>
              </a:ext>
            </a:extLst>
          </p:cNvPr>
          <p:cNvSpPr txBox="1"/>
          <p:nvPr/>
        </p:nvSpPr>
        <p:spPr>
          <a:xfrm>
            <a:off x="1" y="0"/>
            <a:ext cx="6352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Making Money with DeFi – continued ...</a:t>
            </a:r>
          </a:p>
        </p:txBody>
      </p:sp>
    </p:spTree>
    <p:extLst>
      <p:ext uri="{BB962C8B-B14F-4D97-AF65-F5344CB8AC3E}">
        <p14:creationId xmlns:p14="http://schemas.microsoft.com/office/powerpoint/2010/main" val="3183453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2F9838-EFA9-D227-CC3F-763076159501}"/>
              </a:ext>
            </a:extLst>
          </p:cNvPr>
          <p:cNvSpPr txBox="1"/>
          <p:nvPr/>
        </p:nvSpPr>
        <p:spPr>
          <a:xfrm>
            <a:off x="1460500" y="1193800"/>
            <a:ext cx="6388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DeFi List</a:t>
            </a:r>
          </a:p>
          <a:p>
            <a:endParaRPr lang="en-US"/>
          </a:p>
          <a:p>
            <a:r>
              <a:rPr lang="en-US"/>
              <a:t>https://www.defipulse.com/defi-list</a:t>
            </a:r>
          </a:p>
        </p:txBody>
      </p:sp>
    </p:spTree>
    <p:extLst>
      <p:ext uri="{BB962C8B-B14F-4D97-AF65-F5344CB8AC3E}">
        <p14:creationId xmlns:p14="http://schemas.microsoft.com/office/powerpoint/2010/main" val="1005611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3205</TotalTime>
  <Words>1671</Words>
  <Application>Microsoft Macintosh PowerPoint</Application>
  <PresentationFormat>Widescreen</PresentationFormat>
  <Paragraphs>141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Lev Selector</cp:lastModifiedBy>
  <cp:revision>290</cp:revision>
  <dcterms:modified xsi:type="dcterms:W3CDTF">2022-05-20T20:24:01Z</dcterms:modified>
</cp:coreProperties>
</file>