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4" r:id="rId1"/>
  </p:sldMasterIdLst>
  <p:notesMasterIdLst>
    <p:notesMasterId r:id="rId12"/>
  </p:notesMasterIdLst>
  <p:sldIdLst>
    <p:sldId id="271" r:id="rId2"/>
    <p:sldId id="296" r:id="rId3"/>
    <p:sldId id="307" r:id="rId4"/>
    <p:sldId id="270" r:id="rId5"/>
    <p:sldId id="257" r:id="rId6"/>
    <p:sldId id="260" r:id="rId7"/>
    <p:sldId id="308" r:id="rId8"/>
    <p:sldId id="309" r:id="rId9"/>
    <p:sldId id="280" r:id="rId10"/>
    <p:sldId id="30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08"/>
    <p:restoredTop sz="92299"/>
  </p:normalViewPr>
  <p:slideViewPr>
    <p:cSldViewPr snapToGrid="0" snapToObjects="1">
      <p:cViewPr varScale="1">
        <p:scale>
          <a:sx n="86" d="100"/>
          <a:sy n="86" d="100"/>
        </p:scale>
        <p:origin x="240"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ae48ab4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ae48ab4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1FAE4C-5332-014D-8E1B-BB8DA73EF81D}" type="datetimeFigureOut">
              <a:rPr lang="en-US"/>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5813476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17828818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7993442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rPr lang="en-US"/>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9757065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B1FAE4C-5332-014D-8E1B-BB8DA73EF81D}" type="datetimeFigureOut">
              <a:rPr lang="en-US"/>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6375817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1FAE4C-5332-014D-8E1B-BB8DA73EF81D}" type="datetimeFigureOut">
              <a:rPr lang="en-US"/>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8154942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B1FAE4C-5332-014D-8E1B-BB8DA73EF81D}" type="datetimeFigureOut">
              <a:rPr lang="en-US"/>
              <a:t>5/9/22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654681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B1FAE4C-5332-014D-8E1B-BB8DA73EF81D}" type="datetimeFigureOut">
              <a:rPr lang="en-US"/>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6154078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FAE4C-5332-014D-8E1B-BB8DA73EF81D}" type="datetimeFigureOut">
              <a:rPr lang="en-US"/>
              <a:t>5/9/22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42742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rPr lang="en-US"/>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554285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rPr lang="en-US"/>
              <a:t>5/9/22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2394066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FAE4C-5332-014D-8E1B-BB8DA73EF81D}" type="datetimeFigureOut">
              <a:rPr lang="en-US"/>
              <a:t>5/9/22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a:pPr/>
              <a:t>‹#›</a:t>
            </a:fld>
            <a:endParaRPr lang="en"/>
          </a:p>
        </p:txBody>
      </p:sp>
    </p:spTree>
    <p:extLst>
      <p:ext uri="{BB962C8B-B14F-4D97-AF65-F5344CB8AC3E}">
        <p14:creationId xmlns:p14="http://schemas.microsoft.com/office/powerpoint/2010/main" val="88815443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blockchain-news.cdn.ampproject.org/c/s/blockchain.news/postamp?id=wharton-accepts-cryptos-as-tuition-for-blockchain-courses" TargetMode="External"/><Relationship Id="rId13" Type="http://schemas.openxmlformats.org/officeDocument/2006/relationships/hyperlink" Target="https://jofacc.libsyn.com/a-blockchain-glossary-the-cpa-firm-of-the-future-and-excel-malware" TargetMode="External"/><Relationship Id="rId18" Type="http://schemas.openxmlformats.org/officeDocument/2006/relationships/hyperlink" Target="https://blockchain-news.cdn.ampproject.org/c/s/blockchain.news/postamp?id=paypal-establishes-advisory-committeefocusing-on-crypto-affairs" TargetMode="External"/><Relationship Id="rId26" Type="http://schemas.openxmlformats.org/officeDocument/2006/relationships/hyperlink" Target="https://www-pymnts-com.cdn.ampproject.org/c/s/www.pymnts.com/blockchain/2022/jpmorgan-announces-viable-quantum-secure-blockchain-network/amp/" TargetMode="External"/><Relationship Id="rId3" Type="http://schemas.openxmlformats.org/officeDocument/2006/relationships/hyperlink" Target="https://www.blockchain.com/explorer" TargetMode="External"/><Relationship Id="rId21" Type="http://schemas.openxmlformats.org/officeDocument/2006/relationships/hyperlink" Target="https://www.coinbase.com/direct-deposit" TargetMode="External"/><Relationship Id="rId7" Type="http://schemas.openxmlformats.org/officeDocument/2006/relationships/hyperlink" Target="https://youtu.be/joy4-QbG0Rw" TargetMode="External"/><Relationship Id="rId12" Type="http://schemas.openxmlformats.org/officeDocument/2006/relationships/hyperlink" Target="https://www.linkedin.com/posts/theblockchainforum_stablecoin-regulatory-update-feb-2022-activity-6895248259149893632-9Og3" TargetMode="External"/><Relationship Id="rId17" Type="http://schemas.openxmlformats.org/officeDocument/2006/relationships/hyperlink" Target="https://sg.finance.yahoo.com/news/google-blockchain-crypto-ecosystem-sundar-pichai-nfts-000111560.html" TargetMode="External"/><Relationship Id="rId25" Type="http://schemas.openxmlformats.org/officeDocument/2006/relationships/hyperlink" Target="https://www-cnbc-com.cdn.ampproject.org/c/s/www.cnbc.com/amp/2022/02/09/salesforce-tells-employees-its-working-on-nft-cloud-service.html" TargetMode="External"/><Relationship Id="rId2" Type="http://schemas.openxmlformats.org/officeDocument/2006/relationships/hyperlink" Target="https://blockchain.news/news/former-us-presidents-wife-melania-trump-releases-the-first-nftpriced-at-1-sol" TargetMode="External"/><Relationship Id="rId16" Type="http://schemas.openxmlformats.org/officeDocument/2006/relationships/hyperlink" Target="https://open.spotify.com/episode/4BA08KV2257tlygMglcqyc" TargetMode="External"/><Relationship Id="rId20" Type="http://schemas.openxmlformats.org/officeDocument/2006/relationships/hyperlink" Target="https://www.coinbase.com/earn" TargetMode="External"/><Relationship Id="rId29" Type="http://schemas.openxmlformats.org/officeDocument/2006/relationships/hyperlink" Target="https://youtu.be/a0ryBK2UgTQ" TargetMode="External"/><Relationship Id="rId1" Type="http://schemas.openxmlformats.org/officeDocument/2006/relationships/slideLayout" Target="../slideLayouts/slideLayout7.xml"/><Relationship Id="rId6" Type="http://schemas.openxmlformats.org/officeDocument/2006/relationships/hyperlink" Target="https://time.com/nextadvisor/investing/cryptocurrency/expert-reaction-to-fed-digital-currency-report/amp/" TargetMode="External"/><Relationship Id="rId11" Type="http://schemas.openxmlformats.org/officeDocument/2006/relationships/hyperlink" Target="https://www.americanbanker.com/news/democrats-circulate-bill-to-rein-in-stablecoins" TargetMode="External"/><Relationship Id="rId24" Type="http://schemas.openxmlformats.org/officeDocument/2006/relationships/hyperlink" Target="https://www.binance.com/en/blog/ecosystem/introducing-bnb-chain-the-evolution-of-binance-smart-chain-421499824684903436" TargetMode="External"/><Relationship Id="rId5" Type="http://schemas.openxmlformats.org/officeDocument/2006/relationships/hyperlink" Target="https://www.amazon.com/gp/product/1988025737/" TargetMode="External"/><Relationship Id="rId15" Type="http://schemas.openxmlformats.org/officeDocument/2006/relationships/hyperlink" Target="https://www-marketwatch-com.cdn.ampproject.org/c/s/www.marketwatch.com/amp/story/crypto-is-volatile-but-kpmg-canada-just-added-bitcoin-and-ether-to-its-balance-sheet-heres-why-11644270913" TargetMode="External"/><Relationship Id="rId23" Type="http://schemas.openxmlformats.org/officeDocument/2006/relationships/hyperlink" Target="https://www-forbes-com.cdn.ampproject.org/c/s/www.forbes.com/sites/jasonbrett/2022/02/07/fed-designs-digital-dollar-that-handles-17-million-transactions-per-second/amp/" TargetMode="External"/><Relationship Id="rId28" Type="http://schemas.openxmlformats.org/officeDocument/2006/relationships/hyperlink" Target="https://www.technologyreview.com/2022/02/23/1044960/proof-of-stake-cryptocurrency/" TargetMode="External"/><Relationship Id="rId10" Type="http://schemas.openxmlformats.org/officeDocument/2006/relationships/hyperlink" Target="https://www.bloomberg.com/news/articles/2022-02-01/india-to-launch-central-bank-digital-currency-next-fiscal-year" TargetMode="External"/><Relationship Id="rId19" Type="http://schemas.openxmlformats.org/officeDocument/2006/relationships/hyperlink" Target="https://finance-yahoo-com.cdn.ampproject.org/c/s/finance.yahoo.com/amphtml/news/apple-enable-crypto-payments-tap-150300322.html" TargetMode="External"/><Relationship Id="rId31" Type="http://schemas.openxmlformats.org/officeDocument/2006/relationships/hyperlink" Target="https://data-flair.training/blogs/distributed-ledger-technology/" TargetMode="External"/><Relationship Id="rId4" Type="http://schemas.openxmlformats.org/officeDocument/2006/relationships/hyperlink" Target="https://www.gemini.com/cryptopedia" TargetMode="External"/><Relationship Id="rId9" Type="http://schemas.openxmlformats.org/officeDocument/2006/relationships/hyperlink" Target="http://entm.ag/Q1CCQp?fbclid=IwAR0vyM7BHpG6gEk_3y0codMBlgtOB-C_YhJLXGtkILiPSkYJHoqIAE4gdcM" TargetMode="External"/><Relationship Id="rId14" Type="http://schemas.openxmlformats.org/officeDocument/2006/relationships/hyperlink" Target="https://news.mit.edu/2022/digital-currency-fed-boston-0203" TargetMode="External"/><Relationship Id="rId22" Type="http://schemas.openxmlformats.org/officeDocument/2006/relationships/hyperlink" Target="https://blockchain-news.cdn.ampproject.org/c/s/blockchain.news/postamp?id=ukraine-legalizes-bitcoin-amid-intensified-tension-with-russia" TargetMode="External"/><Relationship Id="rId27" Type="http://schemas.openxmlformats.org/officeDocument/2006/relationships/hyperlink" Target="https://www.youtube.com/watch?v=5zi12wrh5So" TargetMode="External"/><Relationship Id="rId30" Type="http://schemas.openxmlformats.org/officeDocument/2006/relationships/hyperlink" Target="https://www.inaa.org/accounting-industry-trends-for-202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oftwaretestinghelp.com/best-crypto-trading-bot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nume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hyperledger.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onsenSys/quorum" TargetMode="External"/><Relationship Id="rId2" Type="http://schemas.openxmlformats.org/officeDocument/2006/relationships/hyperlink" Target="https://www.jpmorgan.com/onyx"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ram_Cohen"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chia.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D11waRlecrg" TargetMode="External"/><Relationship Id="rId3" Type="http://schemas.openxmlformats.org/officeDocument/2006/relationships/hyperlink" Target="https://www.youtube.com/watch?v=bBC-nXj3Ng4" TargetMode="External"/><Relationship Id="rId7" Type="http://schemas.openxmlformats.org/officeDocument/2006/relationships/hyperlink" Target="https://decrypt.co/19204/top-7-crypto-companies-based-in-tax-havens" TargetMode="External"/><Relationship Id="rId2" Type="http://schemas.openxmlformats.org/officeDocument/2006/relationships/hyperlink" Target="https://www.investopedia.com/tech/blockchain-technologys-three-generations/" TargetMode="External"/><Relationship Id="rId1" Type="http://schemas.openxmlformats.org/officeDocument/2006/relationships/slideLayout" Target="../slideLayouts/slideLayout7.xml"/><Relationship Id="rId6" Type="http://schemas.openxmlformats.org/officeDocument/2006/relationships/hyperlink" Target="https://en.wikipedia.org/wiki/Binance" TargetMode="External"/><Relationship Id="rId5" Type="http://schemas.openxmlformats.org/officeDocument/2006/relationships/hyperlink" Target="https://en.wikipedia.org/wiki/Roger_Ver" TargetMode="External"/><Relationship Id="rId10" Type="http://schemas.openxmlformats.org/officeDocument/2006/relationships/hyperlink" Target="https://www.prnewswire.com/news-releases/milo-launches-first-us-crypto-mortgage-301462342.html" TargetMode="External"/><Relationship Id="rId4" Type="http://schemas.openxmlformats.org/officeDocument/2006/relationships/hyperlink" Target="https://en.wikipedia.org/wiki/Bitcoin_Cash" TargetMode="External"/><Relationship Id="rId9" Type="http://schemas.openxmlformats.org/officeDocument/2006/relationships/hyperlink" Target="https://en.wikipedia.org/wiki/Cardano_(blockchain_plat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394735-8564-D64E-B57D-332CAC72B2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43000" y="431800"/>
            <a:ext cx="9906000" cy="5994400"/>
          </a:xfrm>
          <a:prstGeom prst="rect">
            <a:avLst/>
          </a:prstGeom>
        </p:spPr>
      </p:pic>
    </p:spTree>
    <p:extLst>
      <p:ext uri="{BB962C8B-B14F-4D97-AF65-F5344CB8AC3E}">
        <p14:creationId xmlns:p14="http://schemas.microsoft.com/office/powerpoint/2010/main" val="184303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6A095-569E-E043-AB2D-C1D82E5A218A}"/>
              </a:ext>
            </a:extLst>
          </p:cNvPr>
          <p:cNvSpPr txBox="1"/>
          <p:nvPr/>
        </p:nvSpPr>
        <p:spPr>
          <a:xfrm>
            <a:off x="0" y="1"/>
            <a:ext cx="2126512" cy="523220"/>
          </a:xfrm>
          <a:prstGeom prst="rect">
            <a:avLst/>
          </a:prstGeom>
          <a:noFill/>
        </p:spPr>
        <p:txBody>
          <a:bodyPr wrap="square" rtlCol="0">
            <a:spAutoFit/>
          </a:bodyPr>
          <a:lstStyle/>
          <a:p>
            <a:r>
              <a:rPr lang="en-US" sz="2800" b="1"/>
              <a:t>More Links</a:t>
            </a:r>
          </a:p>
        </p:txBody>
      </p:sp>
      <p:sp>
        <p:nvSpPr>
          <p:cNvPr id="3" name="TextBox 2">
            <a:extLst>
              <a:ext uri="{FF2B5EF4-FFF2-40B4-BE49-F238E27FC236}">
                <a16:creationId xmlns:a16="http://schemas.microsoft.com/office/drawing/2014/main" id="{471EA28D-2DE0-E44E-A055-5D1CE6F859F3}"/>
              </a:ext>
            </a:extLst>
          </p:cNvPr>
          <p:cNvSpPr txBox="1"/>
          <p:nvPr/>
        </p:nvSpPr>
        <p:spPr>
          <a:xfrm>
            <a:off x="134319" y="697627"/>
            <a:ext cx="11975024" cy="5511317"/>
          </a:xfrm>
          <a:prstGeom prst="rect">
            <a:avLst/>
          </a:prstGeom>
          <a:noFill/>
        </p:spPr>
        <p:txBody>
          <a:bodyPr wrap="square" rtlCol="0">
            <a:spAutoFit/>
          </a:bodyPr>
          <a:lstStyle/>
          <a:p>
            <a:pPr marL="228594" indent="-228594">
              <a:buFont typeface="Arial" panose="020B0604020202020204" pitchFamily="34" charset="0"/>
              <a:buChar char="•"/>
            </a:pPr>
            <a:r>
              <a:rPr lang="en-US" sz="1050"/>
              <a:t>Melania Trump – NFT - </a:t>
            </a:r>
            <a:r>
              <a:rPr lang="en-US" sz="1050">
                <a:hlinkClick r:id="rId2"/>
              </a:rPr>
              <a:t>https://blockchain.news/news/former-us-presidents-wife-melania-trump-releases-the-first-nftpriced-at-1-sol</a:t>
            </a:r>
            <a:endParaRPr lang="en-US" sz="1050"/>
          </a:p>
          <a:p>
            <a:pPr marL="228594" indent="-228594">
              <a:buFont typeface="Arial" panose="020B0604020202020204" pitchFamily="34" charset="0"/>
              <a:buChar char="•"/>
            </a:pPr>
            <a:r>
              <a:rPr lang="en-US" sz="1050"/>
              <a:t>Blockchain explorer - </a:t>
            </a:r>
            <a:r>
              <a:rPr lang="en-US" sz="1050">
                <a:hlinkClick r:id="rId3"/>
              </a:rPr>
              <a:t>https://www.blockchain.com/explorer</a:t>
            </a:r>
            <a:endParaRPr lang="en-US" sz="1050"/>
          </a:p>
          <a:p>
            <a:pPr marL="228594" indent="-228594">
              <a:buFont typeface="Arial" panose="020B0604020202020204" pitchFamily="34" charset="0"/>
              <a:buChar char="•"/>
            </a:pPr>
            <a:r>
              <a:rPr lang="en-US" sz="1050"/>
              <a:t>Cryptopedia - </a:t>
            </a:r>
            <a:r>
              <a:rPr lang="en-US" sz="1050">
                <a:hlinkClick r:id="rId4"/>
              </a:rPr>
              <a:t>https://www.gemini.com/cryptopedia</a:t>
            </a:r>
            <a:endParaRPr lang="en-US" sz="1050"/>
          </a:p>
          <a:p>
            <a:pPr marL="228594" indent="-228594">
              <a:buFont typeface="Arial" panose="020B0604020202020204" pitchFamily="34" charset="0"/>
              <a:buChar char="•"/>
            </a:pPr>
            <a:r>
              <a:rPr lang="en-US" sz="1050"/>
              <a:t>Book: "Platform Revolution: Blockchain Technology as the Operating System of the Digital Age" - </a:t>
            </a:r>
            <a:r>
              <a:rPr lang="en-US" sz="1050">
                <a:hlinkClick r:id="rId5"/>
              </a:rPr>
              <a:t>https://www.amazon.com/gp/product/1988025737/</a:t>
            </a:r>
            <a:endParaRPr lang="en-US" sz="1050"/>
          </a:p>
          <a:p>
            <a:pPr marL="228594" indent="-228594">
              <a:buFont typeface="Arial" panose="020B0604020202020204" pitchFamily="34" charset="0"/>
              <a:buChar char="•"/>
            </a:pPr>
            <a:r>
              <a:rPr lang="en-US" sz="1050"/>
              <a:t>Fed Digital Currency Report - </a:t>
            </a:r>
            <a:r>
              <a:rPr lang="en-US" sz="1050">
                <a:hlinkClick r:id="rId6"/>
              </a:rPr>
              <a:t>https://time.com/nextadvisor/investing/cryptocurrency/expert-reaction-to-fed-digital-currency-report/amp/</a:t>
            </a:r>
            <a:endParaRPr lang="en-US" sz="1050"/>
          </a:p>
          <a:p>
            <a:pPr marL="228594" indent="-228594">
              <a:buFont typeface="Arial" panose="020B0604020202020204" pitchFamily="34" charset="0"/>
              <a:buChar char="•"/>
            </a:pPr>
            <a:r>
              <a:rPr lang="en-US" sz="1050"/>
              <a:t>DeFi Decoded - Why fortunes are made in bear markets - 40min video - </a:t>
            </a:r>
            <a:r>
              <a:rPr lang="en-US" sz="1050">
                <a:hlinkClick r:id="rId7"/>
              </a:rPr>
              <a:t>https://youtu.be/joy4-QbG0Rw</a:t>
            </a:r>
            <a:endParaRPr lang="en-US" sz="1050"/>
          </a:p>
          <a:p>
            <a:pPr marL="228594" indent="-228594">
              <a:buFont typeface="Arial" panose="020B0604020202020204" pitchFamily="34" charset="0"/>
              <a:buChar char="•"/>
            </a:pPr>
            <a:r>
              <a:rPr lang="en-US" sz="1050"/>
              <a:t>Wharton Accepts Cryptos as Tuition Fees for Blockchain Courses - </a:t>
            </a:r>
            <a:r>
              <a:rPr lang="en-US" sz="1050">
                <a:hlinkClick r:id="rId8"/>
              </a:rPr>
              <a:t>https://blockchain-news.cdn.ampproject.org/c/s/blockchain.news/postamp?id=wharton-accepts-cryptos-as-tuition-for-blockchain-courses</a:t>
            </a:r>
            <a:endParaRPr lang="en-US" sz="1050"/>
          </a:p>
          <a:p>
            <a:pPr marL="228594" indent="-228594">
              <a:buFont typeface="Arial" panose="020B0604020202020204" pitchFamily="34" charset="0"/>
              <a:buChar char="•"/>
            </a:pPr>
            <a:r>
              <a:rPr lang="en-US" sz="1050"/>
              <a:t>3 Ways NFT Gaming Is Building New Wealth Opportunities - </a:t>
            </a:r>
            <a:r>
              <a:rPr lang="en-US" sz="1050">
                <a:hlinkClick r:id="rId9"/>
              </a:rPr>
              <a:t>http://entm.ag/Q1CCQp?fbclid=IwAR0vyM7BHpG6gEk_3y0codMBlgtOB-C_YhJLXGtkILiPSkYJHoqIAE4gdcM</a:t>
            </a:r>
            <a:endParaRPr lang="en-US" sz="1050"/>
          </a:p>
          <a:p>
            <a:pPr marL="228594" indent="-228594">
              <a:buFont typeface="Arial" panose="020B0604020202020204" pitchFamily="34" charset="0"/>
              <a:buChar char="•"/>
            </a:pPr>
            <a:r>
              <a:rPr lang="en-US" sz="1050"/>
              <a:t> Inidia - tax on crypto in 2022 - </a:t>
            </a:r>
            <a:r>
              <a:rPr lang="en-US" sz="1050">
                <a:hlinkClick r:id="rId10"/>
              </a:rPr>
              <a:t>https://www.bloomberg.com/news/articles/2022-02-01/india-to-launch-central-bank-digital-currency-next-fiscal-year</a:t>
            </a:r>
            <a:endParaRPr lang="en-US" sz="1050"/>
          </a:p>
          <a:p>
            <a:pPr marL="228594" indent="-228594">
              <a:buFont typeface="Arial" panose="020B0604020202020204" pitchFamily="34" charset="0"/>
              <a:buChar char="•"/>
            </a:pPr>
            <a:r>
              <a:rPr lang="en-US" sz="1050"/>
              <a:t>Laws for stablecoins - </a:t>
            </a:r>
            <a:r>
              <a:rPr lang="en-US" sz="1050">
                <a:hlinkClick r:id="rId11"/>
              </a:rPr>
              <a:t>https://www.americanbanker.com/news/democrats-circulate-bill-to-rein-in-stablecoins</a:t>
            </a:r>
            <a:endParaRPr lang="en-US" sz="1050"/>
          </a:p>
          <a:p>
            <a:pPr marL="228594" indent="-228594">
              <a:buFont typeface="Arial" panose="020B0604020202020204" pitchFamily="34" charset="0"/>
              <a:buChar char="•"/>
            </a:pPr>
            <a:r>
              <a:rPr lang="en-US" sz="1050"/>
              <a:t>Stablecoin - </a:t>
            </a:r>
            <a:r>
              <a:rPr lang="en-US" sz="1050">
                <a:hlinkClick r:id="rId12"/>
              </a:rPr>
              <a:t>https://www.linkedin.com/posts/theblockchainforum_stablecoin-regulatory-update-feb-2022-activity-6895248259149893632-9Og3</a:t>
            </a:r>
            <a:endParaRPr lang="en-US" sz="1050"/>
          </a:p>
          <a:p>
            <a:pPr marL="228594" indent="-228594">
              <a:buFont typeface="Arial" panose="020B0604020202020204" pitchFamily="34" charset="0"/>
              <a:buChar char="•"/>
            </a:pPr>
            <a:r>
              <a:rPr lang="en-US" sz="1050"/>
              <a:t>Blockchain glossary for accountants - </a:t>
            </a:r>
            <a:r>
              <a:rPr lang="en-US" sz="1050">
                <a:hlinkClick r:id="rId13"/>
              </a:rPr>
              <a:t>https://jofacc.libsyn.com/a-blockchain-glossary-the-cpa-firm-of-the-future-and-excel-malware</a:t>
            </a:r>
            <a:endParaRPr lang="en-US" sz="1050"/>
          </a:p>
          <a:p>
            <a:pPr marL="228594" indent="-228594">
              <a:buFont typeface="Arial" panose="020B0604020202020204" pitchFamily="34" charset="0"/>
              <a:buChar char="•"/>
            </a:pPr>
            <a:r>
              <a:rPr lang="en-US" sz="1050"/>
              <a:t>Feds &amp; Digital Currency - </a:t>
            </a:r>
            <a:r>
              <a:rPr lang="en-US" sz="1050">
                <a:hlinkClick r:id="rId14"/>
              </a:rPr>
              <a:t>https://news.mit.edu/2022/digital-currency-fed-boston-0203</a:t>
            </a:r>
            <a:endParaRPr lang="en-US" sz="1050"/>
          </a:p>
          <a:p>
            <a:pPr marL="228594" indent="-228594">
              <a:buFont typeface="Arial" panose="020B0604020202020204" pitchFamily="34" charset="0"/>
              <a:buChar char="•"/>
            </a:pPr>
            <a:r>
              <a:rPr lang="en-US" sz="1050"/>
              <a:t>KPMG is a global network of professional firms providing Audit, Tax and Advisory services - </a:t>
            </a:r>
            <a:r>
              <a:rPr lang="en-US" sz="1050">
                <a:hlinkClick r:id="rId15"/>
              </a:rPr>
              <a:t>https://www-marketwatch-com.cdn.ampproject.org/c/s/www.marketwatch.com/amp/story/crypto-is-volatile-but-kpmg-canada-just-added-bitcoin-and-ether-to-its-balance-sheet-heres-why-11644270913</a:t>
            </a:r>
            <a:endParaRPr lang="en-US" sz="1050"/>
          </a:p>
          <a:p>
            <a:pPr marL="228594" indent="-228594">
              <a:buFont typeface="Arial" panose="020B0604020202020204" pitchFamily="34" charset="0"/>
              <a:buChar char="•"/>
            </a:pPr>
            <a:r>
              <a:rPr lang="en-US" sz="1050"/>
              <a:t>Cryptocurrency, Blockchain - IRS forms &amp; how to file - </a:t>
            </a:r>
            <a:r>
              <a:rPr lang="en-US" sz="1050">
                <a:hlinkClick r:id="rId16"/>
              </a:rPr>
              <a:t>https://open.spotify.com/episode/4BA08KV2257tlygMglcqyc</a:t>
            </a:r>
            <a:endParaRPr lang="en-US" sz="1050"/>
          </a:p>
          <a:p>
            <a:pPr marL="228594" indent="-228594">
              <a:buFont typeface="Arial" panose="020B0604020202020204" pitchFamily="34" charset="0"/>
              <a:buChar char="•"/>
            </a:pPr>
            <a:r>
              <a:rPr lang="en-US" sz="1050"/>
              <a:t>Google &amp; Crypto - </a:t>
            </a:r>
            <a:r>
              <a:rPr lang="en-US" sz="1050">
                <a:hlinkClick r:id="rId17"/>
              </a:rPr>
              <a:t>https://sg.finance.yahoo.com/news/google-blockchain-crypto-ecosystem-sundar-pichai-nfts-000111560.html</a:t>
            </a:r>
            <a:endParaRPr lang="en-US" sz="1050"/>
          </a:p>
          <a:p>
            <a:pPr marL="228594" indent="-228594">
              <a:buFont typeface="Arial" panose="020B0604020202020204" pitchFamily="34" charset="0"/>
              <a:buChar char="•"/>
            </a:pPr>
            <a:r>
              <a:rPr lang="en-US" sz="1050"/>
              <a:t>PayPal &amp; Crypto - </a:t>
            </a:r>
            <a:r>
              <a:rPr lang="en-US" sz="1050">
                <a:hlinkClick r:id="rId18"/>
              </a:rPr>
              <a:t>https://blockchain-news.cdn.ampproject.org/c/s/blockchain.news/postamp?id=paypal-establishes-advisory-committeefocusing-on-crypto-affairs</a:t>
            </a:r>
            <a:endParaRPr lang="en-US" sz="1050"/>
          </a:p>
          <a:p>
            <a:pPr marL="228594" indent="-228594">
              <a:buFont typeface="Arial" panose="020B0604020202020204" pitchFamily="34" charset="0"/>
              <a:buChar char="•"/>
            </a:pPr>
            <a:r>
              <a:rPr lang="en-US" sz="1050"/>
              <a:t>Apple and crypto payments - </a:t>
            </a:r>
            <a:r>
              <a:rPr lang="en-US" sz="1050">
                <a:hlinkClick r:id="rId19"/>
              </a:rPr>
              <a:t>https://finance-yahoo-com.cdn.ampproject.org/c/s/finance.yahoo.com/amphtml/news/apple-enable-crypto-payments-tap-150300322.html</a:t>
            </a:r>
            <a:endParaRPr lang="en-US" sz="1050"/>
          </a:p>
          <a:p>
            <a:pPr marL="228594" indent="-228594">
              <a:buFont typeface="Arial" panose="020B0604020202020204" pitchFamily="34" charset="0"/>
              <a:buChar char="•"/>
            </a:pPr>
            <a:r>
              <a:rPr lang="en-US" sz="1050"/>
              <a:t>Coinbase - Earn crypto while learning about crypto - </a:t>
            </a:r>
            <a:r>
              <a:rPr lang="en-US" sz="1050">
                <a:hlinkClick r:id="rId20"/>
              </a:rPr>
              <a:t>https://www.coinbase.com/earn</a:t>
            </a:r>
            <a:endParaRPr lang="en-US" sz="1050"/>
          </a:p>
          <a:p>
            <a:pPr marL="228594" indent="-228594">
              <a:buFont typeface="Arial" panose="020B0604020202020204" pitchFamily="34" charset="0"/>
              <a:buChar char="•"/>
            </a:pPr>
            <a:r>
              <a:rPr lang="en-US" sz="1050"/>
              <a:t>Coinbase - Get paid in crypto with zero fees, get your paycheck deposited into Coinbase - </a:t>
            </a:r>
            <a:r>
              <a:rPr lang="en-US" sz="1050">
                <a:hlinkClick r:id="rId21"/>
              </a:rPr>
              <a:t>https://www.coinbase.com/direct-deposit</a:t>
            </a:r>
            <a:endParaRPr lang="en-US" sz="1050"/>
          </a:p>
          <a:p>
            <a:pPr marL="228594" indent="-228594">
              <a:buFont typeface="Arial" panose="020B0604020202020204" pitchFamily="34" charset="0"/>
              <a:buChar char="•"/>
            </a:pPr>
            <a:r>
              <a:rPr lang="en-US" sz="1050"/>
              <a:t>Ukraine Legalizes Bitcoin amid Intensified Tension with Russia - </a:t>
            </a:r>
            <a:r>
              <a:rPr lang="en-US" sz="1050">
                <a:hlinkClick r:id="rId22"/>
              </a:rPr>
              <a:t>https://blockchain-news.cdn.ampproject.org/c/s/blockchain.news/postamp?id=ukraine-legalizes-bitcoin-amid-intensified-tension-with-russia</a:t>
            </a:r>
            <a:endParaRPr lang="en-US" sz="1050"/>
          </a:p>
          <a:p>
            <a:pPr marL="228594" indent="-228594">
              <a:buFont typeface="Arial" panose="020B0604020202020204" pitchFamily="34" charset="0"/>
              <a:buChar char="•"/>
            </a:pPr>
            <a:r>
              <a:rPr lang="en-US" sz="1050"/>
              <a:t>Fed Designs Digital Dollar That Handles 1.7 Million Transactions Per Second - </a:t>
            </a:r>
            <a:r>
              <a:rPr lang="en-US" sz="1050">
                <a:hlinkClick r:id="rId23"/>
              </a:rPr>
              <a:t>https://www-forbes-com.cdn.ampproject.org/c/s/www.forbes.com/sites/jasonbrett/2022/02/07/fed-designs-digital-dollar-that-handles-17-million-transactions-per-second/amp/</a:t>
            </a:r>
            <a:endParaRPr lang="en-US" sz="1050"/>
          </a:p>
          <a:p>
            <a:pPr marL="228594" indent="-228594">
              <a:buFont typeface="Arial" panose="020B0604020202020204" pitchFamily="34" charset="0"/>
              <a:buChar char="•"/>
            </a:pPr>
            <a:r>
              <a:rPr lang="en-US" sz="1050"/>
              <a:t>BNB Chain - </a:t>
            </a:r>
            <a:r>
              <a:rPr lang="en-US" sz="1050">
                <a:hlinkClick r:id="rId24"/>
              </a:rPr>
              <a:t>https://www.binance.com/en/blog/ecosystem/introducing-bnb-chain-the-evolution-of-binance-smart-chain-421499824684903436</a:t>
            </a:r>
            <a:endParaRPr lang="en-US" sz="1050"/>
          </a:p>
          <a:p>
            <a:pPr marL="228594" indent="-228594">
              <a:buFont typeface="Arial" panose="020B0604020202020204" pitchFamily="34" charset="0"/>
              <a:buChar char="•"/>
            </a:pPr>
            <a:r>
              <a:rPr lang="en-US" sz="1050"/>
              <a:t>Salesforce - NFT cloud service - </a:t>
            </a:r>
            <a:r>
              <a:rPr lang="en-US" sz="1050">
                <a:hlinkClick r:id="rId25"/>
              </a:rPr>
              <a:t>https://www-cnbc-com.cdn.ampproject.org/c/s/www.cnbc.com/amp/2022/02/09/salesforce-tells-employees-its-working-on-nft-cloud-service.html</a:t>
            </a:r>
            <a:endParaRPr lang="en-US" sz="1050"/>
          </a:p>
          <a:p>
            <a:pPr marL="228594" indent="-228594">
              <a:buFont typeface="Arial" panose="020B0604020202020204" pitchFamily="34" charset="0"/>
              <a:buChar char="•"/>
            </a:pPr>
            <a:r>
              <a:rPr lang="en-US" sz="1050"/>
              <a:t>JPMorgan - Quantum Key Distribution (QKD) secure network - </a:t>
            </a:r>
            <a:r>
              <a:rPr lang="en-US" sz="1050">
                <a:hlinkClick r:id="rId26"/>
              </a:rPr>
              <a:t>https://www-pymnts-com.cdn.ampproject.org/c/s/www.pymnts.com/blockchain/2022/jpmorgan-announces-viable-quantum-secure-blockchain-network/amp/</a:t>
            </a:r>
            <a:endParaRPr lang="en-US" sz="1050"/>
          </a:p>
          <a:p>
            <a:pPr marL="228594" indent="-228594">
              <a:buFont typeface="Arial" panose="020B0604020202020204" pitchFamily="34" charset="0"/>
              <a:buChar char="•"/>
            </a:pPr>
            <a:r>
              <a:rPr lang="en-US" sz="1050"/>
              <a:t>Paris Hilton on Tonight Show - NFTs - </a:t>
            </a:r>
            <a:r>
              <a:rPr lang="en-US" sz="1050">
                <a:hlinkClick r:id="rId27"/>
              </a:rPr>
              <a:t>https://www.youtube.com/watch?v=5zi12wrh5So</a:t>
            </a:r>
            <a:endParaRPr lang="en-US" sz="1050"/>
          </a:p>
          <a:p>
            <a:pPr marL="228594" indent="-228594">
              <a:buFont typeface="Arial" panose="020B0604020202020204" pitchFamily="34" charset="0"/>
              <a:buChar char="•"/>
            </a:pPr>
            <a:r>
              <a:rPr lang="en-US" sz="1050"/>
              <a:t>Proof-of-Stake - Cardano, Solana, Algorand, Ethereum - </a:t>
            </a:r>
            <a:r>
              <a:rPr lang="en-US" sz="1050">
                <a:hlinkClick r:id="rId28"/>
              </a:rPr>
              <a:t>https://www.technologyreview.com/2022/02/23/1044960/proof-of-stake-cryptocurrency/</a:t>
            </a:r>
            <a:endParaRPr lang="en-US" sz="1050"/>
          </a:p>
          <a:p>
            <a:pPr marL="228594" indent="-228594">
              <a:buFont typeface="Arial" panose="020B0604020202020204" pitchFamily="34" charset="0"/>
              <a:buChar char="•"/>
            </a:pPr>
            <a:r>
              <a:rPr lang="en-US" sz="1050"/>
              <a:t>What's on Tap? - Putin - and Crypto - </a:t>
            </a:r>
            <a:r>
              <a:rPr lang="en-US" sz="1050">
                <a:hlinkClick r:id="rId29"/>
              </a:rPr>
              <a:t>https://youtu.be/a0ryBK2UgTQ</a:t>
            </a:r>
            <a:endParaRPr lang="en-US" sz="1050"/>
          </a:p>
          <a:p>
            <a:pPr marL="228594" indent="-228594">
              <a:buFont typeface="Arial" panose="020B0604020202020204" pitchFamily="34" charset="0"/>
              <a:buChar char="•"/>
            </a:pPr>
            <a:r>
              <a:rPr lang="en-US" sz="1050"/>
              <a:t>It's all about crypto and Blockchain - </a:t>
            </a:r>
            <a:r>
              <a:rPr lang="en-US" sz="1050">
                <a:hlinkClick r:id="rId30"/>
              </a:rPr>
              <a:t>https://www.inaa.org/accounting-industry-trends-for-2022/</a:t>
            </a:r>
            <a:endParaRPr lang="en-US" sz="1050"/>
          </a:p>
          <a:p>
            <a:pPr marL="228594" indent="-228594">
              <a:buFont typeface="Arial" panose="020B0604020202020204" pitchFamily="34" charset="0"/>
              <a:buChar char="•"/>
            </a:pPr>
            <a:r>
              <a:rPr lang="en-US" sz="1050"/>
              <a:t>Good Glossary - </a:t>
            </a:r>
            <a:r>
              <a:rPr lang="en-US" sz="1050">
                <a:hlinkClick r:id="rId31"/>
              </a:rPr>
              <a:t>https://data-flair.training/blogs/distributed-ledger-technology/</a:t>
            </a:r>
            <a:endParaRPr lang="en-US" sz="1050"/>
          </a:p>
        </p:txBody>
      </p:sp>
    </p:spTree>
    <p:extLst>
      <p:ext uri="{BB962C8B-B14F-4D97-AF65-F5344CB8AC3E}">
        <p14:creationId xmlns:p14="http://schemas.microsoft.com/office/powerpoint/2010/main" val="148711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120713" y="120713"/>
            <a:ext cx="2302636" cy="523220"/>
          </a:xfrm>
          <a:prstGeom prst="rect">
            <a:avLst/>
          </a:prstGeom>
          <a:noFill/>
        </p:spPr>
        <p:txBody>
          <a:bodyPr wrap="square" rtlCol="0">
            <a:spAutoFit/>
          </a:bodyPr>
          <a:lstStyle/>
          <a:p>
            <a:r>
              <a:rPr lang="en-US" sz="2800" b="1"/>
              <a:t>Web 3.0</a:t>
            </a:r>
          </a:p>
        </p:txBody>
      </p:sp>
      <p:sp>
        <p:nvSpPr>
          <p:cNvPr id="3" name="TextBox 2">
            <a:extLst>
              <a:ext uri="{FF2B5EF4-FFF2-40B4-BE49-F238E27FC236}">
                <a16:creationId xmlns:a16="http://schemas.microsoft.com/office/drawing/2014/main" id="{1C7EB232-61C4-E14B-A67E-91CF50591928}"/>
              </a:ext>
            </a:extLst>
          </p:cNvPr>
          <p:cNvSpPr txBox="1"/>
          <p:nvPr/>
        </p:nvSpPr>
        <p:spPr>
          <a:xfrm>
            <a:off x="120712" y="2047084"/>
            <a:ext cx="9065536" cy="3108543"/>
          </a:xfrm>
          <a:prstGeom prst="rect">
            <a:avLst/>
          </a:prstGeom>
          <a:noFill/>
        </p:spPr>
        <p:txBody>
          <a:bodyPr wrap="square" rtlCol="0">
            <a:spAutoFit/>
          </a:bodyPr>
          <a:lstStyle/>
          <a:p>
            <a:pPr marL="380990" indent="-380990">
              <a:buFont typeface="Arial" panose="020B0604020202020204" pitchFamily="34" charset="0"/>
              <a:buChar char="•"/>
            </a:pPr>
            <a:r>
              <a:rPr lang="en-US" sz="1400" b="1">
                <a:solidFill>
                  <a:srgbClr val="00B050"/>
                </a:solidFill>
              </a:rPr>
              <a:t>web1</a:t>
            </a:r>
            <a:r>
              <a:rPr lang="en-US" sz="1400"/>
              <a:t> (1994-2004): content provided by website owner, visitors are consumers.</a:t>
            </a:r>
          </a:p>
          <a:p>
            <a:pPr marL="380990" indent="-380990">
              <a:buFont typeface="Arial" panose="020B0604020202020204" pitchFamily="34" charset="0"/>
              <a:buChar char="•"/>
            </a:pPr>
            <a:endParaRPr lang="en-US" sz="1400"/>
          </a:p>
          <a:p>
            <a:pPr marL="380990" indent="-380990">
              <a:buFont typeface="Arial" panose="020B0604020202020204" pitchFamily="34" charset="0"/>
              <a:buChar char="•"/>
            </a:pPr>
            <a:r>
              <a:rPr lang="en-US" sz="1400" b="1">
                <a:solidFill>
                  <a:srgbClr val="00B050"/>
                </a:solidFill>
              </a:rPr>
              <a:t>web2</a:t>
            </a:r>
            <a:r>
              <a:rPr lang="en-US" sz="1400"/>
              <a:t> (a.k.a. Web 2.0, 2004 - present) – "</a:t>
            </a:r>
            <a:r>
              <a:rPr lang="en-US" sz="1400" b="1">
                <a:solidFill>
                  <a:srgbClr val="00B050"/>
                </a:solidFill>
              </a:rPr>
              <a:t>social web</a:t>
            </a:r>
            <a:r>
              <a:rPr lang="en-US" sz="1400"/>
              <a:t>", "</a:t>
            </a:r>
            <a:r>
              <a:rPr lang="en-US" sz="1400" b="1">
                <a:solidFill>
                  <a:srgbClr val="00B050"/>
                </a:solidFill>
              </a:rPr>
              <a:t>web as a platform</a:t>
            </a:r>
            <a:r>
              <a:rPr lang="en-US" sz="1400"/>
              <a:t>". Content created by website users (social media - blogs, facebook, youtube, etc.). Amazon market place and even Wikipedia can be considered as web2 websites too. Content is stored in big "central" repositories (web sites).</a:t>
            </a:r>
          </a:p>
          <a:p>
            <a:pPr marL="380990" indent="-380990">
              <a:buFont typeface="Arial" panose="020B0604020202020204" pitchFamily="34" charset="0"/>
              <a:buChar char="•"/>
            </a:pPr>
            <a:endParaRPr lang="en-US" sz="1400"/>
          </a:p>
          <a:p>
            <a:pPr marL="380990" indent="-380990">
              <a:buFont typeface="Arial" panose="020B0604020202020204" pitchFamily="34" charset="0"/>
              <a:buChar char="•"/>
            </a:pPr>
            <a:r>
              <a:rPr lang="en-US" sz="1400" b="1">
                <a:solidFill>
                  <a:srgbClr val="00B050"/>
                </a:solidFill>
              </a:rPr>
              <a:t>web3</a:t>
            </a:r>
            <a:r>
              <a:rPr lang="en-US" sz="1400"/>
              <a:t> (a.k.a. Web 3.0) – data is stored and interconnected in decentralized way. </a:t>
            </a:r>
            <a:br>
              <a:rPr lang="en-US" sz="1400"/>
            </a:br>
            <a:r>
              <a:rPr lang="en-US" sz="1400"/>
              <a:t>.. using blockchain and other modern technologies to enable </a:t>
            </a:r>
            <a:r>
              <a:rPr lang="en-US" sz="1400" b="1">
                <a:solidFill>
                  <a:srgbClr val="00B050"/>
                </a:solidFill>
              </a:rPr>
              <a:t>decentralized economics</a:t>
            </a:r>
            <a:r>
              <a:rPr lang="en-US" sz="1400"/>
              <a:t>. </a:t>
            </a:r>
            <a:br>
              <a:rPr lang="en-US" sz="1400"/>
            </a:br>
            <a:r>
              <a:rPr lang="en-US" sz="1400"/>
              <a:t>.. DAOs - decentralized autonomous organizations (DAOs)</a:t>
            </a:r>
            <a:br>
              <a:rPr lang="en-US" sz="1400"/>
            </a:br>
            <a:r>
              <a:rPr lang="en-US" sz="1400"/>
              <a:t>.. DeFi - decentralized finance</a:t>
            </a:r>
            <a:br>
              <a:rPr lang="en-US" sz="1400"/>
            </a:br>
            <a:r>
              <a:rPr lang="en-US" sz="1400"/>
              <a:t>.. self-sovereign identity (without the need of authentication server)</a:t>
            </a:r>
            <a:br>
              <a:rPr lang="en-US" sz="1400"/>
            </a:br>
            <a:r>
              <a:rPr lang="en-US" sz="1400"/>
              <a:t>.. AI-driven interfaces understanding voice, human images, emotions, </a:t>
            </a:r>
            <a:br>
              <a:rPr lang="en-US" sz="1400"/>
            </a:br>
            <a:r>
              <a:rPr lang="en-US" sz="1400"/>
              <a:t>   understand meaning ("semantic web"), 3D-graphics, virtual reality</a:t>
            </a:r>
            <a:br>
              <a:rPr lang="en-US" sz="1400"/>
            </a:br>
            <a:r>
              <a:rPr lang="en-US" sz="1400"/>
              <a:t>.. AI-driven bots for data discovery and operations</a:t>
            </a:r>
          </a:p>
        </p:txBody>
      </p:sp>
      <p:sp>
        <p:nvSpPr>
          <p:cNvPr id="4" name="TextBox 3">
            <a:extLst>
              <a:ext uri="{FF2B5EF4-FFF2-40B4-BE49-F238E27FC236}">
                <a16:creationId xmlns:a16="http://schemas.microsoft.com/office/drawing/2014/main" id="{3CF8855B-F3EF-1A45-A59E-DC7F8C6B40B8}"/>
              </a:ext>
            </a:extLst>
          </p:cNvPr>
          <p:cNvSpPr txBox="1"/>
          <p:nvPr/>
        </p:nvSpPr>
        <p:spPr>
          <a:xfrm>
            <a:off x="120712" y="806317"/>
            <a:ext cx="6727880" cy="523220"/>
          </a:xfrm>
          <a:prstGeom prst="rect">
            <a:avLst/>
          </a:prstGeom>
          <a:noFill/>
        </p:spPr>
        <p:txBody>
          <a:bodyPr wrap="square" rtlCol="0">
            <a:spAutoFit/>
          </a:bodyPr>
          <a:lstStyle/>
          <a:p>
            <a:r>
              <a:rPr lang="en-US" sz="1400"/>
              <a:t>The term "Web3" was coined by </a:t>
            </a:r>
            <a:r>
              <a:rPr lang="en-US" sz="1400" b="1">
                <a:solidFill>
                  <a:srgbClr val="00B050"/>
                </a:solidFill>
              </a:rPr>
              <a:t>Polkadot</a:t>
            </a:r>
            <a:r>
              <a:rPr lang="en-US" sz="1400"/>
              <a:t> founder and </a:t>
            </a:r>
            <a:r>
              <a:rPr lang="en-US" sz="1400" b="1">
                <a:solidFill>
                  <a:srgbClr val="00B050"/>
                </a:solidFill>
              </a:rPr>
              <a:t>Ethereum</a:t>
            </a:r>
            <a:r>
              <a:rPr lang="en-US" sz="1400"/>
              <a:t> co-founder </a:t>
            </a:r>
            <a:r>
              <a:rPr lang="en-US" sz="1400" b="1">
                <a:solidFill>
                  <a:srgbClr val="FF0000"/>
                </a:solidFill>
              </a:rPr>
              <a:t>Gavin Wood</a:t>
            </a:r>
            <a:r>
              <a:rPr lang="en-US" sz="1400"/>
              <a:t> in 2014, referring to a "decentralized online ecosystem based on blockchain."</a:t>
            </a:r>
          </a:p>
        </p:txBody>
      </p:sp>
      <p:pic>
        <p:nvPicPr>
          <p:cNvPr id="5" name="Picture 4">
            <a:extLst>
              <a:ext uri="{FF2B5EF4-FFF2-40B4-BE49-F238E27FC236}">
                <a16:creationId xmlns:a16="http://schemas.microsoft.com/office/drawing/2014/main" id="{AB51DE9C-47A9-9B4F-B284-BAA57E63E4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64858" y="141947"/>
            <a:ext cx="2506431" cy="2313628"/>
          </a:xfrm>
          <a:prstGeom prst="rect">
            <a:avLst/>
          </a:prstGeom>
        </p:spPr>
      </p:pic>
      <p:sp>
        <p:nvSpPr>
          <p:cNvPr id="6" name="TextBox 5">
            <a:extLst>
              <a:ext uri="{FF2B5EF4-FFF2-40B4-BE49-F238E27FC236}">
                <a16:creationId xmlns:a16="http://schemas.microsoft.com/office/drawing/2014/main" id="{68C39646-9424-F74D-B49B-CC2EDF943EC9}"/>
              </a:ext>
            </a:extLst>
          </p:cNvPr>
          <p:cNvSpPr txBox="1"/>
          <p:nvPr/>
        </p:nvSpPr>
        <p:spPr>
          <a:xfrm>
            <a:off x="9805538" y="2455575"/>
            <a:ext cx="2025068" cy="307777"/>
          </a:xfrm>
          <a:prstGeom prst="rect">
            <a:avLst/>
          </a:prstGeom>
          <a:noFill/>
        </p:spPr>
        <p:txBody>
          <a:bodyPr wrap="square" rtlCol="0">
            <a:spAutoFit/>
          </a:bodyPr>
          <a:lstStyle/>
          <a:p>
            <a:pPr algn="ctr"/>
            <a:r>
              <a:rPr lang="en-US" sz="1400" b="1">
                <a:solidFill>
                  <a:srgbClr val="FF0000"/>
                </a:solidFill>
              </a:rPr>
              <a:t>Gavin Wood</a:t>
            </a:r>
            <a:endParaRPr lang="en-US" sz="1400"/>
          </a:p>
        </p:txBody>
      </p:sp>
    </p:spTree>
    <p:extLst>
      <p:ext uri="{BB962C8B-B14F-4D97-AF65-F5344CB8AC3E}">
        <p14:creationId xmlns:p14="http://schemas.microsoft.com/office/powerpoint/2010/main" val="12122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42EF9-89A4-194B-BB40-DE4CA1888206}"/>
              </a:ext>
            </a:extLst>
          </p:cNvPr>
          <p:cNvSpPr txBox="1"/>
          <p:nvPr/>
        </p:nvSpPr>
        <p:spPr>
          <a:xfrm>
            <a:off x="0" y="11345"/>
            <a:ext cx="4537024" cy="523220"/>
          </a:xfrm>
          <a:prstGeom prst="rect">
            <a:avLst/>
          </a:prstGeom>
          <a:noFill/>
        </p:spPr>
        <p:txBody>
          <a:bodyPr wrap="square" rtlCol="0">
            <a:spAutoFit/>
          </a:bodyPr>
          <a:lstStyle/>
          <a:p>
            <a:r>
              <a:rPr lang="en-US" sz="2800" b="1"/>
              <a:t>Crypto Trading Bots</a:t>
            </a:r>
          </a:p>
        </p:txBody>
      </p:sp>
      <p:sp>
        <p:nvSpPr>
          <p:cNvPr id="4" name="TextBox 3">
            <a:extLst>
              <a:ext uri="{FF2B5EF4-FFF2-40B4-BE49-F238E27FC236}">
                <a16:creationId xmlns:a16="http://schemas.microsoft.com/office/drawing/2014/main" id="{B5628080-1AD4-F74B-80D8-E14DB1BF71F0}"/>
              </a:ext>
            </a:extLst>
          </p:cNvPr>
          <p:cNvSpPr txBox="1"/>
          <p:nvPr/>
        </p:nvSpPr>
        <p:spPr>
          <a:xfrm>
            <a:off x="1" y="798414"/>
            <a:ext cx="5739951" cy="2246769"/>
          </a:xfrm>
          <a:prstGeom prst="rect">
            <a:avLst/>
          </a:prstGeom>
          <a:noFill/>
        </p:spPr>
        <p:txBody>
          <a:bodyPr wrap="square" rtlCol="0">
            <a:spAutoFit/>
          </a:bodyPr>
          <a:lstStyle/>
          <a:p>
            <a:r>
              <a:rPr lang="en-US" sz="1400"/>
              <a:t>Today more than 90% of crypto trading is done using software which automatically trades for you.</a:t>
            </a:r>
          </a:p>
          <a:p>
            <a:endParaRPr lang="en-US" sz="1400"/>
          </a:p>
          <a:p>
            <a:r>
              <a:rPr lang="en-US" sz="1400"/>
              <a:t>This type of software is called "Crypto trading bots".</a:t>
            </a:r>
          </a:p>
          <a:p>
            <a:endParaRPr lang="en-US" sz="1400"/>
          </a:p>
          <a:p>
            <a:r>
              <a:rPr lang="en-US" sz="1400"/>
              <a:t>Today you can trade Bitcoin or any altcoin such as Ethereum, Dogecoin, Litecoin, etc. using these trading bots.</a:t>
            </a:r>
          </a:p>
          <a:p>
            <a:endParaRPr lang="en-US" sz="1400"/>
          </a:p>
          <a:p>
            <a:r>
              <a:rPr lang="en-US" sz="1400"/>
              <a:t>Best 10 Crypto Trading Bots For 2022 [Review And Comparison] - </a:t>
            </a:r>
            <a:r>
              <a:rPr lang="en-US" sz="1400">
                <a:hlinkClick r:id="rId2"/>
              </a:rPr>
              <a:t>https://www.softwaretestinghelp.com/best-crypto-trading-bots/</a:t>
            </a:r>
            <a:endParaRPr lang="en-US" sz="1400"/>
          </a:p>
        </p:txBody>
      </p:sp>
      <p:pic>
        <p:nvPicPr>
          <p:cNvPr id="5" name="Picture 4">
            <a:extLst>
              <a:ext uri="{FF2B5EF4-FFF2-40B4-BE49-F238E27FC236}">
                <a16:creationId xmlns:a16="http://schemas.microsoft.com/office/drawing/2014/main" id="{B9E05B00-C4A0-E74F-8364-017DD352EA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28343" y="2784859"/>
            <a:ext cx="4527405" cy="2361676"/>
          </a:xfrm>
          <a:prstGeom prst="rect">
            <a:avLst/>
          </a:prstGeom>
        </p:spPr>
      </p:pic>
    </p:spTree>
    <p:extLst>
      <p:ext uri="{BB962C8B-B14F-4D97-AF65-F5344CB8AC3E}">
        <p14:creationId xmlns:p14="http://schemas.microsoft.com/office/powerpoint/2010/main" val="3662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3123A-4202-7042-863C-32BB8DD2FD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22400" y="609600"/>
            <a:ext cx="9347200" cy="5638800"/>
          </a:xfrm>
          <a:prstGeom prst="rect">
            <a:avLst/>
          </a:prstGeom>
        </p:spPr>
      </p:pic>
    </p:spTree>
    <p:extLst>
      <p:ext uri="{BB962C8B-B14F-4D97-AF65-F5344CB8AC3E}">
        <p14:creationId xmlns:p14="http://schemas.microsoft.com/office/powerpoint/2010/main" val="16235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431824" y="3039857"/>
            <a:ext cx="7642941" cy="1200329"/>
          </a:xfrm>
          <a:prstGeom prst="rect">
            <a:avLst/>
          </a:prstGeom>
          <a:solidFill>
            <a:schemeClr val="accent4">
              <a:lumMod val="20000"/>
              <a:lumOff val="80000"/>
            </a:schemeClr>
          </a:solidFill>
          <a:ln>
            <a:noFill/>
          </a:ln>
        </p:spPr>
        <p:txBody>
          <a:bodyPr spcFirstLastPara="1" wrap="square" lIns="121900" tIns="60960" rIns="121900" bIns="6096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sz="1400" b="1">
                <a:solidFill>
                  <a:srgbClr val="00B050"/>
                </a:solidFill>
              </a:rPr>
              <a:t>Numerai</a:t>
            </a:r>
            <a:r>
              <a:rPr lang="en" sz="1400"/>
              <a:t> </a:t>
            </a:r>
            <a:endParaRPr sz="1400"/>
          </a:p>
          <a:p>
            <a:pPr marL="380990" indent="-380990">
              <a:buFont typeface="Arial" panose="020B0604020202020204" pitchFamily="34" charset="0"/>
              <a:buChar char="•"/>
            </a:pPr>
            <a:r>
              <a:rPr lang="en" sz="1400">
                <a:hlinkClick r:id="rId3"/>
              </a:rPr>
              <a:t>https://numer.ai/</a:t>
            </a:r>
            <a:endParaRPr sz="1400"/>
          </a:p>
          <a:p>
            <a:pPr marL="380990" indent="-380990">
              <a:buFont typeface="Arial" panose="020B0604020202020204" pitchFamily="34" charset="0"/>
              <a:buChar char="•"/>
            </a:pPr>
            <a:r>
              <a:rPr lang="en" sz="1400"/>
              <a:t>new type of a hedge fund launched in 2015:</a:t>
            </a:r>
            <a:endParaRPr sz="1400"/>
          </a:p>
          <a:p>
            <a:pPr marL="380990" indent="-380990">
              <a:buFont typeface="Arial" panose="020B0604020202020204" pitchFamily="34" charset="0"/>
              <a:buChar char="•"/>
            </a:pPr>
            <a:r>
              <a:rPr lang="en" sz="1400"/>
              <a:t>make competitions to do financial predictions </a:t>
            </a:r>
            <a:endParaRPr sz="1400"/>
          </a:p>
          <a:p>
            <a:pPr marL="380990" indent="-380990">
              <a:buFont typeface="Arial" panose="020B0604020202020204" pitchFamily="34" charset="0"/>
              <a:buChar char="•"/>
            </a:pPr>
            <a:r>
              <a:rPr lang="en" sz="1400"/>
              <a:t>pay winners in cryptocurrency (their own currency - </a:t>
            </a:r>
            <a:r>
              <a:rPr lang="en" sz="1400" b="1">
                <a:solidFill>
                  <a:srgbClr val="FF0000"/>
                </a:solidFill>
              </a:rPr>
              <a:t>Numeraire</a:t>
            </a:r>
            <a:r>
              <a:rPr lang="en" sz="1400"/>
              <a:t>)</a:t>
            </a:r>
          </a:p>
        </p:txBody>
      </p:sp>
      <p:sp>
        <p:nvSpPr>
          <p:cNvPr id="64" name="Google Shape;64;p14"/>
          <p:cNvSpPr txBox="1"/>
          <p:nvPr/>
        </p:nvSpPr>
        <p:spPr>
          <a:xfrm>
            <a:off x="431825" y="491711"/>
            <a:ext cx="10610441" cy="1415772"/>
          </a:xfrm>
          <a:prstGeom prst="rect">
            <a:avLst/>
          </a:prstGeom>
          <a:solidFill>
            <a:schemeClr val="accent4">
              <a:lumMod val="20000"/>
              <a:lumOff val="80000"/>
            </a:schemeClr>
          </a:solidFill>
          <a:ln>
            <a:noFill/>
          </a:ln>
        </p:spPr>
        <p:txBody>
          <a:bodyPr spcFirstLastPara="1" wrap="square" lIns="121900" tIns="60960" rIns="121900" bIns="6096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sz="1400" b="1">
                <a:solidFill>
                  <a:srgbClr val="00B050"/>
                </a:solidFill>
              </a:rPr>
              <a:t>Hyperledger </a:t>
            </a:r>
            <a:endParaRPr lang="en" sz="1400"/>
          </a:p>
          <a:p>
            <a:pPr marL="380990" indent="-380990">
              <a:buFont typeface="Arial" panose="020B0604020202020204" pitchFamily="34" charset="0"/>
              <a:buChar char="•"/>
            </a:pPr>
            <a:r>
              <a:rPr lang="en-US" sz="1400">
                <a:hlinkClick r:id="rId4"/>
              </a:rPr>
              <a:t>https://www.hyperledger.org/</a:t>
            </a:r>
            <a:endParaRPr lang="en-US" sz="1400"/>
          </a:p>
          <a:p>
            <a:pPr marL="380990" indent="-380990">
              <a:buFont typeface="Arial" panose="020B0604020202020204" pitchFamily="34" charset="0"/>
              <a:buChar char="•"/>
            </a:pPr>
            <a:r>
              <a:rPr lang="en" sz="1400"/>
              <a:t>open source tools (blockchains and related)</a:t>
            </a:r>
          </a:p>
          <a:p>
            <a:pPr marL="380990" indent="-380990">
              <a:buFont typeface="Arial" panose="020B0604020202020204" pitchFamily="34" charset="0"/>
              <a:buChar char="•"/>
            </a:pPr>
            <a:r>
              <a:rPr lang="en" sz="1400"/>
              <a:t>started in December 2015 by the Linux Foundation.</a:t>
            </a:r>
            <a:endParaRPr sz="1400"/>
          </a:p>
          <a:p>
            <a:pPr marL="380990" indent="-380990">
              <a:buFont typeface="Arial" panose="020B0604020202020204" pitchFamily="34" charset="0"/>
              <a:buChar char="•"/>
            </a:pPr>
            <a:r>
              <a:rPr lang="en" sz="1400" b="1">
                <a:solidFill>
                  <a:srgbClr val="00B050"/>
                </a:solidFill>
              </a:rPr>
              <a:t>Hyperledger Fabric</a:t>
            </a:r>
            <a:r>
              <a:rPr lang="en" sz="1400"/>
              <a:t> - a blockchain framework</a:t>
            </a:r>
            <a:endParaRPr sz="1400"/>
          </a:p>
          <a:p>
            <a:pPr marL="380990" indent="-380990">
              <a:buFont typeface="Arial" panose="020B0604020202020204" pitchFamily="34" charset="0"/>
              <a:buChar char="•"/>
            </a:pPr>
            <a:r>
              <a:rPr lang="en" sz="1400" b="1">
                <a:solidFill>
                  <a:srgbClr val="00B050"/>
                </a:solidFill>
              </a:rPr>
              <a:t>Hyperledger Sawtooth</a:t>
            </a:r>
            <a:r>
              <a:rPr lang="en" sz="1400"/>
              <a:t> - modular platform for building, deploying, and running distributed ledgers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6B1CD-5849-8840-B292-0C487A2A5230}"/>
              </a:ext>
            </a:extLst>
          </p:cNvPr>
          <p:cNvSpPr txBox="1"/>
          <p:nvPr/>
        </p:nvSpPr>
        <p:spPr>
          <a:xfrm>
            <a:off x="199140" y="825184"/>
            <a:ext cx="10348358" cy="1661993"/>
          </a:xfrm>
          <a:prstGeom prst="rect">
            <a:avLst/>
          </a:prstGeom>
          <a:solidFill>
            <a:schemeClr val="accent6">
              <a:lumMod val="20000"/>
              <a:lumOff val="80000"/>
            </a:schemeClr>
          </a:solidFill>
        </p:spPr>
        <p:txBody>
          <a:bodyPr wrap="square" rtlCol="0">
            <a:spAutoFit/>
          </a:bodyPr>
          <a:lstStyle/>
          <a:p>
            <a:r>
              <a:rPr lang="en-US" b="1">
                <a:solidFill>
                  <a:srgbClr val="FF0000"/>
                </a:solidFill>
              </a:rPr>
              <a:t>JP Morgan </a:t>
            </a:r>
          </a:p>
          <a:p>
            <a:pPr marL="380990" indent="-380990">
              <a:buFont typeface="Arial" panose="020B0604020202020204" pitchFamily="34" charset="0"/>
              <a:buChar char="•"/>
            </a:pPr>
            <a:r>
              <a:rPr lang="en-US" sz="1400"/>
              <a:t>JPM Coin - a wholesale payment digital currency that is pegged 1:1 to the U.S. dollar. It is now transacting </a:t>
            </a:r>
            <a:r>
              <a:rPr lang="en-US" sz="1400" b="1">
                <a:solidFill>
                  <a:srgbClr val="FF0000"/>
                </a:solidFill>
              </a:rPr>
              <a:t>billions of dollars every day</a:t>
            </a:r>
          </a:p>
          <a:p>
            <a:pPr marL="380990" indent="-380990">
              <a:buFont typeface="Arial" panose="020B0604020202020204" pitchFamily="34" charset="0"/>
              <a:buChar char="•"/>
            </a:pPr>
            <a:r>
              <a:rPr lang="en-US" sz="1400"/>
              <a:t>JP Morgan uses blockchain unit </a:t>
            </a:r>
            <a:r>
              <a:rPr lang="en-US" sz="1400" b="1">
                <a:solidFill>
                  <a:srgbClr val="FF0000"/>
                </a:solidFill>
              </a:rPr>
              <a:t>Onyx</a:t>
            </a:r>
            <a:r>
              <a:rPr lang="en-US" sz="1400"/>
              <a:t>: </a:t>
            </a:r>
            <a:r>
              <a:rPr lang="en-US" sz="1400">
                <a:hlinkClick r:id="rId2"/>
              </a:rPr>
              <a:t>https://www.jpmorgan.com/onyx</a:t>
            </a:r>
            <a:r>
              <a:rPr lang="en-US" sz="1400"/>
              <a:t> – organization &amp; brand</a:t>
            </a:r>
          </a:p>
          <a:p>
            <a:pPr marL="380990" indent="-380990">
              <a:buFont typeface="Arial" panose="020B0604020202020204" pitchFamily="34" charset="0"/>
              <a:buChar char="•"/>
            </a:pPr>
            <a:r>
              <a:rPr lang="en-US" sz="1400"/>
              <a:t>JPMorgan built the </a:t>
            </a:r>
            <a:r>
              <a:rPr lang="en-US" sz="1400" b="1">
                <a:solidFill>
                  <a:srgbClr val="FF0000"/>
                </a:solidFill>
              </a:rPr>
              <a:t>Quorum blockchain</a:t>
            </a:r>
            <a:r>
              <a:rPr lang="en-US" sz="1400"/>
              <a:t> using the </a:t>
            </a:r>
            <a:r>
              <a:rPr lang="en-US" sz="1400" b="1">
                <a:solidFill>
                  <a:srgbClr val="FF0000"/>
                </a:solidFill>
              </a:rPr>
              <a:t>ethereum</a:t>
            </a:r>
            <a:r>
              <a:rPr lang="en-US" sz="1400"/>
              <a:t> network (software behind </a:t>
            </a:r>
            <a:r>
              <a:rPr lang="en-US" sz="1400" b="1">
                <a:solidFill>
                  <a:srgbClr val="FF0000"/>
                </a:solidFill>
              </a:rPr>
              <a:t>ether</a:t>
            </a:r>
            <a:r>
              <a:rPr lang="en-US" sz="1400"/>
              <a:t> cryptocurrency). </a:t>
            </a:r>
            <a:r>
              <a:rPr lang="en-US" sz="1400" b="1">
                <a:solidFill>
                  <a:srgbClr val="FF0000"/>
                </a:solidFill>
              </a:rPr>
              <a:t>Quorum</a:t>
            </a:r>
            <a:r>
              <a:rPr lang="en-US" sz="1400"/>
              <a:t> will remain open-source, it is being used by the bank to run the Interbank Information Network, a payments network that involves more than 400 banks. It is supported/developed by ConsenSys – a Brooklyn-based startup</a:t>
            </a:r>
            <a:br>
              <a:rPr lang="en-US" sz="1400"/>
            </a:br>
            <a:r>
              <a:rPr lang="en-US" sz="1400"/>
              <a:t> - </a:t>
            </a:r>
            <a:r>
              <a:rPr lang="en-US" sz="1400">
                <a:hlinkClick r:id="rId3"/>
              </a:rPr>
              <a:t>https://github.com/ConsenSys/quorum</a:t>
            </a:r>
            <a:r>
              <a:rPr lang="en-US" sz="1400"/>
              <a:t> - </a:t>
            </a:r>
          </a:p>
        </p:txBody>
      </p:sp>
      <p:sp>
        <p:nvSpPr>
          <p:cNvPr id="3" name="TextBox 2">
            <a:extLst>
              <a:ext uri="{FF2B5EF4-FFF2-40B4-BE49-F238E27FC236}">
                <a16:creationId xmlns:a16="http://schemas.microsoft.com/office/drawing/2014/main" id="{D41CAD06-0583-CE43-A214-7471907494F3}"/>
              </a:ext>
            </a:extLst>
          </p:cNvPr>
          <p:cNvSpPr txBox="1"/>
          <p:nvPr/>
        </p:nvSpPr>
        <p:spPr>
          <a:xfrm>
            <a:off x="199140" y="4637562"/>
            <a:ext cx="5863773" cy="1015663"/>
          </a:xfrm>
          <a:prstGeom prst="rect">
            <a:avLst/>
          </a:prstGeom>
          <a:solidFill>
            <a:schemeClr val="accent4">
              <a:lumMod val="20000"/>
              <a:lumOff val="80000"/>
            </a:schemeClr>
          </a:solidFill>
        </p:spPr>
        <p:txBody>
          <a:bodyPr wrap="square" rtlCol="0">
            <a:spAutoFit/>
          </a:bodyPr>
          <a:lstStyle/>
          <a:p>
            <a:r>
              <a:rPr lang="en-US" b="1">
                <a:solidFill>
                  <a:srgbClr val="FF0000"/>
                </a:solidFill>
              </a:rPr>
              <a:t>Amazon Web Services (AWS) </a:t>
            </a:r>
          </a:p>
          <a:p>
            <a:r>
              <a:rPr lang="en-US" sz="1400"/>
              <a:t>AWS provides </a:t>
            </a:r>
            <a:r>
              <a:rPr lang="en-US" sz="1400" b="1">
                <a:solidFill>
                  <a:srgbClr val="FF0000"/>
                </a:solidFill>
              </a:rPr>
              <a:t>Ethereum</a:t>
            </a:r>
            <a:r>
              <a:rPr lang="en-US" sz="1400"/>
              <a:t> on Amazon Managed Blockchain. AWS customers can easily provision Ethereum nodes in minutes and connect to the public Ethereum main network and test networks such as Rinkeby and Ropsten.</a:t>
            </a:r>
          </a:p>
        </p:txBody>
      </p:sp>
    </p:spTree>
    <p:extLst>
      <p:ext uri="{BB962C8B-B14F-4D97-AF65-F5344CB8AC3E}">
        <p14:creationId xmlns:p14="http://schemas.microsoft.com/office/powerpoint/2010/main" val="29576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D5C2C-8C28-054E-BC64-6ADB179EA192}"/>
              </a:ext>
            </a:extLst>
          </p:cNvPr>
          <p:cNvSpPr txBox="1"/>
          <p:nvPr/>
        </p:nvSpPr>
        <p:spPr>
          <a:xfrm>
            <a:off x="378989" y="1554625"/>
            <a:ext cx="7604911" cy="1815882"/>
          </a:xfrm>
          <a:prstGeom prst="rect">
            <a:avLst/>
          </a:prstGeom>
          <a:noFill/>
        </p:spPr>
        <p:txBody>
          <a:bodyPr wrap="square" rtlCol="0">
            <a:spAutoFit/>
          </a:bodyPr>
          <a:lstStyle/>
          <a:p>
            <a:pPr marL="380990" indent="-380990">
              <a:buFont typeface="Arial" panose="020B0604020202020204" pitchFamily="34" charset="0"/>
              <a:buChar char="•"/>
            </a:pPr>
            <a:r>
              <a:rPr lang="en-US" sz="1400"/>
              <a:t>Creator of peer-to-peer </a:t>
            </a:r>
            <a:r>
              <a:rPr lang="en-US" sz="1400" b="1">
                <a:solidFill>
                  <a:srgbClr val="FF0000"/>
                </a:solidFill>
              </a:rPr>
              <a:t>BitTorrent protocol</a:t>
            </a:r>
            <a:r>
              <a:rPr lang="en-US" sz="1400"/>
              <a:t> (2001)</a:t>
            </a:r>
            <a:br>
              <a:rPr lang="en-US" sz="1400"/>
            </a:br>
            <a:r>
              <a:rPr lang="en-US" sz="1400"/>
              <a:t>(first implemented in Python)</a:t>
            </a:r>
          </a:p>
          <a:p>
            <a:pPr marL="380990" indent="-380990">
              <a:buFont typeface="Arial" panose="020B0604020202020204" pitchFamily="34" charset="0"/>
              <a:buChar char="•"/>
            </a:pPr>
            <a:r>
              <a:rPr lang="en-US" sz="1400"/>
              <a:t>Founder of </a:t>
            </a:r>
            <a:r>
              <a:rPr lang="en-US" sz="1400" b="1">
                <a:solidFill>
                  <a:srgbClr val="FF0000"/>
                </a:solidFill>
              </a:rPr>
              <a:t>CodeCon</a:t>
            </a:r>
            <a:r>
              <a:rPr lang="en-US" sz="1400"/>
              <a:t>, an annual conference for software hackers in San Francisco Bay Area (2002-2009)</a:t>
            </a:r>
          </a:p>
          <a:p>
            <a:pPr marL="380990" indent="-380990">
              <a:buFont typeface="Arial" panose="020B0604020202020204" pitchFamily="34" charset="0"/>
              <a:buChar char="•"/>
            </a:pPr>
            <a:r>
              <a:rPr lang="en-US" sz="1400"/>
              <a:t>Founded </a:t>
            </a:r>
            <a:r>
              <a:rPr lang="en-US" sz="1400" b="1">
                <a:solidFill>
                  <a:srgbClr val="FF0000"/>
                </a:solidFill>
              </a:rPr>
              <a:t>BitTorrent, Inc.</a:t>
            </a:r>
            <a:r>
              <a:rPr lang="en-US" sz="1400"/>
              <a:t> with his brother Ross Cohen and business partner Ashwin Navin</a:t>
            </a:r>
          </a:p>
          <a:p>
            <a:pPr marL="380990" indent="-380990">
              <a:buFont typeface="Arial" panose="020B0604020202020204" pitchFamily="34" charset="0"/>
              <a:buChar char="•"/>
            </a:pPr>
            <a:r>
              <a:rPr lang="en-US" sz="1400"/>
              <a:t>Co-author of </a:t>
            </a:r>
            <a:r>
              <a:rPr lang="en-US" sz="1400" b="1">
                <a:solidFill>
                  <a:srgbClr val="FF0000"/>
                </a:solidFill>
              </a:rPr>
              <a:t>Codeville</a:t>
            </a:r>
            <a:r>
              <a:rPr lang="en-US" sz="1400"/>
              <a:t> (a distributed version control system) with his brother Ross Cohen</a:t>
            </a:r>
          </a:p>
          <a:p>
            <a:pPr marL="380990" indent="-380990">
              <a:buFont typeface="Arial" panose="020B0604020202020204" pitchFamily="34" charset="0"/>
              <a:buChar char="•"/>
            </a:pPr>
            <a:r>
              <a:rPr lang="en-US" sz="1400"/>
              <a:t>Creator of the </a:t>
            </a:r>
            <a:r>
              <a:rPr lang="en-US" sz="1400" b="1">
                <a:solidFill>
                  <a:srgbClr val="FF0000"/>
                </a:solidFill>
              </a:rPr>
              <a:t>Chia cryptocurrency</a:t>
            </a:r>
            <a:r>
              <a:rPr lang="en-US" sz="1400"/>
              <a:t> (2017) which implements the proof of space-time consensus algorithm</a:t>
            </a:r>
          </a:p>
        </p:txBody>
      </p:sp>
      <p:pic>
        <p:nvPicPr>
          <p:cNvPr id="3" name="Picture 2">
            <a:extLst>
              <a:ext uri="{FF2B5EF4-FFF2-40B4-BE49-F238E27FC236}">
                <a16:creationId xmlns:a16="http://schemas.microsoft.com/office/drawing/2014/main" id="{E24B8DD9-750A-3245-8276-BB5D545DF79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15604" y="181146"/>
            <a:ext cx="2397408" cy="2988549"/>
          </a:xfrm>
          <a:prstGeom prst="rect">
            <a:avLst/>
          </a:prstGeom>
        </p:spPr>
      </p:pic>
      <p:sp>
        <p:nvSpPr>
          <p:cNvPr id="4" name="TextBox 3">
            <a:extLst>
              <a:ext uri="{FF2B5EF4-FFF2-40B4-BE49-F238E27FC236}">
                <a16:creationId xmlns:a16="http://schemas.microsoft.com/office/drawing/2014/main" id="{E4F2213C-9F07-2C4D-850C-96A08B8DDC90}"/>
              </a:ext>
            </a:extLst>
          </p:cNvPr>
          <p:cNvSpPr txBox="1"/>
          <p:nvPr/>
        </p:nvSpPr>
        <p:spPr>
          <a:xfrm>
            <a:off x="9123505" y="3169696"/>
            <a:ext cx="2981607" cy="1169551"/>
          </a:xfrm>
          <a:prstGeom prst="rect">
            <a:avLst/>
          </a:prstGeom>
          <a:noFill/>
        </p:spPr>
        <p:txBody>
          <a:bodyPr wrap="square" rtlCol="0">
            <a:spAutoFit/>
          </a:bodyPr>
          <a:lstStyle/>
          <a:p>
            <a:pPr algn="ctr"/>
            <a:r>
              <a:rPr lang="en-US" sz="1400" b="1">
                <a:solidFill>
                  <a:srgbClr val="00B050"/>
                </a:solidFill>
              </a:rPr>
              <a:t>Bram Cohen</a:t>
            </a:r>
          </a:p>
          <a:p>
            <a:pPr algn="ctr"/>
            <a:r>
              <a:rPr lang="en-US" sz="1400"/>
              <a:t>originally from New York</a:t>
            </a:r>
          </a:p>
          <a:p>
            <a:pPr algn="ctr"/>
            <a:r>
              <a:rPr lang="en-US" sz="1400"/>
              <a:t>Stuyvesant High School</a:t>
            </a:r>
          </a:p>
          <a:p>
            <a:pPr algn="ctr"/>
            <a:r>
              <a:rPr lang="en-US" sz="1400"/>
              <a:t>CEO of Chia Network</a:t>
            </a:r>
            <a:br>
              <a:rPr lang="en-US" sz="1400"/>
            </a:br>
            <a:r>
              <a:rPr lang="en-US" sz="1400"/>
              <a:t>(California, since 2017)</a:t>
            </a:r>
          </a:p>
        </p:txBody>
      </p:sp>
      <p:sp>
        <p:nvSpPr>
          <p:cNvPr id="5" name="TextBox 4">
            <a:extLst>
              <a:ext uri="{FF2B5EF4-FFF2-40B4-BE49-F238E27FC236}">
                <a16:creationId xmlns:a16="http://schemas.microsoft.com/office/drawing/2014/main" id="{C3340180-059A-4540-B866-F05129D6D651}"/>
              </a:ext>
            </a:extLst>
          </p:cNvPr>
          <p:cNvSpPr txBox="1"/>
          <p:nvPr/>
        </p:nvSpPr>
        <p:spPr>
          <a:xfrm>
            <a:off x="1" y="1"/>
            <a:ext cx="2957465" cy="523220"/>
          </a:xfrm>
          <a:prstGeom prst="rect">
            <a:avLst/>
          </a:prstGeom>
          <a:noFill/>
        </p:spPr>
        <p:txBody>
          <a:bodyPr wrap="square" rtlCol="0">
            <a:spAutoFit/>
          </a:bodyPr>
          <a:lstStyle/>
          <a:p>
            <a:r>
              <a:rPr lang="en-US" sz="2800" b="1"/>
              <a:t>Bram Cohen</a:t>
            </a:r>
          </a:p>
        </p:txBody>
      </p:sp>
      <p:sp>
        <p:nvSpPr>
          <p:cNvPr id="6" name="TextBox 5">
            <a:extLst>
              <a:ext uri="{FF2B5EF4-FFF2-40B4-BE49-F238E27FC236}">
                <a16:creationId xmlns:a16="http://schemas.microsoft.com/office/drawing/2014/main" id="{F2DE6420-2F8E-C24B-9F59-946F7E53ED89}"/>
              </a:ext>
            </a:extLst>
          </p:cNvPr>
          <p:cNvSpPr txBox="1"/>
          <p:nvPr/>
        </p:nvSpPr>
        <p:spPr>
          <a:xfrm>
            <a:off x="-1" y="492441"/>
            <a:ext cx="4816444" cy="523220"/>
          </a:xfrm>
          <a:prstGeom prst="rect">
            <a:avLst/>
          </a:prstGeom>
          <a:noFill/>
        </p:spPr>
        <p:txBody>
          <a:bodyPr wrap="square" rtlCol="0">
            <a:spAutoFit/>
          </a:bodyPr>
          <a:lstStyle/>
          <a:p>
            <a:r>
              <a:rPr lang="en-US" sz="1400"/>
              <a:t> - </a:t>
            </a:r>
            <a:r>
              <a:rPr lang="en-US" sz="1400">
                <a:hlinkClick r:id="rId3"/>
              </a:rPr>
              <a:t>https://en.wikipedia.org/wiki/Bram_Cohen</a:t>
            </a:r>
            <a:r>
              <a:rPr lang="en-US" sz="1400"/>
              <a:t> </a:t>
            </a:r>
          </a:p>
          <a:p>
            <a:r>
              <a:rPr lang="en-US" sz="1400"/>
              <a:t> - </a:t>
            </a:r>
            <a:r>
              <a:rPr lang="en-US" sz="1400">
                <a:hlinkClick r:id="rId4"/>
              </a:rPr>
              <a:t>https://www.chia.net</a:t>
            </a:r>
            <a:endParaRPr lang="en-US" sz="1400"/>
          </a:p>
        </p:txBody>
      </p:sp>
      <p:pic>
        <p:nvPicPr>
          <p:cNvPr id="7" name="Picture 6">
            <a:extLst>
              <a:ext uri="{FF2B5EF4-FFF2-40B4-BE49-F238E27FC236}">
                <a16:creationId xmlns:a16="http://schemas.microsoft.com/office/drawing/2014/main" id="{3B5A72CD-37BB-3645-B8F6-073517DA5F1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77894" y="181146"/>
            <a:ext cx="2957465" cy="1191201"/>
          </a:xfrm>
          <a:prstGeom prst="rect">
            <a:avLst/>
          </a:prstGeom>
        </p:spPr>
      </p:pic>
    </p:spTree>
    <p:extLst>
      <p:ext uri="{BB962C8B-B14F-4D97-AF65-F5344CB8AC3E}">
        <p14:creationId xmlns:p14="http://schemas.microsoft.com/office/powerpoint/2010/main" val="70940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DCAE4-C4ED-F567-CE1F-46AF8939A4B5}"/>
              </a:ext>
            </a:extLst>
          </p:cNvPr>
          <p:cNvSpPr txBox="1"/>
          <p:nvPr/>
        </p:nvSpPr>
        <p:spPr>
          <a:xfrm>
            <a:off x="0" y="119921"/>
            <a:ext cx="4392118" cy="523220"/>
          </a:xfrm>
          <a:prstGeom prst="rect">
            <a:avLst/>
          </a:prstGeom>
          <a:noFill/>
        </p:spPr>
        <p:txBody>
          <a:bodyPr wrap="square" rtlCol="0">
            <a:spAutoFit/>
          </a:bodyPr>
          <a:lstStyle/>
          <a:p>
            <a:r>
              <a:rPr lang="en-US" sz="2800" b="1"/>
              <a:t>Decentralized Social Media</a:t>
            </a:r>
          </a:p>
        </p:txBody>
      </p:sp>
      <p:sp>
        <p:nvSpPr>
          <p:cNvPr id="3" name="TextBox 2">
            <a:extLst>
              <a:ext uri="{FF2B5EF4-FFF2-40B4-BE49-F238E27FC236}">
                <a16:creationId xmlns:a16="http://schemas.microsoft.com/office/drawing/2014/main" id="{4FEDEDCA-65A9-2F1C-279C-CDCE9CFB090C}"/>
              </a:ext>
            </a:extLst>
          </p:cNvPr>
          <p:cNvSpPr txBox="1"/>
          <p:nvPr/>
        </p:nvSpPr>
        <p:spPr>
          <a:xfrm>
            <a:off x="2398426" y="2953062"/>
            <a:ext cx="5861154" cy="369332"/>
          </a:xfrm>
          <a:prstGeom prst="rect">
            <a:avLst/>
          </a:prstGeom>
          <a:noFill/>
        </p:spPr>
        <p:txBody>
          <a:bodyPr wrap="square" rtlCol="0">
            <a:spAutoFit/>
          </a:bodyPr>
          <a:lstStyle/>
          <a:p>
            <a:r>
              <a:rPr lang="en-US"/>
              <a:t>Decentralized Social Media</a:t>
            </a:r>
          </a:p>
        </p:txBody>
      </p:sp>
    </p:spTree>
    <p:extLst>
      <p:ext uri="{BB962C8B-B14F-4D97-AF65-F5344CB8AC3E}">
        <p14:creationId xmlns:p14="http://schemas.microsoft.com/office/powerpoint/2010/main" val="138056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1AFD4-B8E8-B24C-BB1E-76A45062DFC8}"/>
              </a:ext>
            </a:extLst>
          </p:cNvPr>
          <p:cNvSpPr txBox="1"/>
          <p:nvPr/>
        </p:nvSpPr>
        <p:spPr>
          <a:xfrm>
            <a:off x="0" y="1"/>
            <a:ext cx="2945219" cy="523220"/>
          </a:xfrm>
          <a:prstGeom prst="rect">
            <a:avLst/>
          </a:prstGeom>
          <a:noFill/>
        </p:spPr>
        <p:txBody>
          <a:bodyPr wrap="square" rtlCol="0">
            <a:spAutoFit/>
          </a:bodyPr>
          <a:lstStyle/>
          <a:p>
            <a:r>
              <a:rPr lang="en-US" sz="2800" b="1"/>
              <a:t>Links, Resources</a:t>
            </a:r>
          </a:p>
        </p:txBody>
      </p:sp>
      <p:sp>
        <p:nvSpPr>
          <p:cNvPr id="3" name="TextBox 2">
            <a:extLst>
              <a:ext uri="{FF2B5EF4-FFF2-40B4-BE49-F238E27FC236}">
                <a16:creationId xmlns:a16="http://schemas.microsoft.com/office/drawing/2014/main" id="{CF044A3F-5025-A84B-8E6B-BC1DB5201355}"/>
              </a:ext>
            </a:extLst>
          </p:cNvPr>
          <p:cNvSpPr txBox="1"/>
          <p:nvPr/>
        </p:nvSpPr>
        <p:spPr>
          <a:xfrm>
            <a:off x="106913" y="697627"/>
            <a:ext cx="5941671" cy="3970318"/>
          </a:xfrm>
          <a:prstGeom prst="rect">
            <a:avLst/>
          </a:prstGeom>
          <a:noFill/>
        </p:spPr>
        <p:txBody>
          <a:bodyPr wrap="square" rtlCol="0">
            <a:spAutoFit/>
          </a:bodyPr>
          <a:lstStyle/>
          <a:p>
            <a:pPr marL="380990" indent="-380990">
              <a:buFont typeface="Arial" panose="020B0604020202020204" pitchFamily="34" charset="0"/>
              <a:buChar char="•"/>
            </a:pPr>
            <a:r>
              <a:rPr lang="en-US" sz="1400"/>
              <a:t>Three main generations of blockchain technologies</a:t>
            </a:r>
            <a:br>
              <a:rPr lang="en-US" sz="1400"/>
            </a:br>
            <a:r>
              <a:rPr lang="en-US" sz="1400"/>
              <a:t> - </a:t>
            </a:r>
            <a:r>
              <a:rPr lang="en-US" sz="1400">
                <a:hlinkClick r:id="rId2"/>
              </a:rPr>
              <a:t>https://www.investopedia.com/tech/blockchain-technologys-three-generations/</a:t>
            </a:r>
            <a:r>
              <a:rPr lang="en-US" sz="1400"/>
              <a:t> - </a:t>
            </a:r>
          </a:p>
          <a:p>
            <a:pPr marL="380990" indent="-380990">
              <a:buFont typeface="Arial" panose="020B0604020202020204" pitchFamily="34" charset="0"/>
              <a:buChar char="•"/>
            </a:pPr>
            <a:r>
              <a:rPr lang="en-US" sz="1400"/>
              <a:t>But how does bitcoin actually work? ( youtube channel "3Blue1Brown" )</a:t>
            </a:r>
            <a:br>
              <a:rPr lang="en-US" sz="1400"/>
            </a:br>
            <a:r>
              <a:rPr lang="en-US" sz="1400"/>
              <a:t> - </a:t>
            </a:r>
            <a:r>
              <a:rPr lang="en-US" sz="1400">
                <a:hlinkClick r:id="rId3"/>
              </a:rPr>
              <a:t>https://www.youtube.com/watch?v=bBC-nXj3Ng4</a:t>
            </a:r>
            <a:r>
              <a:rPr lang="en-US" sz="1400"/>
              <a:t> – </a:t>
            </a:r>
          </a:p>
          <a:p>
            <a:pPr marL="380990" indent="-380990">
              <a:buFont typeface="Arial" panose="020B0604020202020204" pitchFamily="34" charset="0"/>
              <a:buChar char="•"/>
            </a:pPr>
            <a:r>
              <a:rPr lang="en-US" sz="1400"/>
              <a:t>Bitcoin Cash, Bitcoin SV </a:t>
            </a:r>
            <a:br>
              <a:rPr lang="en-US" sz="1400"/>
            </a:br>
            <a:r>
              <a:rPr lang="en-US" sz="1400"/>
              <a:t>- </a:t>
            </a:r>
            <a:r>
              <a:rPr lang="en-US" sz="1400">
                <a:hlinkClick r:id="rId4"/>
              </a:rPr>
              <a:t>https://en.wikipedia.org/wiki/Bitcoin_Cash</a:t>
            </a:r>
            <a:endParaRPr lang="en-US" sz="1400"/>
          </a:p>
          <a:p>
            <a:pPr marL="380990" indent="-380990">
              <a:buFont typeface="Arial" panose="020B0604020202020204" pitchFamily="34" charset="0"/>
              <a:buChar char="•"/>
            </a:pPr>
            <a:r>
              <a:rPr lang="en-US" sz="1400"/>
              <a:t>Roger Ver - </a:t>
            </a:r>
            <a:r>
              <a:rPr lang="en-US" sz="1400">
                <a:hlinkClick r:id="rId5"/>
              </a:rPr>
              <a:t>https://en.wikipedia.org/wiki/Roger_Ver</a:t>
            </a:r>
            <a:endParaRPr lang="en-US" sz="1400"/>
          </a:p>
          <a:p>
            <a:pPr marL="380990" indent="-380990">
              <a:buFont typeface="Arial" panose="020B0604020202020204" pitchFamily="34" charset="0"/>
              <a:buChar char="•"/>
            </a:pPr>
            <a:r>
              <a:rPr lang="en-US" sz="1400"/>
              <a:t>Cayman Islands and taxes, Binance</a:t>
            </a:r>
            <a:br>
              <a:rPr lang="en-US" sz="1400"/>
            </a:br>
            <a:r>
              <a:rPr lang="en-US" sz="1400"/>
              <a:t> - </a:t>
            </a:r>
            <a:r>
              <a:rPr lang="en-US" sz="1400">
                <a:hlinkClick r:id="rId6"/>
              </a:rPr>
              <a:t>https://en.wikipedia.org/wiki/Binance</a:t>
            </a:r>
            <a:r>
              <a:rPr lang="en-US" sz="1400"/>
              <a:t> – </a:t>
            </a:r>
            <a:br>
              <a:rPr lang="en-US" sz="1400"/>
            </a:br>
            <a:r>
              <a:rPr lang="en-US" sz="1400"/>
              <a:t> - </a:t>
            </a:r>
            <a:r>
              <a:rPr lang="en-US" sz="1400">
                <a:hlinkClick r:id="rId7"/>
              </a:rPr>
              <a:t>https://decrypt.co/19204/top-7-crypto-companies-based-in-tax-havens</a:t>
            </a:r>
            <a:r>
              <a:rPr lang="en-US" sz="1400"/>
              <a:t> – </a:t>
            </a:r>
          </a:p>
          <a:p>
            <a:pPr marL="380990" indent="-380990">
              <a:buFont typeface="Arial" panose="020B0604020202020204" pitchFamily="34" charset="0"/>
              <a:buChar char="•"/>
            </a:pPr>
            <a:r>
              <a:rPr lang="en-US" sz="1400"/>
              <a:t>The CHEAPEST Way to Buy Crypto. Period.</a:t>
            </a:r>
            <a:br>
              <a:rPr lang="en-US" sz="1400"/>
            </a:br>
            <a:r>
              <a:rPr lang="en-US" sz="1400"/>
              <a:t> - </a:t>
            </a:r>
            <a:r>
              <a:rPr lang="en-US" sz="1400">
                <a:hlinkClick r:id="rId8"/>
              </a:rPr>
              <a:t>https://www.youtube.com/watch?v=D11waRlecrg</a:t>
            </a:r>
            <a:r>
              <a:rPr lang="en-US" sz="1400"/>
              <a:t> – </a:t>
            </a:r>
          </a:p>
          <a:p>
            <a:pPr marL="380990" indent="-380990">
              <a:buFont typeface="Arial" panose="020B0604020202020204" pitchFamily="34" charset="0"/>
              <a:buChar char="•"/>
            </a:pPr>
            <a:r>
              <a:rPr lang="en-US" sz="1400"/>
              <a:t>Cardano -  public open-source decentralized blockchain platform, internal cryptocurrency called "Ada". founded in 2015 by Charles Hoskinson - </a:t>
            </a:r>
            <a:r>
              <a:rPr lang="en-US" sz="1400">
                <a:hlinkClick r:id="rId9"/>
              </a:rPr>
              <a:t>https://en.wikipedia.org/wiki/Cardano_(blockchain_platform)</a:t>
            </a:r>
            <a:endParaRPr lang="en-US" sz="1400"/>
          </a:p>
          <a:p>
            <a:endParaRPr lang="en-US" sz="1400"/>
          </a:p>
        </p:txBody>
      </p:sp>
      <p:sp>
        <p:nvSpPr>
          <p:cNvPr id="4" name="TextBox 3">
            <a:extLst>
              <a:ext uri="{FF2B5EF4-FFF2-40B4-BE49-F238E27FC236}">
                <a16:creationId xmlns:a16="http://schemas.microsoft.com/office/drawing/2014/main" id="{310F67E2-62AD-2840-A253-59F15C256B9B}"/>
              </a:ext>
            </a:extLst>
          </p:cNvPr>
          <p:cNvSpPr txBox="1"/>
          <p:nvPr/>
        </p:nvSpPr>
        <p:spPr>
          <a:xfrm>
            <a:off x="6271576" y="720567"/>
            <a:ext cx="5380891" cy="1600438"/>
          </a:xfrm>
          <a:prstGeom prst="rect">
            <a:avLst/>
          </a:prstGeom>
          <a:noFill/>
        </p:spPr>
        <p:txBody>
          <a:bodyPr wrap="square" rtlCol="0">
            <a:spAutoFit/>
          </a:bodyPr>
          <a:lstStyle/>
          <a:p>
            <a:pPr marL="380990" indent="-380990">
              <a:buFont typeface="Arial" panose="020B0604020202020204" pitchFamily="34" charset="0"/>
              <a:buChar char="•"/>
            </a:pPr>
            <a:r>
              <a:rPr lang="en-US" sz="1400" b="1">
                <a:solidFill>
                  <a:srgbClr val="FF0000"/>
                </a:solidFill>
              </a:rPr>
              <a:t>Yield farming</a:t>
            </a:r>
            <a:r>
              <a:rPr lang="en-US" sz="1400"/>
              <a:t> = lending or staking cryptocurrency in exchange for interest and other rewards. Yield farmers measure their returns in terms of annual percentage yields (APY). While potentially profitable, yield farming is also incredibly risky.</a:t>
            </a:r>
          </a:p>
          <a:p>
            <a:pPr marL="380990" indent="-380990">
              <a:buFont typeface="Arial" panose="020B0604020202020204" pitchFamily="34" charset="0"/>
              <a:buChar char="•"/>
            </a:pPr>
            <a:r>
              <a:rPr lang="en-US" sz="1400" b="1">
                <a:solidFill>
                  <a:srgbClr val="FF0000"/>
                </a:solidFill>
              </a:rPr>
              <a:t>Crypto Mortgage</a:t>
            </a:r>
            <a:r>
              <a:rPr lang="en-US" sz="1400"/>
              <a:t> - </a:t>
            </a:r>
            <a:r>
              <a:rPr lang="en-US" sz="1400">
                <a:hlinkClick r:id="rId10"/>
              </a:rPr>
              <a:t>https://www.prnewswire.com/news-releases/milo-launches-first-us-crypto-mortgage-301462342.html</a:t>
            </a:r>
            <a:endParaRPr lang="en-US" sz="1400"/>
          </a:p>
          <a:p>
            <a:pPr marL="380990" indent="-380990">
              <a:buFont typeface="Arial" panose="020B0604020202020204" pitchFamily="34" charset="0"/>
              <a:buChar char="•"/>
            </a:pPr>
            <a:r>
              <a:rPr lang="en-US" sz="1400"/>
              <a:t>. . .</a:t>
            </a:r>
          </a:p>
        </p:txBody>
      </p:sp>
    </p:spTree>
    <p:extLst>
      <p:ext uri="{BB962C8B-B14F-4D97-AF65-F5344CB8AC3E}">
        <p14:creationId xmlns:p14="http://schemas.microsoft.com/office/powerpoint/2010/main" val="568208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1797</TotalTime>
  <Words>1602</Words>
  <Application>Microsoft Macintosh PowerPoint</Application>
  <PresentationFormat>Widescreen</PresentationFormat>
  <Paragraphs>89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160</cp:revision>
  <dcterms:modified xsi:type="dcterms:W3CDTF">2022-05-10T01:39:25Z</dcterms:modified>
</cp:coreProperties>
</file>