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0"/>
    <p:restoredTop sz="91398"/>
  </p:normalViewPr>
  <p:slideViewPr>
    <p:cSldViewPr snapToGrid="0" snapToObjects="1">
      <p:cViewPr varScale="1">
        <p:scale>
          <a:sx n="102" d="100"/>
          <a:sy n="102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penspecs/sql_data_portability/ms-dtsx/" TargetMode="External"/><Relationship Id="rId2" Type="http://schemas.openxmlformats.org/officeDocument/2006/relationships/hyperlink" Target="https://docs.microsoft.com/en-us/sql/integration-services/ssis-quickstart-run-cmdline?view=sql-server-ver15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o_(company)" TargetMode="External"/><Relationship Id="rId2" Type="http://schemas.openxmlformats.org/officeDocument/2006/relationships/hyperlink" Target="https://www.domo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teryx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www.alteryx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gallery.alteryx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Jacques_Cousteau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gence.com/Biml" TargetMode="External"/><Relationship Id="rId2" Type="http://schemas.openxmlformats.org/officeDocument/2006/relationships/hyperlink" Target="http://www.bimlscrip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en.wikipedia.org/wiki/Business_Intelligence_Markup_Langu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lmsuit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hyperlink" Target="https://www.datachannel.t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34FBC-21ED-8745-9D7E-30820A6410A7}"/>
              </a:ext>
            </a:extLst>
          </p:cNvPr>
          <p:cNvSpPr txBox="1"/>
          <p:nvPr/>
        </p:nvSpPr>
        <p:spPr>
          <a:xfrm>
            <a:off x="5729288" y="243512"/>
            <a:ext cx="624839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The following is the XSD definition for the ExecutableTypePackage complex type. 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      &lt;xs:complexType name="ExecutableTypePackage"&gt;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name="Property" maxOccurs="unbounded"&gt;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&lt;xs:extension base="DTS:PropertyElementBaseType"&gt;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&lt;xs:attribute name="Name"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type="DTS:ExecutableTypePackagePropertyNameEnum"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use="required"/&gt;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&lt;/xs:extension&gt;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&lt;/xs:complexContent&gt;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&lt;/xs:element&gt;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name="ConnectionManager" type="DTS:ConnectionManagerType"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name="Configuration" type="DTS:ConfigurationType"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name="LogProvider" type="DTS:LogProviderType"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name="Variable" type="DTS:VariableType"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name="LoggingOptions" type="DTS:LoggingOptionsType"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name="PropertyExpression" 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type="DTS:PropertyExpressionElementType"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name="Executable" type="DTS:AnyNonPackageExecutableType"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name="PrecedenceConstraint"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type="DTS:PrecedenceConstraintType"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name="EventHandler" type="DTS:EventHandlerType"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name="PackageVariable" type="DTS:PackageVariableType"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&lt;xs:attribute name="ExecutableType" use="required"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fixed="SSIS.Package.2"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&lt;/xs:complexType&gt;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DFCB-F9BA-3741-AA48-9D306FD615BE}"/>
              </a:ext>
            </a:extLst>
          </p:cNvPr>
          <p:cNvSpPr txBox="1"/>
          <p:nvPr/>
        </p:nvSpPr>
        <p:spPr>
          <a:xfrm>
            <a:off x="214313" y="957263"/>
            <a:ext cx="4700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</a:t>
            </a:r>
            <a:r>
              <a:rPr lang="en-US" b="1">
                <a:solidFill>
                  <a:srgbClr val="FF0000"/>
                </a:solidFill>
              </a:rPr>
              <a:t>SSIS</a:t>
            </a:r>
            <a:r>
              <a:rPr lang="en-US"/>
              <a:t> you create and execute </a:t>
            </a:r>
            <a:r>
              <a:rPr lang="en-US" b="1">
                <a:solidFill>
                  <a:srgbClr val="FF0000"/>
                </a:solidFill>
              </a:rPr>
              <a:t>SSIS packages</a:t>
            </a:r>
            <a:r>
              <a:rPr lang="en-US"/>
              <a:t>, (files with extension .</a:t>
            </a:r>
            <a:r>
              <a:rPr lang="en-US" b="1">
                <a:solidFill>
                  <a:srgbClr val="FF0000"/>
                </a:solidFill>
              </a:rPr>
              <a:t>dtsx</a:t>
            </a:r>
            <a:r>
              <a:rPr lang="en-US"/>
              <a:t>). 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https://docs.microsoft.com/en-us/sql/integration-services/ssis-quickstart-run-cmdline?view=sql-server-ver15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packages have </a:t>
            </a:r>
            <a:r>
              <a:rPr lang="en-US" b="1">
                <a:solidFill>
                  <a:srgbClr val="FF0000"/>
                </a:solidFill>
              </a:rPr>
              <a:t>XML</a:t>
            </a:r>
            <a:r>
              <a:rPr lang="en-US"/>
              <a:t> format.</a:t>
            </a:r>
          </a:p>
          <a:p>
            <a:endParaRPr lang="en-US"/>
          </a:p>
          <a:p>
            <a:r>
              <a:rPr lang="en-US">
                <a:hlinkClick r:id="rId3"/>
              </a:rPr>
              <a:t>https://docs.microsoft.com/en-us/openspecs/sql_data_portability/ms-dtsx/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47611-F47F-A64E-BE71-A0F0DA9D08BB}"/>
              </a:ext>
            </a:extLst>
          </p:cNvPr>
          <p:cNvSpPr txBox="1"/>
          <p:nvPr/>
        </p:nvSpPr>
        <p:spPr>
          <a:xfrm>
            <a:off x="0" y="80100"/>
            <a:ext cx="301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PAckage Files</a:t>
            </a:r>
          </a:p>
        </p:txBody>
      </p:sp>
    </p:spTree>
    <p:extLst>
      <p:ext uri="{BB962C8B-B14F-4D97-AF65-F5344CB8AC3E}">
        <p14:creationId xmlns:p14="http://schemas.microsoft.com/office/powerpoint/2010/main" val="390111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5E98A-A6FF-264A-B069-CE2150B9A1EE}"/>
              </a:ext>
            </a:extLst>
          </p:cNvPr>
          <p:cNvSpPr txBox="1"/>
          <p:nvPr/>
        </p:nvSpPr>
        <p:spPr>
          <a:xfrm>
            <a:off x="0" y="80100"/>
            <a:ext cx="724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SSIS</a:t>
            </a:r>
            <a:r>
              <a:rPr lang="en-US" sz="2800" b="1"/>
              <a:t> vs </a:t>
            </a:r>
            <a:r>
              <a:rPr lang="en-US" sz="2800" b="1">
                <a:solidFill>
                  <a:srgbClr val="FF0000"/>
                </a:solidFill>
              </a:rPr>
              <a:t>Azure ADF</a:t>
            </a:r>
            <a:r>
              <a:rPr lang="en-US" sz="2800" b="1"/>
              <a:t> and </a:t>
            </a:r>
            <a:r>
              <a:rPr lang="en-US" sz="2800" b="1">
                <a:solidFill>
                  <a:srgbClr val="FF0000"/>
                </a:solidFill>
              </a:rPr>
              <a:t>Azure Synapse Integrate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7B062-6442-F845-9ACC-52434CE2D9F0}"/>
              </a:ext>
            </a:extLst>
          </p:cNvPr>
          <p:cNvSpPr txBox="1"/>
          <p:nvPr/>
        </p:nvSpPr>
        <p:spPr>
          <a:xfrm>
            <a:off x="243840" y="1166842"/>
            <a:ext cx="6522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SSIS is relatively old technology developed before people started using the clouds (AWS, Azure, Google).</a:t>
            </a:r>
          </a:p>
          <a:p>
            <a:endParaRPr lang="en-US"/>
          </a:p>
          <a:p>
            <a:r>
              <a:rPr lang="en-US"/>
              <a:t>Nowadays when everyone moves to cloud,</a:t>
            </a:r>
          </a:p>
          <a:p>
            <a:r>
              <a:rPr lang="en-US"/>
              <a:t>it is natural to use </a:t>
            </a:r>
            <a:r>
              <a:rPr lang="en-US" b="1">
                <a:solidFill>
                  <a:srgbClr val="00B050"/>
                </a:solidFill>
              </a:rPr>
              <a:t>cloud-based ETL tools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Microsoft provides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on Azure cloud.</a:t>
            </a:r>
          </a:p>
          <a:p>
            <a:endParaRPr lang="en-US"/>
          </a:p>
          <a:p>
            <a:r>
              <a:rPr lang="en-US"/>
              <a:t>Most of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functionality was also integrated into Synapse</a:t>
            </a:r>
          </a:p>
          <a:p>
            <a:r>
              <a:rPr lang="en-US"/>
              <a:t>("</a:t>
            </a:r>
            <a:r>
              <a:rPr lang="en-US" b="1">
                <a:solidFill>
                  <a:srgbClr val="FF0000"/>
                </a:solidFill>
              </a:rPr>
              <a:t>Azure Synapse Integrate</a:t>
            </a:r>
            <a:r>
              <a:rPr lang="en-US"/>
              <a:t>").</a:t>
            </a:r>
          </a:p>
          <a:p>
            <a:endParaRPr lang="en-US"/>
          </a:p>
          <a:p>
            <a:r>
              <a:rPr lang="en-US"/>
              <a:t>Creating tasks/pipelines in ADF is done in Azure browser interface.</a:t>
            </a:r>
          </a:p>
          <a:p>
            <a:r>
              <a:rPr lang="en-US"/>
              <a:t>No desktop GUI is required.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tasks can be saved in </a:t>
            </a:r>
            <a:r>
              <a:rPr lang="en-US" b="1">
                <a:solidFill>
                  <a:srgbClr val="FF0000"/>
                </a:solidFill>
              </a:rPr>
              <a:t>JSON</a:t>
            </a:r>
            <a:r>
              <a:rPr lang="en-US"/>
              <a:t> format </a:t>
            </a:r>
          </a:p>
          <a:p>
            <a:r>
              <a:rPr lang="en-US"/>
              <a:t>and deployed using </a:t>
            </a:r>
            <a:r>
              <a:rPr lang="en-US" b="1">
                <a:solidFill>
                  <a:srgbClr val="FF0000"/>
                </a:solidFill>
              </a:rPr>
              <a:t>YAML</a:t>
            </a:r>
            <a:r>
              <a:rPr lang="en-US"/>
              <a:t> format in Azure DevOps.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80831-17B5-104E-9198-A90B1C7E3707}"/>
              </a:ext>
            </a:extLst>
          </p:cNvPr>
          <p:cNvSpPr txBox="1"/>
          <p:nvPr/>
        </p:nvSpPr>
        <p:spPr>
          <a:xfrm>
            <a:off x="8382000" y="1166842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F1CB5-A435-FF40-87AF-363E01F88F21}"/>
              </a:ext>
            </a:extLst>
          </p:cNvPr>
          <p:cNvSpPr txBox="1"/>
          <p:nvPr/>
        </p:nvSpPr>
        <p:spPr>
          <a:xfrm>
            <a:off x="8382000" y="5044826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JSON</a:t>
            </a:r>
          </a:p>
          <a:p>
            <a:r>
              <a:rPr lang="en-US" b="1">
                <a:solidFill>
                  <a:srgbClr val="FF0000"/>
                </a:solidFill>
              </a:rPr>
              <a:t>YAML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8CE9133-F5B4-2D45-947A-BA53978EE3BA}"/>
              </a:ext>
            </a:extLst>
          </p:cNvPr>
          <p:cNvSpPr/>
          <p:nvPr/>
        </p:nvSpPr>
        <p:spPr>
          <a:xfrm>
            <a:off x="8534400" y="1905000"/>
            <a:ext cx="304800" cy="2743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98C53-FFE9-F04D-8AE6-154D1D5ECC6F}"/>
              </a:ext>
            </a:extLst>
          </p:cNvPr>
          <p:cNvSpPr txBox="1"/>
          <p:nvPr/>
        </p:nvSpPr>
        <p:spPr>
          <a:xfrm>
            <a:off x="0" y="0"/>
            <a:ext cx="19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Domo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0B8F9-6573-5B47-827E-8532F8042826}"/>
              </a:ext>
            </a:extLst>
          </p:cNvPr>
          <p:cNvSpPr txBox="1"/>
          <p:nvPr/>
        </p:nvSpPr>
        <p:spPr>
          <a:xfrm>
            <a:off x="0" y="571460"/>
            <a:ext cx="431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https://www.domo.com/</a:t>
            </a:r>
            <a:endParaRPr lang="en-US" sz="1400"/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https://en.wikipedia.org/wiki/Domo_(company)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B94F4-636C-AC47-AA44-26D592865191}"/>
              </a:ext>
            </a:extLst>
          </p:cNvPr>
          <p:cNvSpPr txBox="1"/>
          <p:nvPr/>
        </p:nvSpPr>
        <p:spPr>
          <a:xfrm>
            <a:off x="124307" y="1476079"/>
            <a:ext cx="5301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Domo is a cloud based dashboarding tool.</a:t>
            </a:r>
          </a:p>
          <a:p>
            <a:r>
              <a:rPr lang="en-US"/>
              <a:t>It uses Oracle as a DB. Also has "</a:t>
            </a:r>
            <a:r>
              <a:rPr lang="en-US" b="1">
                <a:solidFill>
                  <a:srgbClr val="00B050"/>
                </a:solidFill>
              </a:rPr>
              <a:t>live cache</a:t>
            </a:r>
            <a:r>
              <a:rPr lang="en-US"/>
              <a:t>".</a:t>
            </a:r>
          </a:p>
          <a:p>
            <a:r>
              <a:rPr lang="en-US"/>
              <a:t>Expensive ($2K/year per user).</a:t>
            </a:r>
          </a:p>
          <a:p>
            <a:r>
              <a:rPr lang="en-US"/>
              <a:t> </a:t>
            </a:r>
          </a:p>
          <a:p>
            <a:r>
              <a:rPr lang="en-US"/>
              <a:t>I would recommend to use Power BI </a:t>
            </a:r>
          </a:p>
          <a:p>
            <a:r>
              <a:rPr lang="en-US"/>
              <a:t>or Tableau instead of Domo.</a:t>
            </a:r>
          </a:p>
          <a:p>
            <a:r>
              <a:rPr lang="en-US"/>
              <a:t> </a:t>
            </a:r>
          </a:p>
          <a:p>
            <a:r>
              <a:rPr lang="en-US"/>
              <a:t>Domo, Inc. is a cloud software company (in Utah, US).</a:t>
            </a:r>
          </a:p>
          <a:p>
            <a:r>
              <a:rPr lang="en-US"/>
              <a:t>Since 2010, ~1K employees, valued at $2 Bln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3F5C4B-549D-5948-A8F6-6F965211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4474" y="132168"/>
            <a:ext cx="971474" cy="9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3AB71-7D27-624D-9A69-2F9AA610F78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116" y="4371427"/>
            <a:ext cx="4247515" cy="2354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CA293-928C-5748-A81E-34E67496A5B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674" y="515590"/>
            <a:ext cx="6278880" cy="63424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C57B60E-B479-2F49-BBC1-68B5AE0079EF}"/>
              </a:ext>
            </a:extLst>
          </p:cNvPr>
          <p:cNvSpPr/>
          <p:nvPr/>
        </p:nvSpPr>
        <p:spPr>
          <a:xfrm>
            <a:off x="8519160" y="3322320"/>
            <a:ext cx="685800" cy="3352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FFA45-A7BC-D343-8EB4-F18E0590A318}"/>
              </a:ext>
            </a:extLst>
          </p:cNvPr>
          <p:cNvSpPr txBox="1"/>
          <p:nvPr/>
        </p:nvSpPr>
        <p:spPr>
          <a:xfrm>
            <a:off x="7199708" y="119528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Analytics and BI Platforms, 2021</a:t>
            </a:r>
          </a:p>
        </p:txBody>
      </p:sp>
    </p:spTree>
    <p:extLst>
      <p:ext uri="{BB962C8B-B14F-4D97-AF65-F5344CB8AC3E}">
        <p14:creationId xmlns:p14="http://schemas.microsoft.com/office/powerpoint/2010/main" val="352354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21379-1906-6547-9B18-2838468E5FCE}"/>
              </a:ext>
            </a:extLst>
          </p:cNvPr>
          <p:cNvSpPr txBox="1"/>
          <p:nvPr/>
        </p:nvSpPr>
        <p:spPr>
          <a:xfrm>
            <a:off x="0" y="52322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 - </a:t>
            </a:r>
            <a:r>
              <a:rPr lang="en-US" sz="1200">
                <a:hlinkClick r:id="rId2"/>
              </a:rPr>
              <a:t>https://www.alteryx.com/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3"/>
              </a:rPr>
              <a:t>https://en.wikipedia.org/wiki/Alteryx</a:t>
            </a:r>
            <a:r>
              <a:rPr lang="en-US" sz="1200"/>
              <a:t> </a:t>
            </a:r>
          </a:p>
          <a:p>
            <a:r>
              <a:rPr lang="en-US" sz="1200"/>
              <a:t> - </a:t>
            </a:r>
            <a:r>
              <a:rPr lang="en-US" sz="1200">
                <a:hlinkClick r:id="rId4"/>
              </a:rPr>
              <a:t>https://gallery.alteryx.com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1EB51-4848-7747-A4FB-450035F82D93}"/>
              </a:ext>
            </a:extLst>
          </p:cNvPr>
          <p:cNvSpPr txBox="1"/>
          <p:nvPr/>
        </p:nvSpPr>
        <p:spPr>
          <a:xfrm>
            <a:off x="0" y="1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Alteryx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F8AEF-7CE7-7F41-A9A6-93BE38AF3E22}"/>
              </a:ext>
            </a:extLst>
          </p:cNvPr>
          <p:cNvSpPr txBox="1"/>
          <p:nvPr/>
        </p:nvSpPr>
        <p:spPr>
          <a:xfrm>
            <a:off x="151879" y="1510606"/>
            <a:ext cx="55975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– software products for data science and analytics: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Based in California and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1997 -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– tools for demographic mapping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2000 – contract with U.S. Census Bureau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2006 –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released as a unified set of tools </a:t>
            </a:r>
            <a:br>
              <a:rPr lang="en-US" sz="1400"/>
            </a:br>
            <a:r>
              <a:rPr lang="en-US" sz="1400"/>
              <a:t>for building analytical processes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2010 –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renamed into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2016 -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ranked #24 on the Forbes Cloud 100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2017 -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went public in an IPO listed on the NYSE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2018 -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named a leader in Gartner's 2018 Magic Quadrant </a:t>
            </a:r>
            <a:br>
              <a:rPr lang="en-US" sz="1400"/>
            </a:br>
            <a:r>
              <a:rPr lang="en-US" sz="1400"/>
              <a:t>for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Data Science and Machine Learning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2020 – </a:t>
            </a:r>
            <a:r>
              <a:rPr lang="en-US" sz="1400">
                <a:solidFill>
                  <a:srgbClr val="00B050"/>
                </a:solidFill>
              </a:rPr>
              <a:t>Alteryx Analytics platform products</a:t>
            </a:r>
            <a:r>
              <a:rPr lang="en-US" sz="1400"/>
              <a:t>: </a:t>
            </a:r>
            <a:br>
              <a:rPr lang="en-US" sz="1400"/>
            </a:br>
            <a:r>
              <a:rPr lang="en-US" sz="1400">
                <a:solidFill>
                  <a:srgbClr val="00B0F0"/>
                </a:solidFill>
              </a:rPr>
              <a:t>Connect, Designer, Promote, Server, Hub, Intelligence Suite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C59CD-A61A-014E-B0E0-D67E3953B40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901" y="58023"/>
            <a:ext cx="2211887" cy="678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AF163-B28B-9843-A2EE-24D5A111A71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489" y="523221"/>
            <a:ext cx="2456665" cy="3108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22D2E-A112-F241-8D37-CE5EA4C2AB9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3031" y="4131979"/>
            <a:ext cx="4332923" cy="2067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5A7932-1040-CC46-85AE-3884142FC21C}"/>
              </a:ext>
            </a:extLst>
          </p:cNvPr>
          <p:cNvSpPr txBox="1"/>
          <p:nvPr/>
        </p:nvSpPr>
        <p:spPr>
          <a:xfrm>
            <a:off x="203548" y="4793956"/>
            <a:ext cx="3707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Alterix pricing (per user, year)</a:t>
            </a:r>
          </a:p>
          <a:p>
            <a:r>
              <a:rPr lang="en-US" sz="1400"/>
              <a:t>Designer - $5,195</a:t>
            </a:r>
          </a:p>
          <a:p>
            <a:r>
              <a:rPr lang="en-US" sz="1400"/>
              <a:t>Intelligence Suite - $2,300</a:t>
            </a:r>
          </a:p>
          <a:p>
            <a:r>
              <a:rPr lang="en-US" sz="1400"/>
              <a:t>Data Package - Location Intelligence - $11,700</a:t>
            </a:r>
          </a:p>
          <a:p>
            <a:r>
              <a:rPr lang="en-US" sz="1400"/>
              <a:t>Data Package - Consumer Intelligence - $33,800</a:t>
            </a:r>
          </a:p>
        </p:txBody>
      </p:sp>
    </p:spTree>
    <p:extLst>
      <p:ext uri="{BB962C8B-B14F-4D97-AF65-F5344CB8AC3E}">
        <p14:creationId xmlns:p14="http://schemas.microsoft.com/office/powerpoint/2010/main" val="83130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F0D4-1872-B741-B938-FEB2B3928DAF}"/>
              </a:ext>
            </a:extLst>
          </p:cNvPr>
          <p:cNvSpPr txBox="1"/>
          <p:nvPr/>
        </p:nvSpPr>
        <p:spPr>
          <a:xfrm>
            <a:off x="-1" y="0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Data Explorer, Kusto, KQL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A6A6F-3037-BB40-A0DF-C20FE6708D70}"/>
              </a:ext>
            </a:extLst>
          </p:cNvPr>
          <p:cNvSpPr txBox="1"/>
          <p:nvPr/>
        </p:nvSpPr>
        <p:spPr>
          <a:xfrm>
            <a:off x="-1" y="647508"/>
            <a:ext cx="50101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2014 –</a:t>
            </a:r>
            <a:r>
              <a:rPr lang="en-US" sz="1400" b="1">
                <a:solidFill>
                  <a:srgbClr val="00B050"/>
                </a:solidFill>
              </a:rPr>
              <a:t> Israeli Microsoft Research group</a:t>
            </a:r>
            <a:r>
              <a:rPr lang="en-US" sz="1400"/>
              <a:t> started project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aiming to create analytics on top of Azure log and telemetry data.</a:t>
            </a:r>
          </a:p>
          <a:p>
            <a:r>
              <a:rPr lang="en-US" sz="1400"/>
              <a:t>The name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comes after </a:t>
            </a:r>
            <a:r>
              <a:rPr lang="en-US" sz="1400" b="1">
                <a:solidFill>
                  <a:srgbClr val="FF0000"/>
                </a:solidFill>
              </a:rPr>
              <a:t>Jacques Cousteau</a:t>
            </a:r>
            <a:r>
              <a:rPr lang="en-US" sz="1400"/>
              <a:t>, "</a:t>
            </a:r>
            <a:r>
              <a:rPr lang="en-US" sz="1400" b="1">
                <a:solidFill>
                  <a:srgbClr val="0070C0"/>
                </a:solidFill>
              </a:rPr>
              <a:t>the father of scuba diving</a:t>
            </a:r>
            <a:r>
              <a:rPr lang="en-US" sz="1400"/>
              <a:t>" (1910-1997), as a reference to "</a:t>
            </a:r>
            <a:r>
              <a:rPr lang="en-US" sz="1400" b="1">
                <a:solidFill>
                  <a:srgbClr val="0070C0"/>
                </a:solidFill>
              </a:rPr>
              <a:t>exploring the ocean of data</a:t>
            </a:r>
            <a:r>
              <a:rPr lang="en-US" sz="1400"/>
              <a:t>".   </a:t>
            </a:r>
            <a:r>
              <a:rPr lang="en-US" sz="1400">
                <a:hlinkClick r:id="rId2"/>
              </a:rPr>
              <a:t>https://en.wikipedia.org/wiki/Jacques_Cousteau</a:t>
            </a:r>
            <a:endParaRPr lang="en-US" sz="1400"/>
          </a:p>
          <a:p>
            <a:endParaRPr lang="en-US" sz="1400"/>
          </a:p>
          <a:p>
            <a:r>
              <a:rPr lang="en-US" sz="1400"/>
              <a:t>Later 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 project was renamed as "</a:t>
            </a:r>
            <a:r>
              <a:rPr lang="en-US" sz="1400" b="1">
                <a:solidFill>
                  <a:srgbClr val="FF0000"/>
                </a:solidFill>
              </a:rPr>
              <a:t>Azure Data Explorer</a:t>
            </a:r>
            <a:r>
              <a:rPr lang="en-US" sz="1400"/>
              <a:t>" (</a:t>
            </a:r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).</a:t>
            </a:r>
          </a:p>
          <a:p>
            <a:r>
              <a:rPr lang="en-US" sz="1400"/>
              <a:t>In 2016 it has become the backend big-data and analytics service for </a:t>
            </a:r>
            <a:r>
              <a:rPr lang="en-US" sz="1400" b="1">
                <a:solidFill>
                  <a:srgbClr val="FF0000"/>
                </a:solidFill>
              </a:rPr>
              <a:t>Application Insights Analytics</a:t>
            </a:r>
            <a:r>
              <a:rPr lang="en-US" sz="1400"/>
              <a:t>. In 2019 it has become generally available on Azure Cloud as PaaS (Platform as a Service).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is basically a distributed </a:t>
            </a:r>
            <a:r>
              <a:rPr lang="en-US" sz="1400" b="1">
                <a:solidFill>
                  <a:srgbClr val="FF0000"/>
                </a:solidFill>
              </a:rPr>
              <a:t>relational database</a:t>
            </a:r>
            <a:r>
              <a:rPr lang="en-US" sz="1400"/>
              <a:t>. It has databases, tables, functions, and columns. It supports calculated columns, searching and filtering on rows, group by-aggregates and joins. Note – there are no unique keys.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can use different types of data: structured data (CSV, Parquet files), log and telemetry files, JSON files, free text (unstructured data)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= Kusto Query Language (query only, no changing data)</a:t>
            </a:r>
          </a:p>
          <a:p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is also used in </a:t>
            </a:r>
            <a:r>
              <a:rPr lang="en-US" sz="1400" b="1">
                <a:solidFill>
                  <a:srgbClr val="FF0000"/>
                </a:solidFill>
              </a:rPr>
              <a:t>CMPivot</a:t>
            </a:r>
            <a:r>
              <a:rPr lang="en-US" sz="1400"/>
              <a:t> tool (real-time state of devices).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does indexing (including full text indexing). </a:t>
            </a:r>
          </a:p>
          <a:p>
            <a:r>
              <a:rPr lang="en-US" sz="1400"/>
              <a:t>It also has </a:t>
            </a:r>
            <a:r>
              <a:rPr lang="en-US" sz="1400" b="1">
                <a:solidFill>
                  <a:srgbClr val="FF0000"/>
                </a:solidFill>
              </a:rPr>
              <a:t>time series analysis</a:t>
            </a:r>
            <a:r>
              <a:rPr lang="en-US" sz="1400"/>
              <a:t> capabilities, regular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FCDD6-E2FA-C74E-8D55-9E79FF7504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92" y="85738"/>
            <a:ext cx="1753589" cy="242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BC925-4F87-D845-939B-DF555E59584D}"/>
              </a:ext>
            </a:extLst>
          </p:cNvPr>
          <p:cNvSpPr txBox="1"/>
          <p:nvPr/>
        </p:nvSpPr>
        <p:spPr>
          <a:xfrm>
            <a:off x="9498486" y="25104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Jacques Cousteau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FE0C6-24EC-764B-9DBA-969CE7A867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4886312"/>
            <a:ext cx="26606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91448-F84C-9D4D-8570-6319D9C0F76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2879786"/>
            <a:ext cx="2660650" cy="1834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11075-CA2C-3347-85D2-A0A50479DC85}"/>
              </a:ext>
            </a:extLst>
          </p:cNvPr>
          <p:cNvSpPr txBox="1"/>
          <p:nvPr/>
        </p:nvSpPr>
        <p:spPr>
          <a:xfrm>
            <a:off x="5296999" y="565133"/>
            <a:ext cx="3424245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KQL is like SQL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but with pipes "|", regex, etc.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Examples: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where s_name == 'Ignite 2018'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order by s_title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Case-insensitive comparison: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conference =~ 'ignite 2018'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dates: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starttime &gt; now(-7d)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count rows: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count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3F53-C7E6-5348-A6AE-8A2CC36C566B}"/>
              </a:ext>
            </a:extLst>
          </p:cNvPr>
          <p:cNvSpPr txBox="1"/>
          <p:nvPr/>
        </p:nvSpPr>
        <p:spPr>
          <a:xfrm>
            <a:off x="5391396" y="4288261"/>
            <a:ext cx="342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2021 ADE was integrated into Synapse as "</a:t>
            </a:r>
            <a:r>
              <a:rPr lang="en-US" sz="1400" b="1">
                <a:solidFill>
                  <a:srgbClr val="FF0000"/>
                </a:solidFill>
              </a:rPr>
              <a:t>Azure Synapse Data Explorer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Understand the difference:</a:t>
            </a:r>
          </a:p>
          <a:p>
            <a:r>
              <a:rPr lang="en-US" sz="1400"/>
              <a:t> .. Synapse serverless pool - SQL</a:t>
            </a:r>
          </a:p>
          <a:p>
            <a:r>
              <a:rPr lang="en-US" sz="1400"/>
              <a:t> .. Synapse data explorer - KQL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Desktop apps:</a:t>
            </a:r>
          </a:p>
          <a:p>
            <a:r>
              <a:rPr lang="en-US" sz="1400"/>
              <a:t> .. Azure Storage Explorer</a:t>
            </a:r>
          </a:p>
          <a:p>
            <a:r>
              <a:rPr lang="en-US" sz="1400"/>
              <a:t> .. Azure azcopy utility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A0459-2470-3844-A116-B38890C8F006}"/>
              </a:ext>
            </a:extLst>
          </p:cNvPr>
          <p:cNvCxnSpPr>
            <a:cxnSpLocks/>
          </p:cNvCxnSpPr>
          <p:nvPr/>
        </p:nvCxnSpPr>
        <p:spPr>
          <a:xfrm flipV="1">
            <a:off x="5134608" y="4219681"/>
            <a:ext cx="0" cy="2484001"/>
          </a:xfrm>
          <a:prstGeom prst="line">
            <a:avLst/>
          </a:prstGeom>
          <a:ln w="63500">
            <a:solidFill>
              <a:srgbClr val="00B05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5714B-64FB-E14A-A68C-C0932BF7AC15}"/>
              </a:ext>
            </a:extLst>
          </p:cNvPr>
          <p:cNvSpPr txBox="1"/>
          <p:nvPr/>
        </p:nvSpPr>
        <p:spPr>
          <a:xfrm>
            <a:off x="0" y="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Presto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F5186-7D35-194B-91C0-9820FF5D59CA}"/>
              </a:ext>
            </a:extLst>
          </p:cNvPr>
          <p:cNvSpPr txBox="1"/>
          <p:nvPr/>
        </p:nvSpPr>
        <p:spPr>
          <a:xfrm>
            <a:off x="405582" y="1166410"/>
            <a:ext cx="52946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is an open source high performance, distributed (serverless) SQL query engine for big data.</a:t>
            </a:r>
          </a:p>
          <a:p>
            <a:endParaRPr lang="en-US" sz="1400"/>
          </a:p>
          <a:p>
            <a:r>
              <a:rPr lang="en-US" sz="1400"/>
              <a:t>Presto was originally designed and developed at </a:t>
            </a:r>
            <a:r>
              <a:rPr lang="en-US" sz="1400" b="1">
                <a:solidFill>
                  <a:srgbClr val="0070C0"/>
                </a:solidFill>
              </a:rPr>
              <a:t>Facebook</a:t>
            </a:r>
            <a:r>
              <a:rPr lang="en-US" sz="1400"/>
              <a:t> for their data analysts to run interactive queries on its large data warehouse in </a:t>
            </a:r>
            <a:r>
              <a:rPr lang="en-US" sz="1400" b="1">
                <a:solidFill>
                  <a:srgbClr val="0070C0"/>
                </a:solidFill>
              </a:rPr>
              <a:t>Apache Hadoop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Its architecture allows users to query a variety of data sources such as </a:t>
            </a:r>
            <a:r>
              <a:rPr lang="en-US" sz="1400" b="1">
                <a:solidFill>
                  <a:srgbClr val="0070C0"/>
                </a:solidFill>
              </a:rPr>
              <a:t>Hadoop, Cassandra, Kafka, AWS S3, Alluxio, MySQL, MongoDB and Teradata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One can even query data from multiple data sources within a single query.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Presto is used as a DW in Facebook, Netflix, etc.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Amazon Athena</a:t>
            </a:r>
            <a:r>
              <a:rPr lang="en-US" sz="1400"/>
              <a:t> is a hosted version of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with </a:t>
            </a:r>
            <a:r>
              <a:rPr lang="en-US" sz="1400" b="1">
                <a:solidFill>
                  <a:srgbClr val="FF0000"/>
                </a:solidFill>
              </a:rPr>
              <a:t>ANSI SQL</a:t>
            </a:r>
            <a:r>
              <a:rPr lang="en-US" sz="1400"/>
              <a:t>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743B6-D3C0-2A4C-A5E4-DFB7932A6F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373" y="180494"/>
            <a:ext cx="1661651" cy="251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F1E5C-FC9A-CF49-85C7-E3763425477C}"/>
              </a:ext>
            </a:extLst>
          </p:cNvPr>
          <p:cNvSpPr txBox="1"/>
          <p:nvPr/>
        </p:nvSpPr>
        <p:spPr>
          <a:xfrm>
            <a:off x="6813754" y="3582456"/>
            <a:ext cx="4434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"At </a:t>
            </a:r>
            <a:r>
              <a:rPr lang="en-US" sz="1400" b="1">
                <a:solidFill>
                  <a:srgbClr val="FF0000"/>
                </a:solidFill>
              </a:rPr>
              <a:t>Facebook</a:t>
            </a:r>
            <a:r>
              <a:rPr lang="en-US" sz="1400"/>
              <a:t> alone, over a thousand employees use Presto, running several million queries and processing petabytes of data per day. </a:t>
            </a:r>
          </a:p>
          <a:p>
            <a:endParaRPr lang="en-US" sz="1400"/>
          </a:p>
          <a:p>
            <a:r>
              <a:rPr lang="en-US" sz="1400"/>
              <a:t>After creating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we open sourced it to see if other companies were having the same issues and wanted to collaborate. It turns out many other companies were interested and so under The </a:t>
            </a:r>
            <a:r>
              <a:rPr lang="en-US" sz="1400" b="1">
                <a:solidFill>
                  <a:srgbClr val="FF0000"/>
                </a:solidFill>
              </a:rPr>
              <a:t>Linux Foundation</a:t>
            </a:r>
            <a:r>
              <a:rPr lang="en-US" sz="1400"/>
              <a:t>, we believe the project can engage others and grow the community for the benefit of all."</a:t>
            </a:r>
          </a:p>
          <a:p>
            <a:endParaRPr lang="en-US" sz="1400"/>
          </a:p>
          <a:p>
            <a:r>
              <a:rPr lang="en-US" sz="1400"/>
              <a:t> - Kathy Kam, Head of </a:t>
            </a:r>
            <a:r>
              <a:rPr lang="en-US" sz="1400" b="1">
                <a:solidFill>
                  <a:srgbClr val="00B050"/>
                </a:solidFill>
              </a:rPr>
              <a:t>Open Source at Facebook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8BB11-94C9-D440-89AF-E11B35C501E2}"/>
              </a:ext>
            </a:extLst>
          </p:cNvPr>
          <p:cNvSpPr txBox="1"/>
          <p:nvPr/>
        </p:nvSpPr>
        <p:spPr>
          <a:xfrm>
            <a:off x="104503" y="104503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6A9AA-D8F7-F944-9ACE-959E2F2407B5}"/>
              </a:ext>
            </a:extLst>
          </p:cNvPr>
          <p:cNvSpPr txBox="1"/>
          <p:nvPr/>
        </p:nvSpPr>
        <p:spPr>
          <a:xfrm>
            <a:off x="1770016" y="1040221"/>
            <a:ext cx="50683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= Business Intelligence Markup Language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uses XML and small nuggets of C# or VB code to automatically create huge amounts of SQL scripts, SSIS packages, SSAS cubes, tabular models, and more.</a:t>
            </a:r>
          </a:p>
          <a:p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http://www.bimlscript.com</a:t>
            </a:r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3"/>
              </a:rPr>
              <a:t>https://varigence.com/Biml</a:t>
            </a:r>
            <a:r>
              <a:rPr lang="en-US" sz="1200"/>
              <a:t> </a:t>
            </a:r>
          </a:p>
          <a:p>
            <a:r>
              <a:rPr lang="en-US" sz="1200"/>
              <a:t>.. </a:t>
            </a:r>
            <a:r>
              <a:rPr lang="en-US" sz="1200">
                <a:hlinkClick r:id="rId4"/>
              </a:rPr>
              <a:t>https://en.wikipedia.org/wiki/Business_Intelligence_Markup_Language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584A4-A6FE-574C-AB51-96F1BCCCE6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401" y="118272"/>
            <a:ext cx="1818640" cy="523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C7CAA-2D91-D746-B3E4-B62FE05DB1A5}"/>
              </a:ext>
            </a:extLst>
          </p:cNvPr>
          <p:cNvSpPr txBox="1"/>
          <p:nvPr/>
        </p:nvSpPr>
        <p:spPr>
          <a:xfrm>
            <a:off x="104503" y="3686093"/>
            <a:ext cx="83994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</a:rPr>
              <a:t>&lt;Biml xmlns="http://schemas.varigence.com/biml.xsd"&gt;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&lt;Connection Name="AdventureWorks" ConnectionString="Server=.;Initial Catalog=AdventureWorks;Integrated Security=SSPI;Provider=SQLNCLI10"/&gt;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&lt;Package Name="Biml Sample" AutoCreateConfigurationsType="None" ConstraintMode="Linear"&gt;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&lt;Dataflow Name="Extract Table List"&gt;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&lt;OleDbSource Name="Get Table List" ConnectionName="AdventureWorks"&gt;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    &lt;DirectInput&gt;SELECT * FROM sys.tables&lt;/DirectInput&gt;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&lt;/OleDbSource&gt;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&lt;Multicast Name="Multicast"/&gt;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&lt;/Transformations&gt;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&lt;/Dataflow&gt;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&lt;/Package&gt;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&lt;/Biml&gt;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E25B2-B98A-404E-8A99-18D39477FA21}"/>
              </a:ext>
            </a:extLst>
          </p:cNvPr>
          <p:cNvSpPr txBox="1"/>
          <p:nvPr/>
        </p:nvSpPr>
        <p:spPr>
          <a:xfrm>
            <a:off x="104503" y="3307270"/>
            <a:ext cx="146497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0461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59B12-ED6E-C546-BB1F-810ECEF65BD4}"/>
              </a:ext>
            </a:extLst>
          </p:cNvPr>
          <p:cNvSpPr txBox="1"/>
          <p:nvPr/>
        </p:nvSpPr>
        <p:spPr>
          <a:xfrm>
            <a:off x="104502" y="104503"/>
            <a:ext cx="773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</a:t>
            </a:r>
            <a:r>
              <a:rPr lang="en-US" sz="2800"/>
              <a:t>= SQL Server Integration Services (since 2005)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D7A83-727B-7148-A69D-2046D7A5164B}"/>
              </a:ext>
            </a:extLst>
          </p:cNvPr>
          <p:cNvSpPr txBox="1"/>
          <p:nvPr/>
        </p:nvSpPr>
        <p:spPr>
          <a:xfrm>
            <a:off x="104502" y="853129"/>
            <a:ext cx="8865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a component of the Microsoft SQL Server database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perform broad range of ETL / data migration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you create and execute </a:t>
            </a:r>
            <a:r>
              <a:rPr lang="en-US" sz="1400" b="1">
                <a:solidFill>
                  <a:srgbClr val="FF0000"/>
                </a:solidFill>
              </a:rPr>
              <a:t>SSIS packages</a:t>
            </a:r>
            <a:r>
              <a:rPr lang="en-US" sz="1400"/>
              <a:t>, (files with extension .</a:t>
            </a:r>
            <a:r>
              <a:rPr lang="en-US" sz="1400" b="1">
                <a:solidFill>
                  <a:srgbClr val="FF0000"/>
                </a:solidFill>
              </a:rPr>
              <a:t>dtsx</a:t>
            </a:r>
            <a:r>
              <a:rPr lang="en-US" sz="1400"/>
              <a:t>). The packages have </a:t>
            </a:r>
            <a:r>
              <a:rPr lang="en-US" sz="1400" b="1">
                <a:solidFill>
                  <a:srgbClr val="FF0000"/>
                </a:solidFill>
              </a:rPr>
              <a:t>XML</a:t>
            </a:r>
            <a:r>
              <a:rPr lang="en-US" sz="1400"/>
              <a:t> format.</a:t>
            </a:r>
            <a:br>
              <a:rPr lang="en-US" sz="1400"/>
            </a:br>
            <a:r>
              <a:rPr lang="en-US" sz="1400"/>
              <a:t>The packages include all ETL components as needed for specific ETL job (connection cmanager, tasks, control flow, data flow, parameters, event handlers, and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packages are created using Microsoft Visual Studio with </a:t>
            </a:r>
            <a:r>
              <a:rPr lang="en-US" sz="1400" b="1">
                <a:solidFill>
                  <a:srgbClr val="FF0000"/>
                </a:solidFill>
              </a:rPr>
              <a:t>SSDT</a:t>
            </a:r>
            <a:r>
              <a:rPr lang="en-US" sz="1400"/>
              <a:t> (SQL Server Data Tools) </a:t>
            </a:r>
            <a:br>
              <a:rPr lang="en-US" sz="1400"/>
            </a:br>
            <a:r>
              <a:rPr lang="en-US" sz="1400"/>
              <a:t>Note - before 2015 there was BIDS (Business Intelligence Development 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 can be executed from GUI, from SQL database, or from command line (Windows or Linux):</a:t>
            </a:r>
            <a:br>
              <a:rPr lang="en-US" sz="1400"/>
            </a:br>
            <a:r>
              <a:rPr lang="en-US" sz="1400">
                <a:solidFill>
                  <a:srgbClr val="0070C0"/>
                </a:solidFill>
              </a:rPr>
              <a:t>    dtexec /File “D:\packagetest.dtsx”</a:t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>
                <a:solidFill>
                  <a:srgbClr val="0070C0"/>
                </a:solidFill>
              </a:rPr>
              <a:t>    dtexec /Server “My-Pc/SQLInstance” /ISServer “SSISDB\MyFolder\MyProject\MyPackage.dtsx”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EA39A-E2BA-394E-B4A4-61CFDFA027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0347" y="163759"/>
            <a:ext cx="3117149" cy="1024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CDBC4-5222-EE4B-B53D-2B29EFC604F1}"/>
              </a:ext>
            </a:extLst>
          </p:cNvPr>
          <p:cNvSpPr txBox="1"/>
          <p:nvPr/>
        </p:nvSpPr>
        <p:spPr>
          <a:xfrm>
            <a:off x="247378" y="3625180"/>
            <a:ext cx="9568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Advantages (Pros) of SSIS: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was around since 2005, when it substituted </a:t>
            </a:r>
            <a:r>
              <a:rPr lang="en-US" sz="1400" b="1">
                <a:solidFill>
                  <a:srgbClr val="FF0000"/>
                </a:solidFill>
              </a:rPr>
              <a:t>DTS</a:t>
            </a:r>
            <a:r>
              <a:rPr lang="en-US" sz="1400"/>
              <a:t> (Data Transformation Services, 1998-2005)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has many connectors, can consume data from "difficult" sources </a:t>
            </a:r>
            <a:r>
              <a:rPr lang="en-US" sz="1400" b="1">
                <a:solidFill>
                  <a:srgbClr val="00B050"/>
                </a:solidFill>
              </a:rPr>
              <a:t>FTP, HTTP,MSMQ, SSA</a:t>
            </a:r>
            <a:r>
              <a:rPr lang="en-US" sz="1400"/>
              <a:t>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work with "non-Microsoft" data systems (for example, </a:t>
            </a:r>
            <a:r>
              <a:rPr lang="en-US" sz="1400" b="1">
                <a:solidFill>
                  <a:srgbClr val="00B050"/>
                </a:solidFill>
              </a:rPr>
              <a:t>DB2 to Oracle</a:t>
            </a:r>
            <a:r>
              <a:rPr lang="en-US" sz="1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Can handle complex transformations, multi-step operations, aggregating data from different data </a:t>
            </a:r>
            <a:br>
              <a:rPr lang="en-US" sz="1400"/>
            </a:br>
            <a:r>
              <a:rPr lang="en-US" sz="1400"/>
              <a:t>sources or types, and structured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can be loaded in </a:t>
            </a:r>
            <a:r>
              <a:rPr lang="en-US" sz="1400" b="1">
                <a:solidFill>
                  <a:srgbClr val="00B050"/>
                </a:solidFill>
              </a:rPr>
              <a:t>parallel</a:t>
            </a:r>
            <a:r>
              <a:rPr lang="en-US" sz="1400"/>
              <a:t> to many varied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Package </a:t>
            </a:r>
            <a:r>
              <a:rPr lang="en-US" sz="1400" b="1">
                <a:solidFill>
                  <a:srgbClr val="00B050"/>
                </a:solidFill>
              </a:rPr>
              <a:t>deployment</a:t>
            </a:r>
            <a:r>
              <a:rPr lang="en-US" sz="1400"/>
              <a:t> methodology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easy to use. All you need is knowledge of </a:t>
            </a:r>
            <a:r>
              <a:rPr lang="en-US" sz="1400" b="1">
                <a:solidFill>
                  <a:srgbClr val="00B050"/>
                </a:solidFill>
              </a:rPr>
              <a:t>T-SQL</a:t>
            </a:r>
            <a:r>
              <a:rPr lang="en-US" sz="1400"/>
              <a:t> and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itself, </a:t>
            </a:r>
            <a:br>
              <a:rPr lang="en-US" sz="1400"/>
            </a:br>
            <a:r>
              <a:rPr lang="en-US" sz="1400"/>
              <a:t>no coding required (although you can use C# or Visual Basic if needed).</a:t>
            </a:r>
            <a:br>
              <a:rPr lang="en-US" sz="1400"/>
            </a:br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Disadvantages (Cons):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see package execution report need Management Studio rather than being published to reporting services or other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memory usage is high and it conflicts with SQL, difficult to run multiple packages in parallel, and slows down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14016-013B-4849-A64C-6C3AFD17D04C}"/>
              </a:ext>
            </a:extLst>
          </p:cNvPr>
          <p:cNvSpPr txBox="1"/>
          <p:nvPr/>
        </p:nvSpPr>
        <p:spPr>
          <a:xfrm>
            <a:off x="9815514" y="4033437"/>
            <a:ext cx="2309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Andy Leonard</a:t>
            </a:r>
          </a:p>
          <a:p>
            <a:pPr algn="ctr"/>
            <a:r>
              <a:rPr lang="en-US" sz="1400"/>
              <a:t>ETL, SSIS, BIML expert</a:t>
            </a:r>
          </a:p>
          <a:p>
            <a:pPr algn="ctr"/>
            <a:r>
              <a:rPr lang="en-US" sz="1400">
                <a:hlinkClick r:id="rId3"/>
              </a:rPr>
              <a:t>https://dilmsuite.com</a:t>
            </a:r>
            <a:r>
              <a:rPr lang="en-US" sz="1400"/>
              <a:t> </a:t>
            </a:r>
          </a:p>
          <a:p>
            <a:pPr algn="ctr"/>
            <a:r>
              <a:rPr lang="en-US" sz="1400">
                <a:hlinkClick r:id="rId4"/>
              </a:rPr>
              <a:t>https://www.datachannel.tv</a:t>
            </a:r>
            <a:endParaRPr lang="en-US" sz="1400"/>
          </a:p>
        </p:txBody>
      </p:sp>
      <p:pic>
        <p:nvPicPr>
          <p:cNvPr id="1026" name="Picture 2" descr="Andy Leonard photo">
            <a:extLst>
              <a:ext uri="{FF2B5EF4-FFF2-40B4-BE49-F238E27FC236}">
                <a16:creationId xmlns:a16="http://schemas.microsoft.com/office/drawing/2014/main" id="{6D04CFDE-3B9F-524E-91B3-3189CD1C4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74485" y="2771161"/>
            <a:ext cx="791492" cy="12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2814</Words>
  <Application>Microsoft Macintosh PowerPoint</Application>
  <PresentationFormat>Widescreen</PresentationFormat>
  <Paragraphs>283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378</cp:revision>
  <dcterms:created xsi:type="dcterms:W3CDTF">2018-10-10T17:24:46Z</dcterms:created>
  <dcterms:modified xsi:type="dcterms:W3CDTF">2021-12-09T18:39:24Z</dcterms:modified>
</cp:coreProperties>
</file>