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8" r:id="rId3"/>
    <p:sldId id="27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76"/>
    <p:restoredTop sz="95964"/>
  </p:normalViewPr>
  <p:slideViewPr>
    <p:cSldViewPr snapToGrid="0" snapToObjects="1">
      <p:cViewPr varScale="1">
        <p:scale>
          <a:sx n="96" d="100"/>
          <a:sy n="96" d="100"/>
        </p:scale>
        <p:origin x="22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691AA-68AC-8649-A457-06B1E8364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42727-2577-E149-B631-60EFDECA0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A15EA-CB67-B34E-92AC-482F0133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9CE4-B25A-5A49-BE4F-3CECA40299EA}" type="datetimeFigureOut"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EA66C-ADA4-8D48-BF58-0FFC3B35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7FDBF-49D2-6D44-9207-BEF6DFCD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C51C-AE9C-EE47-98E7-59AA89F2F4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4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301F-7B9B-E547-A25F-53932630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8D843-F08F-D54D-AFAD-E4F3DA0C8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48E97-1BBD-3C42-8A99-23153892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9CE4-B25A-5A49-BE4F-3CECA40299EA}" type="datetimeFigureOut"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99A1E-7DAD-D744-B30B-AFF54DDF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AE1C-6930-C141-BC1A-2C97AA9E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C51C-AE9C-EE47-98E7-59AA89F2F4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6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98C10-AF45-2643-BCF3-6EE9EC474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45918-3E83-9F4B-A415-E8A3716BF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46BDC-A161-DA4E-A257-869E693A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9CE4-B25A-5A49-BE4F-3CECA40299EA}" type="datetimeFigureOut"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EA89B-FE7C-7A4E-8143-0E9B7DBE5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6D3FA-D002-0A4A-959B-C1701BB6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C51C-AE9C-EE47-98E7-59AA89F2F4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4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6337-98E1-654F-82BC-C5AE26A4D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FBF5D-1D73-A443-814C-32F894686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55F4B-2CE7-8E43-A9F8-CEE951A1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9CE4-B25A-5A49-BE4F-3CECA40299EA}" type="datetimeFigureOut"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242D1-438C-4C4C-A0A8-EE0407C32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12023-CE95-D740-B741-9996A495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C51C-AE9C-EE47-98E7-59AA89F2F4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9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99C2-B4F0-F948-9E66-0CAFFF234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3DFF5-CB0D-2941-A844-0BF0DF77A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6A807-8B0D-BE4A-8F55-08D32563C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9CE4-B25A-5A49-BE4F-3CECA40299EA}" type="datetimeFigureOut"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F6250-0B45-FD4B-9B43-CCE42AC8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75897-2756-3D42-8E20-AACA9636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C51C-AE9C-EE47-98E7-59AA89F2F4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AA4DC-5FEA-4A4E-9838-FF16B0E7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8E7CF-8863-D04B-8510-98DAD1C04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77E7B-88AD-5B4E-B8EA-0C016C7D6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5F1B0-16CE-3641-821F-024C9CB8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9CE4-B25A-5A49-BE4F-3CECA40299EA}" type="datetimeFigureOut">
              <a:t>11/23/21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3C16E-625D-194C-93E8-EE2205B2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FC6BD-41D7-0742-B932-44128ECC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C51C-AE9C-EE47-98E7-59AA89F2F4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1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9D20-8646-ED49-BD76-83270EA76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306C8-3EA7-4846-A4A6-DC0279CB7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69A2D-5C0F-0040-83B8-01B8BF76B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7F0C8-06B6-D541-BA9D-CA24D4153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571C2-4694-B44D-AEAA-FC5FD63B9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3A1971-82D4-9246-AB6E-93D93C11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9CE4-B25A-5A49-BE4F-3CECA40299EA}" type="datetimeFigureOut">
              <a:t>11/23/21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940D93-9525-9D4D-98E7-0E93E98A7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2F843-7071-A14F-A5A9-1D178150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C51C-AE9C-EE47-98E7-59AA89F2F4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7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C3BA-6BAF-534B-8C89-F140AD77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9965D-4D0C-894D-8E35-9296C3284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9CE4-B25A-5A49-BE4F-3CECA40299EA}" type="datetimeFigureOut">
              <a:t>11/23/21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937B5-B4E6-A347-BEDF-D0ACBACD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510ED-42DA-B24D-BAA9-DE2F6E73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C51C-AE9C-EE47-98E7-59AA89F2F4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3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CC4426-23B4-F246-B80C-6131CEA4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9CE4-B25A-5A49-BE4F-3CECA40299EA}" type="datetimeFigureOut">
              <a:t>11/23/21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34C4B-AC87-254E-B752-739A40146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0712C-EE32-9544-8C13-B11DD438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C51C-AE9C-EE47-98E7-59AA89F2F4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4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75E2-494D-FA43-AE7B-0326F004F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9ABC-B0AE-2343-A65C-6C12D7A83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B0D40-8DAC-0141-A97E-F7DB8B276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8A9A8-0B6E-4E45-A61D-80E3EAC6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9CE4-B25A-5A49-BE4F-3CECA40299EA}" type="datetimeFigureOut">
              <a:t>11/23/21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FEB07-BE1C-DA4D-90BC-7D0CEFDF9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2D814-D466-7747-AF90-C45C14F3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C51C-AE9C-EE47-98E7-59AA89F2F4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0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AAA7-0747-6D42-A91E-EB5C14E81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69302-2098-4D40-A4D7-ED67C8FC0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D4B2E-D3F4-4644-A004-CEFC2691B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568D7-9C3D-1141-B43E-7F8C6BD8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9CE4-B25A-5A49-BE4F-3CECA40299EA}" type="datetimeFigureOut">
              <a:t>11/23/21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3DC26-9877-5A4D-ADF2-588B8A38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96405-3F48-C44B-8BA7-5E516A53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C51C-AE9C-EE47-98E7-59AA89F2F4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2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93D20D-C252-A24A-920D-E5110D68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7CE3D-2A14-6445-ADFE-28D69BE82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3FC34-CAD2-0D46-8CA6-B858F8DD5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9CE4-B25A-5A49-BE4F-3CECA40299EA}" type="datetimeFigureOut"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8A954-E992-8546-A655-2EEBDED8F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41EED-E81C-484B-8D89-CAA108EDC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6C51C-AE9C-EE47-98E7-59AA89F2F4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6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en.wikipedia.org/wiki/Apache_Kafka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kafka.apache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://cloudkarafka.com/blog/part1-kafka-for-beginners-what-is-apache-kafka.html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www.confluent.io/" TargetMode="External"/><Relationship Id="rId9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D5EB38-2FF3-9B4E-9956-32BD86EF4B37}"/>
              </a:ext>
            </a:extLst>
          </p:cNvPr>
          <p:cNvSpPr txBox="1"/>
          <p:nvPr/>
        </p:nvSpPr>
        <p:spPr>
          <a:xfrm>
            <a:off x="12412814" y="3547254"/>
            <a:ext cx="4981723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Request/Response chaining: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possible chaining of timeouts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possible inconsistencies</a:t>
            </a:r>
          </a:p>
          <a:p>
            <a:endParaRPr lang="en-US" dirty="0"/>
          </a:p>
          <a:p>
            <a:r>
              <a:rPr lang="en-US" sz="2000" b="1" dirty="0">
                <a:solidFill>
                  <a:srgbClr val="00B050"/>
                </a:solidFill>
              </a:rPr>
              <a:t>Publish / Subscribe (Publisher / Subscriber)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add message broker between publish/subscribe nodes </a:t>
            </a:r>
            <a:br>
              <a:rPr lang="en-US" sz="1400" dirty="0"/>
            </a:br>
            <a:r>
              <a:rPr lang="en-US" sz="1400" dirty="0"/>
              <a:t>(Kafka, RabbitMQ, etc.) to decouple them</a:t>
            </a:r>
          </a:p>
          <a:p>
            <a:endParaRPr lang="en-US" dirty="0"/>
          </a:p>
          <a:p>
            <a:r>
              <a:rPr lang="en-US" sz="2000" b="1" dirty="0">
                <a:solidFill>
                  <a:srgbClr val="00B050"/>
                </a:solidFill>
              </a:rPr>
              <a:t>Event-Driven  (on each step use log of events)</a:t>
            </a:r>
          </a:p>
          <a:p>
            <a:endParaRPr lang="en-US" dirty="0"/>
          </a:p>
          <a:p>
            <a:r>
              <a:rPr lang="en-US" sz="2000" b="1" dirty="0">
                <a:solidFill>
                  <a:srgbClr val="00B050"/>
                </a:solidFill>
              </a:rPr>
              <a:t>Push vs Pull</a:t>
            </a:r>
          </a:p>
          <a:p>
            <a:endParaRPr lang="en-US" dirty="0"/>
          </a:p>
          <a:p>
            <a:r>
              <a:rPr lang="en-US" sz="2000" b="1" dirty="0">
                <a:solidFill>
                  <a:srgbClr val="00B050"/>
                </a:solidFill>
              </a:rPr>
              <a:t>Distributed data sync and distributed transactions</a:t>
            </a:r>
          </a:p>
          <a:p>
            <a:r>
              <a:rPr lang="en-US" sz="1400" dirty="0"/>
              <a:t>Main idea - have at least 3 servers to get consensus of at least 2.</a:t>
            </a:r>
          </a:p>
          <a:p>
            <a:r>
              <a:rPr lang="en-US" sz="1400" dirty="0"/>
              <a:t>We need two thirds.</a:t>
            </a:r>
          </a:p>
          <a:p>
            <a:r>
              <a:rPr lang="en-US" sz="1400" dirty="0"/>
              <a:t>If M servers fail, we need (2M+1) working servers to "vote".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5D3AE7-90B5-B445-94A3-DEF451A6511E}"/>
              </a:ext>
            </a:extLst>
          </p:cNvPr>
          <p:cNvSpPr txBox="1"/>
          <p:nvPr/>
        </p:nvSpPr>
        <p:spPr>
          <a:xfrm>
            <a:off x="0" y="133350"/>
            <a:ext cx="2533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Kafka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CE7173-541A-2340-A840-16EC68195B43}"/>
              </a:ext>
            </a:extLst>
          </p:cNvPr>
          <p:cNvSpPr txBox="1"/>
          <p:nvPr/>
        </p:nvSpPr>
        <p:spPr>
          <a:xfrm>
            <a:off x="0" y="843357"/>
            <a:ext cx="549624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.. </a:t>
            </a:r>
            <a:r>
              <a:rPr lang="en-US" sz="1400">
                <a:hlinkClick r:id="rId2"/>
              </a:rPr>
              <a:t>https://kafka.apache.org</a:t>
            </a:r>
            <a:endParaRPr lang="en-US" sz="1400"/>
          </a:p>
          <a:p>
            <a:r>
              <a:rPr lang="en-US" sz="1400"/>
              <a:t>.. </a:t>
            </a:r>
            <a:r>
              <a:rPr lang="en-US" sz="1400">
                <a:hlinkClick r:id="rId3"/>
              </a:rPr>
              <a:t>https://en.wikipedia.org/wiki/Apache_Kafka</a:t>
            </a:r>
            <a:r>
              <a:rPr lang="en-US" sz="1400"/>
              <a:t> </a:t>
            </a:r>
          </a:p>
          <a:p>
            <a:r>
              <a:rPr lang="en-US" sz="1400"/>
              <a:t>.. </a:t>
            </a:r>
            <a:r>
              <a:rPr lang="en-US" sz="1400">
                <a:hlinkClick r:id="rId4"/>
              </a:rPr>
              <a:t>https://www.confluent.io</a:t>
            </a:r>
            <a:r>
              <a:rPr lang="en-US" sz="1400"/>
              <a:t> </a:t>
            </a:r>
          </a:p>
          <a:p>
            <a:r>
              <a:rPr lang="en-US" sz="1400"/>
              <a:t>.. </a:t>
            </a:r>
            <a:r>
              <a:rPr lang="en-US" sz="1400">
                <a:hlinkClick r:id="rId5"/>
              </a:rPr>
              <a:t>cloudkarafka.com/blog/part1-kafka-for-beginners-what-is-apache-kafka.html</a:t>
            </a:r>
            <a:endParaRPr lang="en-US" sz="1400"/>
          </a:p>
          <a:p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Apache Kafka is a message bus.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It is an open-source software platform for parallel high-throughput low latency processing of streams for real-time data feeds.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Kafka can connect to external systems (for data import/export) via Kafka Connect.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Kafka provides Kafka Streams, a Java stream processing library.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Kafka was originally developed at LinkedIn, and was subsequently open sourced in early 2011.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Original authors - Jay Kreps, Neha Narkhede and Jun Rao.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Jay Kreps named ths framework "Kafka" after the author Franz Kafka because it is "a system optimized for writing", and he liked Kafka's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Kafka is one of several technologies available for continuous flow ETL (</a:t>
            </a:r>
            <a:r>
              <a:rPr lang="en-US" sz="1600" dirty="0"/>
              <a:t>Kafka Streams, Apache Spark Streaming (micro-batches), </a:t>
            </a:r>
            <a:r>
              <a:rPr lang="en-US" sz="1600" dirty="0" err="1"/>
              <a:t>NiFi, </a:t>
            </a:r>
            <a:r>
              <a:rPr lang="en-US" sz="1600" dirty="0"/>
              <a:t>Apache </a:t>
            </a:r>
            <a:r>
              <a:rPr lang="en-US" sz="1600" dirty="0" err="1"/>
              <a:t>Flink</a:t>
            </a:r>
            <a:r>
              <a:rPr lang="en-US" sz="1600" dirty="0"/>
              <a:t> (</a:t>
            </a:r>
            <a:r>
              <a:rPr lang="en-US" sz="1600" dirty="0" err="1"/>
              <a:t>continous</a:t>
            </a:r>
            <a:r>
              <a:rPr lang="en-US" sz="1600" dirty="0"/>
              <a:t> flow), Google </a:t>
            </a:r>
            <a:r>
              <a:rPr lang="en-US" sz="1600" dirty="0" err="1"/>
              <a:t>DataFlow</a:t>
            </a:r>
            <a:r>
              <a:rPr lang="en-US" sz="1600" dirty="0"/>
              <a:t> (serverless), Apache Beam)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783726-7AB6-4845-A865-23F0FE70CCB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9091" y="289759"/>
            <a:ext cx="2533651" cy="1225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2B537A-ECB3-EB4A-8706-9D1CABCE3AE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4011" y="165805"/>
            <a:ext cx="1359251" cy="1473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448885-C5BB-1448-BF1A-D0F8C68AEFDC}"/>
              </a:ext>
            </a:extLst>
          </p:cNvPr>
          <p:cNvSpPr txBox="1"/>
          <p:nvPr/>
        </p:nvSpPr>
        <p:spPr>
          <a:xfrm>
            <a:off x="7148435" y="1639005"/>
            <a:ext cx="1670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Jay Kreps</a:t>
            </a:r>
          </a:p>
          <a:p>
            <a:pPr algn="ctr"/>
            <a:r>
              <a:rPr lang="en-US" sz="1600"/>
              <a:t>co-founder of Confluent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530CF1-A419-924F-AEAB-F8C6BC28C03E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4413" y="160280"/>
            <a:ext cx="1295400" cy="15367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F14AB3A-66D4-E84B-984D-77F2E57DB8FD}"/>
              </a:ext>
            </a:extLst>
          </p:cNvPr>
          <p:cNvSpPr txBox="1"/>
          <p:nvPr/>
        </p:nvSpPr>
        <p:spPr>
          <a:xfrm>
            <a:off x="8681983" y="1713111"/>
            <a:ext cx="1670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Neha Narkhede</a:t>
            </a:r>
          </a:p>
          <a:p>
            <a:pPr algn="ctr"/>
            <a:r>
              <a:rPr lang="en-US" sz="1600"/>
              <a:t>Confluent co-founder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4A25DFC-88BA-0046-AC09-9EB59F62409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87180" y="133350"/>
            <a:ext cx="1408622" cy="15381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7D60EDE-95F9-E24C-AD6E-537722F861C9}"/>
              </a:ext>
            </a:extLst>
          </p:cNvPr>
          <p:cNvSpPr txBox="1"/>
          <p:nvPr/>
        </p:nvSpPr>
        <p:spPr>
          <a:xfrm>
            <a:off x="10471026" y="1713111"/>
            <a:ext cx="1670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Jun Rao</a:t>
            </a:r>
          </a:p>
          <a:p>
            <a:pPr algn="ctr"/>
            <a:r>
              <a:rPr lang="en-US" sz="1600"/>
              <a:t>Confluent co-founder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099E597-53FB-724C-96CD-0831B5451557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0569" y="3222536"/>
            <a:ext cx="6265233" cy="322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9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3668CD-597D-A242-89FB-97621194663A}"/>
              </a:ext>
            </a:extLst>
          </p:cNvPr>
          <p:cNvSpPr txBox="1"/>
          <p:nvPr/>
        </p:nvSpPr>
        <p:spPr>
          <a:xfrm>
            <a:off x="229245" y="848827"/>
            <a:ext cx="842442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Messaging &amp; Streaming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microservices, loosely-coupled systems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producers/subscribers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brokers - process messages (between producers and subscribers)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short-term persistence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Kafka: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message - immutable array of bytes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topic - a feed of messages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producer - publishes messages to a topic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consumer (single-threaded subscriber)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broker - one of the servers that comprise Kafka cluster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Kafka'a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topic is basically a pipe, a messaging bus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When topic gets big - we replicate it into several partitions.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each partition topic has its own broker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messages distributed between partitions using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consisten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hashing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Within each partition we can maintain order of messages, but we lose order globally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 ideas: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add more calculation ability inside Kafka.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For example, instead of moving data through Kafka to a database,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and then doing query calculations in this database,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why can't we do these calculations in Kafka (or nearby microservices)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and get rid of the database ?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Lambda architecture: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database     - slow complete batch processing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events queue - fast summaries from streams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7651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91C6F4-6940-944A-B48C-59E964E1F890}"/>
              </a:ext>
            </a:extLst>
          </p:cNvPr>
          <p:cNvSpPr txBox="1"/>
          <p:nvPr/>
        </p:nvSpPr>
        <p:spPr>
          <a:xfrm>
            <a:off x="269372" y="2735746"/>
            <a:ext cx="71818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/-- long term bounded analysis, high latency  \</a:t>
            </a:r>
          </a:p>
          <a:p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/     cassandra + spark                         \</a:t>
            </a:r>
          </a:p>
          <a:p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kafka                                                  =&gt; cassandra</a:t>
            </a:r>
          </a:p>
          <a:p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\                                               /</a:t>
            </a:r>
          </a:p>
          <a:p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\-- temporary queue, unbounded, low latency   /</a:t>
            </a:r>
          </a:p>
          <a:p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event Framework</a:t>
            </a:r>
          </a:p>
          <a:p>
            <a:endParaRPr lang="en-US" sz="12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Kafka: </a:t>
            </a:r>
          </a:p>
          <a:p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producers, consumer, topics</a:t>
            </a:r>
          </a:p>
          <a:p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producers put messages into topics</a:t>
            </a:r>
          </a:p>
          <a:p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consumers take messages out of topics </a:t>
            </a:r>
          </a:p>
          <a:p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topics live on broker</a:t>
            </a:r>
          </a:p>
          <a:p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if many topics and messages - broker needs to be partitioned (cluster).</a:t>
            </a:r>
          </a:p>
          <a:p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Say, one topic is partitioned between 3 servers.</a:t>
            </a:r>
          </a:p>
          <a:p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Then we lose ordering within topic, we only have ordering in each server.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80517-F7AE-2F44-9072-AC44D6D48CEB}"/>
              </a:ext>
            </a:extLst>
          </p:cNvPr>
          <p:cNvSpPr txBox="1"/>
          <p:nvPr/>
        </p:nvSpPr>
        <p:spPr>
          <a:xfrm>
            <a:off x="269372" y="846011"/>
            <a:ext cx="43920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Streaming Architecture</a:t>
            </a:r>
          </a:p>
          <a:p>
            <a:r>
              <a:rPr lang="en-US" sz="11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parts exchange messages</a:t>
            </a:r>
          </a:p>
          <a:p>
            <a:endParaRPr lang="en-US" sz="1100" b="1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There is no central database, no batch loading</a:t>
            </a:r>
          </a:p>
          <a:p>
            <a:r>
              <a:rPr lang="en-US" sz="11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There is just message bus (</a:t>
            </a:r>
            <a:r>
              <a:rPr lang="en-US" sz="11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Kafka</a:t>
            </a:r>
            <a:r>
              <a:rPr lang="en-US" sz="11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There are just topics in central streaming</a:t>
            </a:r>
          </a:p>
        </p:txBody>
      </p:sp>
    </p:spTree>
    <p:extLst>
      <p:ext uri="{BB962C8B-B14F-4D97-AF65-F5344CB8AC3E}">
        <p14:creationId xmlns:p14="http://schemas.microsoft.com/office/powerpoint/2010/main" val="191323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634</Words>
  <Application>Microsoft Macintosh PowerPoint</Application>
  <PresentationFormat>Widescreen</PresentationFormat>
  <Paragraphs>85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5</cp:revision>
  <dcterms:created xsi:type="dcterms:W3CDTF">2021-11-23T15:26:52Z</dcterms:created>
  <dcterms:modified xsi:type="dcterms:W3CDTF">2021-11-23T15:59:56Z</dcterms:modified>
</cp:coreProperties>
</file>