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75"/>
    <p:restoredTop sz="91447"/>
  </p:normalViewPr>
  <p:slideViewPr>
    <p:cSldViewPr snapToGrid="0" snapToObjects="1">
      <p:cViewPr varScale="1">
        <p:scale>
          <a:sx n="82" d="100"/>
          <a:sy n="82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59602-CC24-7346-B914-9B1E8A8A6B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penspecs/sql_data_portability/ms-dtsx/" TargetMode="External"/><Relationship Id="rId2" Type="http://schemas.openxmlformats.org/officeDocument/2006/relationships/hyperlink" Target="https://docs.microsoft.com/en-us/sql/integration-services/ssis-quickstart-run-cmdline?view=sql-server-ver15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o_(company)" TargetMode="External"/><Relationship Id="rId2" Type="http://schemas.openxmlformats.org/officeDocument/2006/relationships/hyperlink" Target="https://www.dom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teryx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www.alteryx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gallery.alteryx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synapse-analytics/spark/apache-spark-development-using-notebooks" TargetMode="External"/><Relationship Id="rId3" Type="http://schemas.openxmlformats.org/officeDocument/2006/relationships/hyperlink" Target="https://docs.microsoft.com/en-us/azure/machine-learning/concept-endpoints" TargetMode="External"/><Relationship Id="rId7" Type="http://schemas.openxmlformats.org/officeDocument/2006/relationships/hyperlink" Target="https://docs.microsoft.com/en-us/azure/azure-functions/create-first-function-cli-python" TargetMode="External"/><Relationship Id="rId12" Type="http://schemas.openxmlformats.org/officeDocument/2006/relationships/hyperlink" Target="https://azure.microsoft.com/en-us/product-categories/containers/" TargetMode="External"/><Relationship Id="rId2" Type="http://schemas.openxmlformats.org/officeDocument/2006/relationships/hyperlink" Target="https://docs.microsoft.com/en-us/azure/machine-learning/concept-ml-pipelin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nswers/questions/595214/execute-the-python-script-from-azure-synapse.html" TargetMode="External"/><Relationship Id="rId11" Type="http://schemas.openxmlformats.org/officeDocument/2006/relationships/hyperlink" Target="https://azure.microsoft.com/en-us/services/app-service/web/" TargetMode="External"/><Relationship Id="rId5" Type="http://schemas.openxmlformats.org/officeDocument/2006/relationships/hyperlink" Target="https://docs.microsoft.com/en-us/azure/batch/tutorial-run-python-batch-azure-data-factory" TargetMode="External"/><Relationship Id="rId10" Type="http://schemas.openxmlformats.org/officeDocument/2006/relationships/hyperlink" Target="https://azure.microsoft.com/en-us/develop/python/" TargetMode="External"/><Relationship Id="rId4" Type="http://schemas.openxmlformats.org/officeDocument/2006/relationships/hyperlink" Target="https://docs.microsoft.com/en-us/azure-stack/user/azure-stack-dev-start-howto-vm-python" TargetMode="External"/><Relationship Id="rId9" Type="http://schemas.openxmlformats.org/officeDocument/2006/relationships/hyperlink" Target="https://docs.microsoft.com/en-us/azure/databricks/languages/python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q4hGqC_JMs" TargetMode="External"/><Relationship Id="rId3" Type="http://schemas.openxmlformats.org/officeDocument/2006/relationships/hyperlink" Target="https://www.youtube.com/watch?v=Gzjr716RU9g" TargetMode="External"/><Relationship Id="rId7" Type="http://schemas.openxmlformats.org/officeDocument/2006/relationships/hyperlink" Target="https://www.youtube.com/watch?v=rPowmr43kzc" TargetMode="External"/><Relationship Id="rId2" Type="http://schemas.openxmlformats.org/officeDocument/2006/relationships/hyperlink" Target="https://www.youtube.com/watch?v=-QxwB7PoSd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C79hIHRBSsQ" TargetMode="External"/><Relationship Id="rId11" Type="http://schemas.openxmlformats.org/officeDocument/2006/relationships/hyperlink" Target="https://www.youtube.com/watch?v=KHD2oyP8W94" TargetMode="External"/><Relationship Id="rId5" Type="http://schemas.openxmlformats.org/officeDocument/2006/relationships/hyperlink" Target="https://www.youtube.com/watch?v=b15l4BLAnmc" TargetMode="External"/><Relationship Id="rId10" Type="http://schemas.openxmlformats.org/officeDocument/2006/relationships/hyperlink" Target="https://www.youtube.com/watch?v=y9NMFLBo3bQ" TargetMode="External"/><Relationship Id="rId4" Type="http://schemas.openxmlformats.org/officeDocument/2006/relationships/hyperlink" Target="https://www.youtube.com/watch?v=L-nIreup0HQ" TargetMode="External"/><Relationship Id="rId9" Type="http://schemas.openxmlformats.org/officeDocument/2006/relationships/hyperlink" Target="https://www.youtube.com/watch?v=p9CxWhpE4uQ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stronomer.io/" TargetMode="External"/><Relationship Id="rId3" Type="http://schemas.openxmlformats.org/officeDocument/2006/relationships/hyperlink" Target="https://airflow.apache.org/" TargetMode="External"/><Relationship Id="rId7" Type="http://schemas.openxmlformats.org/officeDocument/2006/relationships/hyperlink" Target="https://aws.amazon.com/marketplace/pp/prodview-mrexhwyzepx44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s://cloud.google.com/composer/docs/concepts/overview" TargetMode="External"/><Relationship Id="rId5" Type="http://schemas.openxmlformats.org/officeDocument/2006/relationships/image" Target="../media/image37.png"/><Relationship Id="rId10" Type="http://schemas.openxmlformats.org/officeDocument/2006/relationships/hyperlink" Target="http://azuremarketplace.microsoft.com/en-us/marketplace/apps/meanio.linnovate-airflow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astronomer.io/azure-airflow-l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Jacques_Coustea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gence.com/Biml" TargetMode="External"/><Relationship Id="rId2" Type="http://schemas.openxmlformats.org/officeDocument/2006/relationships/hyperlink" Target="http://www.bimlscrip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Business_Intelligence_Markup_Langu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lmsuit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hyperlink" Target="https://www.datachannel.t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34FBC-21ED-8745-9D7E-30820A6410A7}"/>
              </a:ext>
            </a:extLst>
          </p:cNvPr>
          <p:cNvSpPr txBox="1"/>
          <p:nvPr/>
        </p:nvSpPr>
        <p:spPr>
          <a:xfrm>
            <a:off x="5729288" y="243512"/>
            <a:ext cx="62483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The following is the XSD definition for the ExecutableTypePackage complex type. 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  &lt;xs:complexType name="ExecutableTypePackage"&gt;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name="Property" maxOccurs="unbounded"&gt;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&lt;xs:extension base="DTS:PropertyElementBaseType"&gt;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&lt;xs:attribute name="Name"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type="DTS:ExecutableTypePackagePropertyNameEnum"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use="required"/&gt;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&lt;/xs:extension&gt;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&lt;/xs:complexContent&gt;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&lt;/xs:element&gt;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name="ConnectionManager" type="DTS:ConnectionManagerType"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name="Configuration" type="DTS:ConfigurationType"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name="LogProvider" type="DTS:LogProviderType"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name="Variable" type="DTS:VariableType"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name="LoggingOptions" type="DTS:LoggingOptionsType"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name="PropertyExpression" 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type="DTS:PropertyExpressionElementType"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name="Executable" type="DTS:AnyNonPackageExecutableType"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name="PrecedenceConstraint"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type="DTS:PrecedenceConstraintType"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name="EventHandler" type="DTS:EventHandlerType"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name="PackageVariable" type="DTS:PackageVariableType"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&lt;xs:attribute name="ExecutableType" use="required"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fixed="SSIS.Package.2"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&lt;/xs:complexType&gt;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DFCB-F9BA-3741-AA48-9D306FD615BE}"/>
              </a:ext>
            </a:extLst>
          </p:cNvPr>
          <p:cNvSpPr txBox="1"/>
          <p:nvPr/>
        </p:nvSpPr>
        <p:spPr>
          <a:xfrm>
            <a:off x="214313" y="957263"/>
            <a:ext cx="4700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</a:t>
            </a:r>
            <a:r>
              <a:rPr lang="en-US" b="1">
                <a:solidFill>
                  <a:srgbClr val="FF0000"/>
                </a:solidFill>
              </a:rPr>
              <a:t>SSIS</a:t>
            </a:r>
            <a:r>
              <a:rPr lang="en-US"/>
              <a:t> you create and execute </a:t>
            </a:r>
            <a:r>
              <a:rPr lang="en-US" b="1">
                <a:solidFill>
                  <a:srgbClr val="FF0000"/>
                </a:solidFill>
              </a:rPr>
              <a:t>SSIS packages</a:t>
            </a:r>
            <a:r>
              <a:rPr lang="en-US"/>
              <a:t>, (files with extension .</a:t>
            </a:r>
            <a:r>
              <a:rPr lang="en-US" b="1">
                <a:solidFill>
                  <a:srgbClr val="FF0000"/>
                </a:solidFill>
              </a:rPr>
              <a:t>dtsx</a:t>
            </a:r>
            <a:r>
              <a:rPr lang="en-US"/>
              <a:t>).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https://docs.microsoft.com/en-us/sql/integration-services/ssis-quickstart-run-cmdline?view=sql-server-ver15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packages have </a:t>
            </a:r>
            <a:r>
              <a:rPr lang="en-US" b="1">
                <a:solidFill>
                  <a:srgbClr val="FF0000"/>
                </a:solidFill>
              </a:rPr>
              <a:t>XML</a:t>
            </a:r>
            <a:r>
              <a:rPr lang="en-US"/>
              <a:t> format.</a:t>
            </a:r>
          </a:p>
          <a:p>
            <a:endParaRPr lang="en-US"/>
          </a:p>
          <a:p>
            <a:r>
              <a:rPr lang="en-US">
                <a:hlinkClick r:id="rId3"/>
              </a:rPr>
              <a:t>https://docs.microsoft.com/en-us/openspecs/sql_data_portability/ms-dtsx/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47611-F47F-A64E-BE71-A0F0DA9D08BB}"/>
              </a:ext>
            </a:extLst>
          </p:cNvPr>
          <p:cNvSpPr txBox="1"/>
          <p:nvPr/>
        </p:nvSpPr>
        <p:spPr>
          <a:xfrm>
            <a:off x="0" y="80100"/>
            <a:ext cx="301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PAckage Files</a:t>
            </a:r>
          </a:p>
        </p:txBody>
      </p:sp>
    </p:spTree>
    <p:extLst>
      <p:ext uri="{BB962C8B-B14F-4D97-AF65-F5344CB8AC3E}">
        <p14:creationId xmlns:p14="http://schemas.microsoft.com/office/powerpoint/2010/main" val="39011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5E98A-A6FF-264A-B069-CE2150B9A1EE}"/>
              </a:ext>
            </a:extLst>
          </p:cNvPr>
          <p:cNvSpPr txBox="1"/>
          <p:nvPr/>
        </p:nvSpPr>
        <p:spPr>
          <a:xfrm>
            <a:off x="0" y="80100"/>
            <a:ext cx="724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SSIS</a:t>
            </a:r>
            <a:r>
              <a:rPr lang="en-US" sz="2800" b="1"/>
              <a:t> vs </a:t>
            </a:r>
            <a:r>
              <a:rPr lang="en-US" sz="2800" b="1">
                <a:solidFill>
                  <a:srgbClr val="FF0000"/>
                </a:solidFill>
              </a:rPr>
              <a:t>Azure ADF</a:t>
            </a:r>
            <a:r>
              <a:rPr lang="en-US" sz="2800" b="1"/>
              <a:t> and </a:t>
            </a:r>
            <a:r>
              <a:rPr lang="en-US" sz="2800" b="1">
                <a:solidFill>
                  <a:srgbClr val="FF0000"/>
                </a:solidFill>
              </a:rPr>
              <a:t>Azure Synapse Integrate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7B062-6442-F845-9ACC-52434CE2D9F0}"/>
              </a:ext>
            </a:extLst>
          </p:cNvPr>
          <p:cNvSpPr txBox="1"/>
          <p:nvPr/>
        </p:nvSpPr>
        <p:spPr>
          <a:xfrm>
            <a:off x="243840" y="1166842"/>
            <a:ext cx="6522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SSIS is relatively old technology developed before people started using the clouds (AWS, Azure, Google).</a:t>
            </a:r>
          </a:p>
          <a:p>
            <a:endParaRPr lang="en-US"/>
          </a:p>
          <a:p>
            <a:r>
              <a:rPr lang="en-US"/>
              <a:t>Nowadays when everyone moves to cloud,</a:t>
            </a:r>
          </a:p>
          <a:p>
            <a:r>
              <a:rPr lang="en-US"/>
              <a:t>it is natural to use </a:t>
            </a:r>
            <a:r>
              <a:rPr lang="en-US" b="1">
                <a:solidFill>
                  <a:srgbClr val="00B050"/>
                </a:solidFill>
              </a:rPr>
              <a:t>cloud-based ETL tools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Microsoft provides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on Azure cloud.</a:t>
            </a:r>
          </a:p>
          <a:p>
            <a:endParaRPr lang="en-US"/>
          </a:p>
          <a:p>
            <a:r>
              <a:rPr lang="en-US"/>
              <a:t>Most of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functionality was also integrated into Synapse</a:t>
            </a:r>
          </a:p>
          <a:p>
            <a:r>
              <a:rPr lang="en-US"/>
              <a:t>("</a:t>
            </a:r>
            <a:r>
              <a:rPr lang="en-US" b="1">
                <a:solidFill>
                  <a:srgbClr val="FF0000"/>
                </a:solidFill>
              </a:rPr>
              <a:t>Azure Synapse Integrate</a:t>
            </a:r>
            <a:r>
              <a:rPr lang="en-US"/>
              <a:t>").</a:t>
            </a:r>
          </a:p>
          <a:p>
            <a:endParaRPr lang="en-US"/>
          </a:p>
          <a:p>
            <a:r>
              <a:rPr lang="en-US"/>
              <a:t>Creating tasks/pipelines in ADF is done in Azure browser interface.</a:t>
            </a:r>
          </a:p>
          <a:p>
            <a:r>
              <a:rPr lang="en-US"/>
              <a:t>No desktop GUI is required.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tasks can be saved in </a:t>
            </a:r>
            <a:r>
              <a:rPr lang="en-US" b="1">
                <a:solidFill>
                  <a:srgbClr val="FF0000"/>
                </a:solidFill>
              </a:rPr>
              <a:t>JSON</a:t>
            </a:r>
            <a:r>
              <a:rPr lang="en-US"/>
              <a:t> format </a:t>
            </a:r>
          </a:p>
          <a:p>
            <a:r>
              <a:rPr lang="en-US"/>
              <a:t>and deployed using </a:t>
            </a:r>
            <a:r>
              <a:rPr lang="en-US" b="1">
                <a:solidFill>
                  <a:srgbClr val="FF0000"/>
                </a:solidFill>
              </a:rPr>
              <a:t>YAML</a:t>
            </a:r>
            <a:r>
              <a:rPr lang="en-US"/>
              <a:t> format in Azure DevOps.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80831-17B5-104E-9198-A90B1C7E3707}"/>
              </a:ext>
            </a:extLst>
          </p:cNvPr>
          <p:cNvSpPr txBox="1"/>
          <p:nvPr/>
        </p:nvSpPr>
        <p:spPr>
          <a:xfrm>
            <a:off x="8382000" y="1166842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F1CB5-A435-FF40-87AF-363E01F88F21}"/>
              </a:ext>
            </a:extLst>
          </p:cNvPr>
          <p:cNvSpPr txBox="1"/>
          <p:nvPr/>
        </p:nvSpPr>
        <p:spPr>
          <a:xfrm>
            <a:off x="8382000" y="5044826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JSON</a:t>
            </a:r>
          </a:p>
          <a:p>
            <a:r>
              <a:rPr lang="en-US" b="1">
                <a:solidFill>
                  <a:srgbClr val="FF0000"/>
                </a:solidFill>
              </a:rPr>
              <a:t>YAML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8CE9133-F5B4-2D45-947A-BA53978EE3BA}"/>
              </a:ext>
            </a:extLst>
          </p:cNvPr>
          <p:cNvSpPr/>
          <p:nvPr/>
        </p:nvSpPr>
        <p:spPr>
          <a:xfrm>
            <a:off x="8534400" y="1905000"/>
            <a:ext cx="304800" cy="2743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98C53-FFE9-F04D-8AE6-154D1D5ECC6F}"/>
              </a:ext>
            </a:extLst>
          </p:cNvPr>
          <p:cNvSpPr txBox="1"/>
          <p:nvPr/>
        </p:nvSpPr>
        <p:spPr>
          <a:xfrm>
            <a:off x="0" y="0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0B8F9-6573-5B47-827E-8532F8042826}"/>
              </a:ext>
            </a:extLst>
          </p:cNvPr>
          <p:cNvSpPr txBox="1"/>
          <p:nvPr/>
        </p:nvSpPr>
        <p:spPr>
          <a:xfrm>
            <a:off x="0" y="571460"/>
            <a:ext cx="431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https://www.domo.com/</a:t>
            </a:r>
            <a:endParaRPr lang="en-US" sz="1400"/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https://en.wikipedia.org/wiki/Domo_(company)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B94F4-636C-AC47-AA44-26D592865191}"/>
              </a:ext>
            </a:extLst>
          </p:cNvPr>
          <p:cNvSpPr txBox="1"/>
          <p:nvPr/>
        </p:nvSpPr>
        <p:spPr>
          <a:xfrm>
            <a:off x="124307" y="1476079"/>
            <a:ext cx="5301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Domo is a cloud based dashboarding tool.</a:t>
            </a:r>
          </a:p>
          <a:p>
            <a:r>
              <a:rPr lang="en-US"/>
              <a:t>It uses Oracle as a DB. Also has "</a:t>
            </a:r>
            <a:r>
              <a:rPr lang="en-US" b="1">
                <a:solidFill>
                  <a:srgbClr val="00B050"/>
                </a:solidFill>
              </a:rPr>
              <a:t>live cache</a:t>
            </a:r>
            <a:r>
              <a:rPr lang="en-US"/>
              <a:t>".</a:t>
            </a:r>
          </a:p>
          <a:p>
            <a:r>
              <a:rPr lang="en-US"/>
              <a:t>Expensive ($2K/year per user).</a:t>
            </a:r>
          </a:p>
          <a:p>
            <a:r>
              <a:rPr lang="en-US"/>
              <a:t> </a:t>
            </a:r>
          </a:p>
          <a:p>
            <a:r>
              <a:rPr lang="en-US"/>
              <a:t>I would recommend to use Power BI </a:t>
            </a:r>
          </a:p>
          <a:p>
            <a:r>
              <a:rPr lang="en-US"/>
              <a:t>or Tableau instead of Domo.</a:t>
            </a:r>
          </a:p>
          <a:p>
            <a:r>
              <a:rPr lang="en-US"/>
              <a:t> </a:t>
            </a:r>
          </a:p>
          <a:p>
            <a:r>
              <a:rPr lang="en-US"/>
              <a:t>Domo, Inc. is a cloud software company (in Utah, US).</a:t>
            </a:r>
          </a:p>
          <a:p>
            <a:r>
              <a:rPr lang="en-US"/>
              <a:t>Since 2010, ~1K employees, valued at $2 Bln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3F5C4B-549D-5948-A8F6-6F965211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4474" y="132168"/>
            <a:ext cx="971474" cy="9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3AB71-7D27-624D-9A69-2F9AA610F78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116" y="4371427"/>
            <a:ext cx="4247515" cy="2354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CA293-928C-5748-A81E-34E67496A5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674" y="515590"/>
            <a:ext cx="6278880" cy="63424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C57B60E-B479-2F49-BBC1-68B5AE0079EF}"/>
              </a:ext>
            </a:extLst>
          </p:cNvPr>
          <p:cNvSpPr/>
          <p:nvPr/>
        </p:nvSpPr>
        <p:spPr>
          <a:xfrm>
            <a:off x="8519160" y="3322320"/>
            <a:ext cx="685800" cy="3352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FFA45-A7BC-D343-8EB4-F18E0590A318}"/>
              </a:ext>
            </a:extLst>
          </p:cNvPr>
          <p:cNvSpPr txBox="1"/>
          <p:nvPr/>
        </p:nvSpPr>
        <p:spPr>
          <a:xfrm>
            <a:off x="7199708" y="119528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Analytics and BI Platforms, 2021</a:t>
            </a:r>
          </a:p>
        </p:txBody>
      </p:sp>
    </p:spTree>
    <p:extLst>
      <p:ext uri="{BB962C8B-B14F-4D97-AF65-F5344CB8AC3E}">
        <p14:creationId xmlns:p14="http://schemas.microsoft.com/office/powerpoint/2010/main" val="35235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21379-1906-6547-9B18-2838468E5FCE}"/>
              </a:ext>
            </a:extLst>
          </p:cNvPr>
          <p:cNvSpPr txBox="1"/>
          <p:nvPr/>
        </p:nvSpPr>
        <p:spPr>
          <a:xfrm>
            <a:off x="0" y="52322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- </a:t>
            </a:r>
            <a:r>
              <a:rPr lang="en-US" sz="1200">
                <a:hlinkClick r:id="rId2"/>
              </a:rPr>
              <a:t>https://www.alteryx.com/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https://en.wikipedia.org/wiki/Alteryx</a:t>
            </a:r>
            <a:r>
              <a:rPr lang="en-US" sz="1200"/>
              <a:t> </a:t>
            </a:r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https://gallery.alteryx.com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1EB51-4848-7747-A4FB-450035F82D93}"/>
              </a:ext>
            </a:extLst>
          </p:cNvPr>
          <p:cNvSpPr txBox="1"/>
          <p:nvPr/>
        </p:nvSpPr>
        <p:spPr>
          <a:xfrm>
            <a:off x="0" y="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Alteryx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F8AEF-7CE7-7F41-A9A6-93BE38AF3E22}"/>
              </a:ext>
            </a:extLst>
          </p:cNvPr>
          <p:cNvSpPr txBox="1"/>
          <p:nvPr/>
        </p:nvSpPr>
        <p:spPr>
          <a:xfrm>
            <a:off x="151879" y="1510606"/>
            <a:ext cx="55975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– software products for data science and analytics: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Based in California and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1997 -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– tools for demographic mapping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2000 – contract with U.S. Census Bureau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2006 –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released as a unified set of tools </a:t>
            </a:r>
            <a:br>
              <a:rPr lang="en-US" sz="1400"/>
            </a:br>
            <a:r>
              <a:rPr lang="en-US" sz="1400"/>
              <a:t>for building analytical processes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2010 –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renamed into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2016 -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ranked #24 on the Forbes Cloud 100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2017 -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went public in an IPO listed on the NYSE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2018 -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named a leader in Gartner's 2018 Magic Quadrant </a:t>
            </a:r>
            <a:br>
              <a:rPr lang="en-US" sz="1400"/>
            </a:br>
            <a:r>
              <a:rPr lang="en-US" sz="1400"/>
              <a:t>for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Data Science and Machine Learning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2020 – </a:t>
            </a:r>
            <a:r>
              <a:rPr lang="en-US" sz="1400">
                <a:solidFill>
                  <a:srgbClr val="00B050"/>
                </a:solidFill>
              </a:rPr>
              <a:t>Alteryx Analytics platform products</a:t>
            </a:r>
            <a:r>
              <a:rPr lang="en-US" sz="1400"/>
              <a:t>: </a:t>
            </a:r>
            <a:br>
              <a:rPr lang="en-US" sz="1400"/>
            </a:br>
            <a:r>
              <a:rPr lang="en-US" sz="1400">
                <a:solidFill>
                  <a:srgbClr val="00B0F0"/>
                </a:solidFill>
              </a:rPr>
              <a:t>Connect, Designer, Promote, Server, Hub, Intelligence Suite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C59CD-A61A-014E-B0E0-D67E3953B40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901" y="58023"/>
            <a:ext cx="2211887" cy="678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AF163-B28B-9843-A2EE-24D5A111A71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489" y="523221"/>
            <a:ext cx="2456665" cy="310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22D2E-A112-F241-8D37-CE5EA4C2AB9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031" y="4131979"/>
            <a:ext cx="4332923" cy="2067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A7932-1040-CC46-85AE-3884142FC21C}"/>
              </a:ext>
            </a:extLst>
          </p:cNvPr>
          <p:cNvSpPr txBox="1"/>
          <p:nvPr/>
        </p:nvSpPr>
        <p:spPr>
          <a:xfrm>
            <a:off x="203548" y="4793956"/>
            <a:ext cx="3707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Alterix pricing (per user, year)</a:t>
            </a:r>
          </a:p>
          <a:p>
            <a:r>
              <a:rPr lang="en-US" sz="1400"/>
              <a:t>Designer - $5,195</a:t>
            </a:r>
          </a:p>
          <a:p>
            <a:r>
              <a:rPr lang="en-US" sz="1400"/>
              <a:t>Intelligence Suite - $2,300</a:t>
            </a:r>
          </a:p>
          <a:p>
            <a:r>
              <a:rPr lang="en-US" sz="1400"/>
              <a:t>Data Package - Location Intelligence - $11,700</a:t>
            </a:r>
          </a:p>
          <a:p>
            <a:r>
              <a:rPr lang="en-US" sz="1400"/>
              <a:t>Data Package - Consumer Intelligence - $33,800</a:t>
            </a:r>
          </a:p>
        </p:txBody>
      </p:sp>
    </p:spTree>
    <p:extLst>
      <p:ext uri="{BB962C8B-B14F-4D97-AF65-F5344CB8AC3E}">
        <p14:creationId xmlns:p14="http://schemas.microsoft.com/office/powerpoint/2010/main" val="83130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7F9670-8FF2-2247-BB2D-FC401EB54626}"/>
              </a:ext>
            </a:extLst>
          </p:cNvPr>
          <p:cNvSpPr txBox="1"/>
          <p:nvPr/>
        </p:nvSpPr>
        <p:spPr>
          <a:xfrm>
            <a:off x="0" y="0"/>
            <a:ext cx="3175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ArXiv.org</a:t>
            </a:r>
          </a:p>
          <a:p>
            <a:r>
              <a:rPr lang="en-US"/>
              <a:t>Cornell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F0690-5DA3-2444-8E84-A51406E7868E}"/>
              </a:ext>
            </a:extLst>
          </p:cNvPr>
          <p:cNvSpPr txBox="1"/>
          <p:nvPr/>
        </p:nvSpPr>
        <p:spPr>
          <a:xfrm>
            <a:off x="0" y="800219"/>
            <a:ext cx="7330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arXiv is a free distribution service and an open-access archive </a:t>
            </a:r>
          </a:p>
          <a:p>
            <a:r>
              <a:rPr lang="en-US"/>
              <a:t>for ~ 2 Mln scholarly articles (physics, math, CS, biology, finance, statistics, electrical engineering and systems science, and economics).</a:t>
            </a:r>
          </a:p>
          <a:p>
            <a:r>
              <a:rPr lang="en-US"/>
              <a:t> Materials are NOT peer-reviewed by arXiv.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15032-666A-0E4F-AB74-148A2B61FE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15" y="2127227"/>
            <a:ext cx="4176671" cy="3231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2DDFA-CE90-954D-A38E-4EC4325D90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1819" y="165100"/>
            <a:ext cx="2335198" cy="2500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67B78-56A7-BF4D-9F24-2781D2626549}"/>
              </a:ext>
            </a:extLst>
          </p:cNvPr>
          <p:cNvSpPr txBox="1"/>
          <p:nvPr/>
        </p:nvSpPr>
        <p:spPr>
          <a:xfrm>
            <a:off x="9608831" y="2665708"/>
            <a:ext cx="2521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B050"/>
                </a:solidFill>
              </a:rPr>
              <a:t>Paul Ginsparg</a:t>
            </a:r>
          </a:p>
          <a:p>
            <a:pPr algn="ctr"/>
            <a:r>
              <a:rPr lang="en-US"/>
              <a:t>Cornell Physics Professor</a:t>
            </a:r>
          </a:p>
          <a:p>
            <a:pPr algn="ctr"/>
            <a:r>
              <a:rPr lang="en-US"/>
              <a:t>Started arXiv in 1991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9A2A6-A21E-0D4F-B691-1CF6350B801C}"/>
              </a:ext>
            </a:extLst>
          </p:cNvPr>
          <p:cNvSpPr txBox="1"/>
          <p:nvPr/>
        </p:nvSpPr>
        <p:spPr>
          <a:xfrm>
            <a:off x="4494508" y="4107577"/>
            <a:ext cx="7542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1989, Joanne Cohn, a physicist then at the Institute for Advanced Study, began distributing TeX files of string theory papers via email. </a:t>
            </a:r>
          </a:p>
          <a:p>
            <a:r>
              <a:rPr lang="en-US"/>
              <a:t>By August of 1991, the email list had grown to 180 physicists—an unwieldy number for Cohn to individually respond to requests for papers. </a:t>
            </a:r>
          </a:p>
          <a:p>
            <a:r>
              <a:rPr lang="en-US"/>
              <a:t>As Cohn recounts, a young physicist then at Los Alamos National Laboratory offered to automate the list, and arXiv was born. </a:t>
            </a:r>
          </a:p>
          <a:p>
            <a:r>
              <a:rPr lang="en-US"/>
              <a:t>“Day one, something happened, day two, something happened. Day three, Ed Witten posted a paper,” said Cornell University physicist </a:t>
            </a:r>
            <a:r>
              <a:rPr lang="en-US" b="1">
                <a:solidFill>
                  <a:srgbClr val="00B050"/>
                </a:solidFill>
              </a:rPr>
              <a:t>Paul Ginsparg</a:t>
            </a:r>
            <a:r>
              <a:rPr lang="en-US"/>
              <a:t>, founder of arXiv.org. “That was when the entire community joined.”</a:t>
            </a:r>
          </a:p>
        </p:txBody>
      </p:sp>
    </p:spTree>
    <p:extLst>
      <p:ext uri="{BB962C8B-B14F-4D97-AF65-F5344CB8AC3E}">
        <p14:creationId xmlns:p14="http://schemas.microsoft.com/office/powerpoint/2010/main" val="173398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A9474-D9B1-9A41-95FF-8FCFE1FCB4A5}"/>
              </a:ext>
            </a:extLst>
          </p:cNvPr>
          <p:cNvSpPr txBox="1"/>
          <p:nvPr/>
        </p:nvSpPr>
        <p:spPr>
          <a:xfrm>
            <a:off x="688383" y="722536"/>
            <a:ext cx="94720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There are multiple ways to use Python on Azure cloud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ML Studio</a:t>
            </a:r>
            <a:r>
              <a:rPr lang="en-US"/>
              <a:t> (scripts, notebooks, pipelines), </a:t>
            </a:r>
            <a:br>
              <a:rPr lang="en-US"/>
            </a:br>
            <a:r>
              <a:rPr lang="en-US"/>
              <a:t>use these pipelines from </a:t>
            </a:r>
            <a:r>
              <a:rPr lang="en-US" b="1">
                <a:solidFill>
                  <a:srgbClr val="FF0000"/>
                </a:solidFill>
              </a:rPr>
              <a:t>Synapse Integrate</a:t>
            </a:r>
            <a:r>
              <a:rPr lang="en-US"/>
              <a:t> pipelines: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2"/>
              </a:rPr>
              <a:t>https://docs.microsoft.com/en-us/azure/machine-learning/concept-ml-pipelines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ML Endpoint</a:t>
            </a:r>
            <a:r>
              <a:rPr lang="en-US"/>
              <a:t> (web service)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3"/>
              </a:rPr>
              <a:t>https://docs.microsoft.com/en-us/azure/machine-learning/concept-endpoints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Python Web App via Azure Stack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4"/>
              </a:rPr>
              <a:t>https://docs.microsoft.com/en-us/azure-stack/user/azure-stack-dev-start-howto-vm-python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"</a:t>
            </a:r>
            <a:r>
              <a:rPr lang="en-US" b="1">
                <a:solidFill>
                  <a:srgbClr val="FF0000"/>
                </a:solidFill>
              </a:rPr>
              <a:t>Azure Batch</a:t>
            </a:r>
            <a:r>
              <a:rPr lang="en-US"/>
              <a:t>" in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or </a:t>
            </a:r>
            <a:r>
              <a:rPr lang="en-US" b="1">
                <a:solidFill>
                  <a:srgbClr val="FF0000"/>
                </a:solidFill>
              </a:rPr>
              <a:t>Synapse Integrate</a:t>
            </a:r>
            <a:r>
              <a:rPr lang="en-US"/>
              <a:t>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5"/>
              </a:rPr>
              <a:t>https://docs.microsoft.com/en-us/azure/batch/tutorial-run-python-batch-azure-data-factory</a:t>
            </a:r>
            <a:r>
              <a:rPr lang="en-US" sz="1400"/>
              <a:t> -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6"/>
              </a:rPr>
              <a:t>https://docs.microsoft.com/en-us/answers/questions/595214/execute-the-python-script-from-azure-synapse.html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Azure Functions</a:t>
            </a:r>
            <a:r>
              <a:rPr lang="en-US"/>
              <a:t>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7"/>
              </a:rPr>
              <a:t>https://docs.microsoft.com/en-us/azure/azure-functions/create-first-function-cli-python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Synapse PySpark</a:t>
            </a:r>
            <a:r>
              <a:rPr lang="en-US"/>
              <a:t> notebooks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8"/>
              </a:rPr>
              <a:t>https://docs.microsoft.com/en-us/azure/synapse-analytics/spark/apache-spark-development-using-notebooks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Databricks</a:t>
            </a:r>
            <a:r>
              <a:rPr lang="en-US"/>
              <a:t> notebooks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9"/>
              </a:rPr>
              <a:t>https://docs.microsoft.com/en-us/azure/databricks/languages/python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Linux VM</a:t>
            </a:r>
            <a:r>
              <a:rPr lang="en-US"/>
              <a:t> (Virtual Machine)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Azure Web Apps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10"/>
              </a:rPr>
              <a:t>https://azure.microsoft.com/en-us/develop/python/</a:t>
            </a:r>
            <a:r>
              <a:rPr lang="en-US" sz="1400"/>
              <a:t> - </a:t>
            </a:r>
            <a:r>
              <a:rPr lang="en-US" sz="1400">
                <a:hlinkClick r:id="rId11"/>
              </a:rPr>
              <a:t>https://azure.microsoft.com/en-us/services/app-service/web/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Containers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12"/>
              </a:rPr>
              <a:t>https://azure.microsoft.com/en-us/product-categories/containers/</a:t>
            </a:r>
            <a:r>
              <a:rPr lang="en-US" sz="140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C18FC-5C60-0A48-975B-0E752C0FF81B}"/>
              </a:ext>
            </a:extLst>
          </p:cNvPr>
          <p:cNvSpPr txBox="1"/>
          <p:nvPr/>
        </p:nvSpPr>
        <p:spPr>
          <a:xfrm>
            <a:off x="0" y="0"/>
            <a:ext cx="553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How to use Python on Azure cloud</a:t>
            </a:r>
          </a:p>
        </p:txBody>
      </p:sp>
    </p:spTree>
    <p:extLst>
      <p:ext uri="{BB962C8B-B14F-4D97-AF65-F5344CB8AC3E}">
        <p14:creationId xmlns:p14="http://schemas.microsoft.com/office/powerpoint/2010/main" val="131536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AEDF1-A3A4-3544-95DE-AAE601B4CC2A}"/>
              </a:ext>
            </a:extLst>
          </p:cNvPr>
          <p:cNvSpPr txBox="1"/>
          <p:nvPr/>
        </p:nvSpPr>
        <p:spPr>
          <a:xfrm>
            <a:off x="991890" y="1843950"/>
            <a:ext cx="93919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Here is a nice series of 10 videos explaining DevOps for ML in Azure.</a:t>
            </a:r>
          </a:p>
          <a:p>
            <a:r>
              <a:rPr lang="en-US" sz="1400"/>
              <a:t> </a:t>
            </a:r>
          </a:p>
          <a:p>
            <a:r>
              <a:rPr lang="en-US" sz="1400"/>
              <a:t>Azure MLOps - DevOps for Machine Learning </a:t>
            </a:r>
          </a:p>
          <a:p>
            <a:r>
              <a:rPr lang="en-US" sz="140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part1 - Complete Intro to Azur Machine Learning Service - </a:t>
            </a:r>
            <a:r>
              <a:rPr lang="en-US" sz="1400" u="sng">
                <a:hlinkClick r:id="rId2" tooltip="https://www.youtube.com/watch?v=-QxwB7PoSdA"/>
              </a:rPr>
              <a:t>https://www.youtube.com/watch?v=-QxwB7PoSdA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2 - Intro to Azure DevOps - </a:t>
            </a:r>
            <a:r>
              <a:rPr lang="en-US" sz="1400" u="sng">
                <a:hlinkClick r:id="rId3" tooltip="https://www.youtube.com/watch?v=Gzjr716RU9g"/>
              </a:rPr>
              <a:t>https://www.youtube.com/watch?v=Gzjr716RU9g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3 - Setting up Azure DevOps Configurations - </a:t>
            </a:r>
            <a:r>
              <a:rPr lang="en-US" sz="1400" u="sng">
                <a:hlinkClick r:id="rId4" tooltip="https://www.youtube.com/watch?v=L-nIreup0HQ"/>
              </a:rPr>
              <a:t>https://www.youtube.com/watch?v=L-nIreup0HQ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4 - Create &amp; Deploy Infrastructure as Code Pipeline - </a:t>
            </a:r>
            <a:r>
              <a:rPr lang="en-US" sz="1400" u="sng">
                <a:hlinkClick r:id="rId5" tooltip="https://www.youtube.com/watch?v=b15l4BLAnmc"/>
              </a:rPr>
              <a:t>https://www.youtube.com/watch?v=b15l4BLAnmc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5 - CI Pipeline ( Continuous Integration) for ML - </a:t>
            </a:r>
            <a:r>
              <a:rPr lang="en-US" sz="1400" u="sng">
                <a:hlinkClick r:id="rId6" tooltip="https://www.youtube.com/watch?v=C79hIHRBSsQ"/>
              </a:rPr>
              <a:t>https://www.youtube.com/watch?v=C79hIHRBSsQ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6 - CI Pipeline ( Continuous Integration) for ML - </a:t>
            </a:r>
            <a:r>
              <a:rPr lang="en-US" sz="1400" u="sng">
                <a:hlinkClick r:id="rId7" tooltip="https://www.youtube.com/watch?v=rPowmr43kzc"/>
              </a:rPr>
              <a:t>https://www.youtube.com/watch?v=rPowmr43kzc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7 - Automated Training with CI Pipeline - </a:t>
            </a:r>
            <a:r>
              <a:rPr lang="en-US" sz="1400" u="sng">
                <a:hlinkClick r:id="rId8" tooltip="https://www.youtube.com/watch?v=iq4hGqC_JMs"/>
              </a:rPr>
              <a:t>https://www.youtube.com/watch?v=iq4hGqC_JMs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8 - CD Pipeline (Continuous Deployment) for Staging - </a:t>
            </a:r>
            <a:r>
              <a:rPr lang="en-US" sz="1400" u="sng">
                <a:hlinkClick r:id="rId9" tooltip="https://www.youtube.com/watch?v=p9CxWhpE4uQ"/>
              </a:rPr>
              <a:t>https://www.youtube.com/watch?v=p9CxWhpE4uQ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9 - CD Pipeline(Continuous Deployment)for Production - </a:t>
            </a:r>
            <a:r>
              <a:rPr lang="en-US" sz="1400" u="sng">
                <a:hlinkClick r:id="rId10" tooltip="https://www.youtube.com/watch?v=y9NMFLBo3bQ"/>
              </a:rPr>
              <a:t>https://www.youtube.com/watch?v=y9NMFLBo3bQ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10 - Testing End to End MLOps Pipelines - </a:t>
            </a:r>
            <a:r>
              <a:rPr lang="en-US" sz="1400" u="sng">
                <a:hlinkClick r:id="rId11" tooltip="https://www.youtube.com/watch?v=KHD2oyP8W94"/>
              </a:rPr>
              <a:t>https://www.youtube.com/watch?v=KHD2oyP8W94</a:t>
            </a:r>
            <a:r>
              <a:rPr lang="en-US" sz="140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82604-A426-914D-BB9D-8D5BF26B41F6}"/>
              </a:ext>
            </a:extLst>
          </p:cNvPr>
          <p:cNvSpPr txBox="1"/>
          <p:nvPr/>
        </p:nvSpPr>
        <p:spPr>
          <a:xfrm>
            <a:off x="0" y="0"/>
            <a:ext cx="59513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CICD in Azure DevOps</a:t>
            </a:r>
          </a:p>
          <a:p>
            <a:r>
              <a:rPr lang="en-US" b="1">
                <a:solidFill>
                  <a:srgbClr val="00B050"/>
                </a:solidFill>
              </a:rPr>
              <a:t>CICD = Continuous Integration / 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201267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33D44-FEF8-FF4D-B2CA-26E13F6CD64C}"/>
              </a:ext>
            </a:extLst>
          </p:cNvPr>
          <p:cNvSpPr txBox="1"/>
          <p:nvPr/>
        </p:nvSpPr>
        <p:spPr>
          <a:xfrm>
            <a:off x="0" y="0"/>
            <a:ext cx="265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Airflow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530BA-D264-B747-A1EA-A56138A94E0F}"/>
              </a:ext>
            </a:extLst>
          </p:cNvPr>
          <p:cNvSpPr txBox="1"/>
          <p:nvPr/>
        </p:nvSpPr>
        <p:spPr>
          <a:xfrm>
            <a:off x="0" y="523220"/>
            <a:ext cx="331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https://airflow.apache.org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6C6E4-7CAE-B843-98D2-ECEEBA95CE3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355" y="65867"/>
            <a:ext cx="2108200" cy="92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73E7B-212D-7841-9A20-BCD24047B237}"/>
              </a:ext>
            </a:extLst>
          </p:cNvPr>
          <p:cNvSpPr txBox="1"/>
          <p:nvPr/>
        </p:nvSpPr>
        <p:spPr>
          <a:xfrm>
            <a:off x="108488" y="992967"/>
            <a:ext cx="4153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Author, schedule and monitor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pure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dynamic pipelines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scalable, extensible, elegant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robust 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030D1-DCFF-6646-838E-4EE7C45E41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786" y="3429000"/>
            <a:ext cx="2384023" cy="1344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51C76-FC77-4A4B-BC17-A4240BBDE58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334" y="3429000"/>
            <a:ext cx="2297432" cy="1344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E0C4FA-A137-AD49-A8E0-706196BD8D34}"/>
              </a:ext>
            </a:extLst>
          </p:cNvPr>
          <p:cNvSpPr txBox="1"/>
          <p:nvPr/>
        </p:nvSpPr>
        <p:spPr>
          <a:xfrm>
            <a:off x="6328610" y="2147129"/>
            <a:ext cx="55123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Airflow is running on all major clours: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AWS: astronomer</a:t>
            </a:r>
          </a:p>
          <a:p>
            <a:r>
              <a:rPr lang="en-US" sz="1400"/>
              <a:t> - </a:t>
            </a:r>
            <a:r>
              <a:rPr lang="en-US" sz="1400">
                <a:hlinkClick r:id="rId7"/>
              </a:rPr>
              <a:t>https://aws.amazon.com/marketplace/pp/prodview-mrexhwyzepx44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8"/>
              </a:rPr>
              <a:t>https://www.astronomer.io</a:t>
            </a:r>
            <a:r>
              <a:rPr lang="en-US" sz="1400"/>
              <a:t> - 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Azure: astronomer</a:t>
            </a:r>
          </a:p>
          <a:p>
            <a:r>
              <a:rPr lang="en-US" sz="1400"/>
              <a:t> - </a:t>
            </a:r>
            <a:r>
              <a:rPr lang="en-US" sz="1400">
                <a:hlinkClick r:id="rId9"/>
              </a:rPr>
              <a:t>https://www.astronomer.io/azure-airflow-lp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10"/>
              </a:rPr>
              <a:t>http://azuremarketplace.microsoft.com/en-us/marketplace/apps/meanio.linnovate-airflow</a:t>
            </a:r>
            <a:r>
              <a:rPr lang="en-US" sz="1400"/>
              <a:t> - 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Google: Cloud Composer</a:t>
            </a:r>
          </a:p>
          <a:p>
            <a:r>
              <a:rPr lang="en-US" sz="1400"/>
              <a:t> - </a:t>
            </a:r>
            <a:r>
              <a:rPr lang="en-US" sz="1400">
                <a:hlinkClick r:id="rId11"/>
              </a:rPr>
              <a:t>https://cloud.google.com/composer/docs/concepts/overview</a:t>
            </a:r>
            <a:r>
              <a:rPr lang="en-US" sz="1400"/>
              <a:t> -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4AEF00-B4E3-1A43-87CC-6F3B4882A0BD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610" y="378227"/>
            <a:ext cx="2650211" cy="12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5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15492" y="634019"/>
            <a:ext cx="49946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to provide analytics on top of Azure</a:t>
            </a:r>
            <a:r>
              <a:rPr lang="en-US" sz="1400" b="1">
                <a:solidFill>
                  <a:srgbClr val="FF0000"/>
                </a:solidFill>
              </a:rPr>
              <a:t> log and telemetry data</a:t>
            </a:r>
            <a:r>
              <a:rPr lang="en-US" sz="1400"/>
              <a:t>.</a:t>
            </a:r>
          </a:p>
          <a:p>
            <a:endParaRPr lang="en-US" sz="800"/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 (1910-1997),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   </a:t>
            </a:r>
            <a:r>
              <a:rPr lang="en-US" sz="1400">
                <a:hlinkClick r:id="rId2"/>
              </a:rPr>
              <a:t>https://en.wikipedia.org/wiki/Jacques_Cousteau</a:t>
            </a:r>
            <a:endParaRPr lang="en-US" sz="1400"/>
          </a:p>
          <a:p>
            <a:endParaRPr lang="en-US" sz="8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endParaRPr lang="en-US" sz="800"/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</a:t>
            </a:r>
          </a:p>
          <a:p>
            <a:endParaRPr lang="en-US" sz="800"/>
          </a:p>
          <a:p>
            <a:r>
              <a:rPr lang="en-US" sz="1400"/>
              <a:t>In 2019 it has become generally available on Azure Cloud as PaaS (Platform as a Service).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updates)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134608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BB11-94C9-D440-89AF-E11B35C501E2}"/>
              </a:ext>
            </a:extLst>
          </p:cNvPr>
          <p:cNvSpPr txBox="1"/>
          <p:nvPr/>
        </p:nvSpPr>
        <p:spPr>
          <a:xfrm>
            <a:off x="104503" y="104503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6A9AA-D8F7-F944-9ACE-959E2F2407B5}"/>
              </a:ext>
            </a:extLst>
          </p:cNvPr>
          <p:cNvSpPr txBox="1"/>
          <p:nvPr/>
        </p:nvSpPr>
        <p:spPr>
          <a:xfrm>
            <a:off x="1770016" y="1040221"/>
            <a:ext cx="50683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= Business Intelligence Markup Language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uses XML and small nuggets of C# or VB code to automatically create huge amounts of SQL scripts, SSIS packages, SSAS cubes, tabular models, and more.</a:t>
            </a:r>
          </a:p>
          <a:p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http://www.bimlscript.com</a:t>
            </a:r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3"/>
              </a:rPr>
              <a:t>https://varigence.com/Biml</a:t>
            </a:r>
            <a:r>
              <a:rPr lang="en-US" sz="1200"/>
              <a:t> </a:t>
            </a:r>
          </a:p>
          <a:p>
            <a:r>
              <a:rPr lang="en-US" sz="1200"/>
              <a:t>.. </a:t>
            </a:r>
            <a:r>
              <a:rPr lang="en-US" sz="1200">
                <a:hlinkClick r:id="rId4"/>
              </a:rPr>
              <a:t>https://en.wikipedia.org/wiki/Business_Intelligence_Markup_Language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584A4-A6FE-574C-AB51-96F1BCCCE6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401" y="118272"/>
            <a:ext cx="1818640" cy="52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C7CAA-2D91-D746-B3E4-B62FE05DB1A5}"/>
              </a:ext>
            </a:extLst>
          </p:cNvPr>
          <p:cNvSpPr txBox="1"/>
          <p:nvPr/>
        </p:nvSpPr>
        <p:spPr>
          <a:xfrm>
            <a:off x="104503" y="3686093"/>
            <a:ext cx="83994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&lt;Biml xmlns="http://schemas.varigence.com/biml.xsd"&gt;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&lt;Connection Name="AdventureWorks" ConnectionString="Server=.;Initial Catalog=AdventureWorks;Integrated Security=SSPI;Provider=SQLNCLI10"/&gt;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&lt;Package Name="Biml Sample" AutoCreateConfigurationsType="None" ConstraintMode="Linear"&gt;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&lt;Dataflow Name="Extract Table List"&gt;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&lt;OleDbSource Name="Get Table List" ConnectionName="AdventureWorks"&gt;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    &lt;DirectInput&gt;SELECT * FROM sys.tables&lt;/DirectInput&gt;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&lt;/OleDbSource&gt;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&lt;Multicast Name="Multicast"/&gt;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&lt;/Transformations&gt;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&lt;/Dataflow&gt;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&lt;/Package&gt;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&lt;/Biml&gt;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25B2-B98A-404E-8A99-18D39477FA21}"/>
              </a:ext>
            </a:extLst>
          </p:cNvPr>
          <p:cNvSpPr txBox="1"/>
          <p:nvPr/>
        </p:nvSpPr>
        <p:spPr>
          <a:xfrm>
            <a:off x="104503" y="3307270"/>
            <a:ext cx="146497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046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59B12-ED6E-C546-BB1F-810ECEF65BD4}"/>
              </a:ext>
            </a:extLst>
          </p:cNvPr>
          <p:cNvSpPr txBox="1"/>
          <p:nvPr/>
        </p:nvSpPr>
        <p:spPr>
          <a:xfrm>
            <a:off x="104502" y="104503"/>
            <a:ext cx="77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</a:t>
            </a:r>
            <a:r>
              <a:rPr lang="en-US" sz="2800"/>
              <a:t>= SQL Server Integration Services (since 2005)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D7A83-727B-7148-A69D-2046D7A5164B}"/>
              </a:ext>
            </a:extLst>
          </p:cNvPr>
          <p:cNvSpPr txBox="1"/>
          <p:nvPr/>
        </p:nvSpPr>
        <p:spPr>
          <a:xfrm>
            <a:off x="104502" y="853129"/>
            <a:ext cx="8865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a component of the Microsoft SQL Server database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perform broad range of ETL / data migration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you create and execute </a:t>
            </a:r>
            <a:r>
              <a:rPr lang="en-US" sz="1400" b="1">
                <a:solidFill>
                  <a:srgbClr val="FF0000"/>
                </a:solidFill>
              </a:rPr>
              <a:t>SSIS packages</a:t>
            </a:r>
            <a:r>
              <a:rPr lang="en-US" sz="1400"/>
              <a:t>, (files with extension .</a:t>
            </a:r>
            <a:r>
              <a:rPr lang="en-US" sz="1400" b="1">
                <a:solidFill>
                  <a:srgbClr val="FF0000"/>
                </a:solidFill>
              </a:rPr>
              <a:t>dtsx</a:t>
            </a:r>
            <a:r>
              <a:rPr lang="en-US" sz="1400"/>
              <a:t>). The packages have </a:t>
            </a:r>
            <a:r>
              <a:rPr lang="en-US" sz="1400" b="1">
                <a:solidFill>
                  <a:srgbClr val="FF0000"/>
                </a:solidFill>
              </a:rPr>
              <a:t>XML</a:t>
            </a:r>
            <a:r>
              <a:rPr lang="en-US" sz="1400"/>
              <a:t> format.</a:t>
            </a:r>
            <a:br>
              <a:rPr lang="en-US" sz="1400"/>
            </a:br>
            <a:r>
              <a:rPr lang="en-US" sz="1400"/>
              <a:t>The packages include all ETL components as needed for specific ETL job (connection cmanager, tasks, control flow, data flow, parameters, event handlers, and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packages are created using Microsoft Visual Studio with </a:t>
            </a:r>
            <a:r>
              <a:rPr lang="en-US" sz="1400" b="1">
                <a:solidFill>
                  <a:srgbClr val="FF0000"/>
                </a:solidFill>
              </a:rPr>
              <a:t>SSDT</a:t>
            </a:r>
            <a:r>
              <a:rPr lang="en-US" sz="1400"/>
              <a:t> (SQL Server Data Tools) </a:t>
            </a:r>
            <a:br>
              <a:rPr lang="en-US" sz="1400"/>
            </a:br>
            <a:r>
              <a:rPr lang="en-US" sz="1400"/>
              <a:t>Note - before 2015 there was BIDS (Business Intelligence Development 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 can be executed from GUI, from SQL database, or from command line (Windows or Linux):</a:t>
            </a:r>
            <a:br>
              <a:rPr lang="en-US" sz="1400"/>
            </a:br>
            <a:r>
              <a:rPr lang="en-US" sz="1400">
                <a:solidFill>
                  <a:srgbClr val="0070C0"/>
                </a:solidFill>
              </a:rPr>
              <a:t>    dtexec /File “D:\packagetest.dtsx”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    dtexec /Server “My-Pc/SQLInstance” /ISServer “SSISDB\MyFolder\MyProject\MyPackage.dtsx”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A39A-E2BA-394E-B4A4-61CFDFA027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347" y="163759"/>
            <a:ext cx="3117149" cy="1024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CDBC4-5222-EE4B-B53D-2B29EFC604F1}"/>
              </a:ext>
            </a:extLst>
          </p:cNvPr>
          <p:cNvSpPr txBox="1"/>
          <p:nvPr/>
        </p:nvSpPr>
        <p:spPr>
          <a:xfrm>
            <a:off x="247378" y="3485698"/>
            <a:ext cx="9568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Advantages (Pros) of SSIS: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was around since 2005, when it substituted </a:t>
            </a:r>
            <a:r>
              <a:rPr lang="en-US" sz="1400" b="1">
                <a:solidFill>
                  <a:srgbClr val="FF0000"/>
                </a:solidFill>
              </a:rPr>
              <a:t>DTS</a:t>
            </a:r>
            <a:r>
              <a:rPr lang="en-US" sz="1400"/>
              <a:t> (Data Transformation Services, 1998-2005)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has many connectors, can consume data from "difficult" sources </a:t>
            </a:r>
            <a:r>
              <a:rPr lang="en-US" sz="1400" b="1">
                <a:solidFill>
                  <a:srgbClr val="00B050"/>
                </a:solidFill>
              </a:rPr>
              <a:t>FTP, HTTP,MSMQ, SSA</a:t>
            </a:r>
            <a:r>
              <a:rPr lang="en-US" sz="1400"/>
              <a:t>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work with "non-Microsoft" data systems (for example, </a:t>
            </a:r>
            <a:r>
              <a:rPr lang="en-US" sz="1400" b="1">
                <a:solidFill>
                  <a:srgbClr val="00B050"/>
                </a:solidFill>
              </a:rPr>
              <a:t>DB2 to Oracle</a:t>
            </a:r>
            <a:r>
              <a:rPr lang="en-US" sz="1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 handle complex transformations, multi-step operations, aggregating data from different data </a:t>
            </a:r>
            <a:br>
              <a:rPr lang="en-US" sz="1400"/>
            </a:br>
            <a:r>
              <a:rPr lang="en-US" sz="1400"/>
              <a:t>sources or types, and structured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can be loaded in </a:t>
            </a:r>
            <a:r>
              <a:rPr lang="en-US" sz="1400" b="1">
                <a:solidFill>
                  <a:srgbClr val="00B050"/>
                </a:solidFill>
              </a:rPr>
              <a:t>parallel</a:t>
            </a:r>
            <a:r>
              <a:rPr lang="en-US" sz="1400"/>
              <a:t> to many varied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</a:t>
            </a:r>
            <a:r>
              <a:rPr lang="en-US" sz="1400" b="1">
                <a:solidFill>
                  <a:srgbClr val="00B050"/>
                </a:solidFill>
              </a:rPr>
              <a:t>deployment</a:t>
            </a:r>
            <a:r>
              <a:rPr lang="en-US" sz="1400"/>
              <a:t> methodology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easy to use. All you need is knowledge of </a:t>
            </a:r>
            <a:r>
              <a:rPr lang="en-US" sz="1400" b="1">
                <a:solidFill>
                  <a:srgbClr val="00B050"/>
                </a:solidFill>
              </a:rPr>
              <a:t>T-SQL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itself, </a:t>
            </a:r>
            <a:br>
              <a:rPr lang="en-US" sz="1400"/>
            </a:br>
            <a:r>
              <a:rPr lang="en-US" sz="1400"/>
              <a:t>no coding required (although you can use C# or Visual Basic if needed).</a:t>
            </a:r>
            <a:br>
              <a:rPr lang="en-US" sz="1400"/>
            </a:br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Disadvantages (Cons):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see package execution report need Management Studio rather than being published to reporting services or other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memory usage is high and it conflicts with SQL, difficult to run multiple packages in parallel, and slows down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14016-013B-4849-A64C-6C3AFD17D04C}"/>
              </a:ext>
            </a:extLst>
          </p:cNvPr>
          <p:cNvSpPr txBox="1"/>
          <p:nvPr/>
        </p:nvSpPr>
        <p:spPr>
          <a:xfrm>
            <a:off x="9815514" y="4033437"/>
            <a:ext cx="230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Andy Leonard</a:t>
            </a:r>
          </a:p>
          <a:p>
            <a:pPr algn="ctr"/>
            <a:r>
              <a:rPr lang="en-US" sz="1400"/>
              <a:t>ETL, SSIS, BIML expert</a:t>
            </a:r>
          </a:p>
          <a:p>
            <a:pPr algn="ctr"/>
            <a:r>
              <a:rPr lang="en-US" sz="1400">
                <a:hlinkClick r:id="rId3"/>
              </a:rPr>
              <a:t>https://dilmsuite.com</a:t>
            </a:r>
            <a:r>
              <a:rPr lang="en-US" sz="1400"/>
              <a:t> </a:t>
            </a:r>
          </a:p>
          <a:p>
            <a:pPr algn="ctr"/>
            <a:r>
              <a:rPr lang="en-US" sz="1400">
                <a:hlinkClick r:id="rId4"/>
              </a:rPr>
              <a:t>https://www.datachannel.tv</a:t>
            </a:r>
            <a:endParaRPr lang="en-US" sz="1400"/>
          </a:p>
        </p:txBody>
      </p:sp>
      <p:pic>
        <p:nvPicPr>
          <p:cNvPr id="1026" name="Picture 2" descr="Andy Leonard photo">
            <a:extLst>
              <a:ext uri="{FF2B5EF4-FFF2-40B4-BE49-F238E27FC236}">
                <a16:creationId xmlns:a16="http://schemas.microsoft.com/office/drawing/2014/main" id="{6D04CFDE-3B9F-524E-91B3-3189CD1C4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4485" y="2771161"/>
            <a:ext cx="791492" cy="12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3690</Words>
  <Application>Microsoft Macintosh PowerPoint</Application>
  <PresentationFormat>Widescreen</PresentationFormat>
  <Paragraphs>351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397</cp:revision>
  <dcterms:created xsi:type="dcterms:W3CDTF">2018-10-10T17:24:46Z</dcterms:created>
  <dcterms:modified xsi:type="dcterms:W3CDTF">2021-12-17T15:22:59Z</dcterms:modified>
</cp:coreProperties>
</file>