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/>
    <p:restoredTop sz="91447"/>
  </p:normalViewPr>
  <p:slideViewPr>
    <p:cSldViewPr snapToGrid="0" snapToObjects="1">
      <p:cViewPr varScale="1">
        <p:scale>
          <a:sx n="82" d="100"/>
          <a:sy n="82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9602-CC24-7346-B914-9B1E8A8A6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ynapse-analytics/spark/apache-spark-development-using-notebooks" TargetMode="External"/><Relationship Id="rId3" Type="http://schemas.openxmlformats.org/officeDocument/2006/relationships/hyperlink" Target="https://docs.microsoft.com/en-us/azure/machine-learning/concept-endpoints" TargetMode="External"/><Relationship Id="rId7" Type="http://schemas.openxmlformats.org/officeDocument/2006/relationships/hyperlink" Target="https://docs.microsoft.com/en-us/azure/azure-functions/create-first-function-cli-python" TargetMode="External"/><Relationship Id="rId12" Type="http://schemas.openxmlformats.org/officeDocument/2006/relationships/hyperlink" Target="https://azure.microsoft.com/en-us/product-categories/containers/" TargetMode="External"/><Relationship Id="rId2" Type="http://schemas.openxmlformats.org/officeDocument/2006/relationships/hyperlink" Target="https://docs.microsoft.com/en-us/azure/machine-learning/concept-ml-pipelin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nswers/questions/595214/execute-the-python-script-from-azure-synapse.html" TargetMode="External"/><Relationship Id="rId11" Type="http://schemas.openxmlformats.org/officeDocument/2006/relationships/hyperlink" Target="https://azure.microsoft.com/en-us/services/app-service/web/" TargetMode="External"/><Relationship Id="rId5" Type="http://schemas.openxmlformats.org/officeDocument/2006/relationships/hyperlink" Target="https://docs.microsoft.com/en-us/azure/batch/tutorial-run-python-batch-azure-data-factory" TargetMode="External"/><Relationship Id="rId10" Type="http://schemas.openxmlformats.org/officeDocument/2006/relationships/hyperlink" Target="https://azure.microsoft.com/en-us/develop/python/" TargetMode="External"/><Relationship Id="rId4" Type="http://schemas.openxmlformats.org/officeDocument/2006/relationships/hyperlink" Target="https://docs.microsoft.com/en-us/azure-stack/user/azure-stack-dev-start-howto-vm-python" TargetMode="External"/><Relationship Id="rId9" Type="http://schemas.openxmlformats.org/officeDocument/2006/relationships/hyperlink" Target="https://docs.microsoft.com/en-us/azure/databricks/languages/pyth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q4hGqC_JMs" TargetMode="External"/><Relationship Id="rId3" Type="http://schemas.openxmlformats.org/officeDocument/2006/relationships/hyperlink" Target="https://www.youtube.com/watch?v=Gzjr716RU9g" TargetMode="External"/><Relationship Id="rId7" Type="http://schemas.openxmlformats.org/officeDocument/2006/relationships/hyperlink" Target="https://www.youtube.com/watch?v=rPowmr43kzc" TargetMode="External"/><Relationship Id="rId2" Type="http://schemas.openxmlformats.org/officeDocument/2006/relationships/hyperlink" Target="https://www.youtube.com/watch?v=-QxwB7PoSd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79hIHRBSsQ" TargetMode="External"/><Relationship Id="rId11" Type="http://schemas.openxmlformats.org/officeDocument/2006/relationships/hyperlink" Target="https://www.youtube.com/watch?v=KHD2oyP8W94" TargetMode="External"/><Relationship Id="rId5" Type="http://schemas.openxmlformats.org/officeDocument/2006/relationships/hyperlink" Target="https://www.youtube.com/watch?v=b15l4BLAnmc" TargetMode="External"/><Relationship Id="rId10" Type="http://schemas.openxmlformats.org/officeDocument/2006/relationships/hyperlink" Target="https://www.youtube.com/watch?v=y9NMFLBo3bQ" TargetMode="External"/><Relationship Id="rId4" Type="http://schemas.openxmlformats.org/officeDocument/2006/relationships/hyperlink" Target="https://www.youtube.com/watch?v=L-nIreup0HQ" TargetMode="External"/><Relationship Id="rId9" Type="http://schemas.openxmlformats.org/officeDocument/2006/relationships/hyperlink" Target="https://www.youtube.com/watch?v=p9CxWhpE4uQ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tronomer.io/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aws.amazon.com/marketplace/pp/prodview-mrexhwyzepx44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s://cloud.google.com/composer/docs/concepts/overview" TargetMode="External"/><Relationship Id="rId5" Type="http://schemas.openxmlformats.org/officeDocument/2006/relationships/image" Target="../media/image37.png"/><Relationship Id="rId10" Type="http://schemas.openxmlformats.org/officeDocument/2006/relationships/hyperlink" Target="http://azuremarketplace.microsoft.com/en-us/marketplace/apps/meanio.linnovate-airflow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astronomer.io/azure-airflow-l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uid.apache.org/" TargetMode="External"/><Relationship Id="rId2" Type="http://schemas.openxmlformats.org/officeDocument/2006/relationships/hyperlink" Target="http://druid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9474-D9B1-9A41-95FF-8FCFE1FCB4A5}"/>
              </a:ext>
            </a:extLst>
          </p:cNvPr>
          <p:cNvSpPr txBox="1"/>
          <p:nvPr/>
        </p:nvSpPr>
        <p:spPr>
          <a:xfrm>
            <a:off x="688383" y="722536"/>
            <a:ext cx="9472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multiple ways to use Python on Azure cloud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Studio</a:t>
            </a:r>
            <a:r>
              <a:rPr lang="en-US"/>
              <a:t> (scripts, notebooks, pipelines), </a:t>
            </a:r>
            <a:br>
              <a:rPr lang="en-US"/>
            </a:br>
            <a:r>
              <a:rPr lang="en-US"/>
              <a:t>use these pipelines from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 pipelines: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https://docs.microsoft.com/en-us/azure/machine-learning/concept-ml-pipelines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Endpoint</a:t>
            </a:r>
            <a:r>
              <a:rPr lang="en-US"/>
              <a:t> (web service)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https://docs.microsoft.com/en-us/azure/machine-learning/concept-endpoints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Python Web App via Azure Stack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https://docs.microsoft.com/en-us/azure-stack/user/azure-stack-dev-start-howto-vm-python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"</a:t>
            </a:r>
            <a:r>
              <a:rPr lang="en-US" b="1">
                <a:solidFill>
                  <a:srgbClr val="FF0000"/>
                </a:solidFill>
              </a:rPr>
              <a:t>Azure Batch</a:t>
            </a:r>
            <a:r>
              <a:rPr lang="en-US"/>
              <a:t>" in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or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https://docs.microsoft.com/en-us/azure/batch/tutorial-run-python-batch-azure-data-factory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https://docs.microsoft.com/en-us/answers/questions/595214/execute-the-python-script-from-azure-synapse.html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Functions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https://docs.microsoft.com/en-us/azure/azure-functions/create-first-function-cli-python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Synapse PySpark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https://docs.microsoft.com/en-us/azure/synapse-analytics/spark/apache-spark-development-using-notebooks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Databricks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9"/>
              </a:rPr>
              <a:t>https://docs.microsoft.com/en-us/azure/databricks/languages/python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Linux VM</a:t>
            </a:r>
            <a:r>
              <a:rPr lang="en-US"/>
              <a:t> (Virtual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Web Apps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10"/>
              </a:rPr>
              <a:t>https://azure.microsoft.com/en-us/develop/python/</a:t>
            </a:r>
            <a:r>
              <a:rPr lang="en-US" sz="1400"/>
              <a:t> - </a:t>
            </a:r>
            <a:r>
              <a:rPr lang="en-US" sz="1400">
                <a:hlinkClick r:id="rId11"/>
              </a:rPr>
              <a:t>https://azure.microsoft.com/en-us/services/app-service/web/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Containers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2"/>
              </a:rPr>
              <a:t>https://azure.microsoft.com/en-us/product-categories/containers/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18FC-5C60-0A48-975B-0E752C0FF81B}"/>
              </a:ext>
            </a:extLst>
          </p:cNvPr>
          <p:cNvSpPr txBox="1"/>
          <p:nvPr/>
        </p:nvSpPr>
        <p:spPr>
          <a:xfrm>
            <a:off x="0" y="0"/>
            <a:ext cx="55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use Python on Azure cloud</a:t>
            </a:r>
          </a:p>
        </p:txBody>
      </p:sp>
    </p:spTree>
    <p:extLst>
      <p:ext uri="{BB962C8B-B14F-4D97-AF65-F5344CB8AC3E}">
        <p14:creationId xmlns:p14="http://schemas.microsoft.com/office/powerpoint/2010/main" val="13153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F1-A3A4-3544-95DE-AAE601B4CC2A}"/>
              </a:ext>
            </a:extLst>
          </p:cNvPr>
          <p:cNvSpPr txBox="1"/>
          <p:nvPr/>
        </p:nvSpPr>
        <p:spPr>
          <a:xfrm>
            <a:off x="991890" y="1843950"/>
            <a:ext cx="939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Here is a nice series of 10 videos explaining DevOps for ML in Azure.</a:t>
            </a:r>
          </a:p>
          <a:p>
            <a:r>
              <a:rPr lang="en-US" sz="1400"/>
              <a:t> </a:t>
            </a:r>
          </a:p>
          <a:p>
            <a:r>
              <a:rPr lang="en-US" sz="1400"/>
              <a:t>Azure MLOps - DevOps for Machine Learning </a:t>
            </a:r>
          </a:p>
          <a:p>
            <a:r>
              <a:rPr lang="en-US" sz="14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part1 - Complete Intro to Azur Machine Learning Service - </a:t>
            </a:r>
            <a:r>
              <a:rPr lang="en-US" sz="1400" u="sng">
                <a:hlinkClick r:id="rId2" tooltip="https://www.youtube.com/watch?v=-QxwB7PoSdA"/>
              </a:rPr>
              <a:t>https://www.youtube.com/watch?v=-QxwB7PoSdA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2 - Intro to Azure DevOps - </a:t>
            </a:r>
            <a:r>
              <a:rPr lang="en-US" sz="1400" u="sng">
                <a:hlinkClick r:id="rId3" tooltip="https://www.youtube.com/watch?v=Gzjr716RU9g"/>
              </a:rPr>
              <a:t>https://www.youtube.com/watch?v=Gzjr716RU9g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3 - Setting up Azure DevOps Configurations - </a:t>
            </a:r>
            <a:r>
              <a:rPr lang="en-US" sz="1400" u="sng">
                <a:hlinkClick r:id="rId4" tooltip="https://www.youtube.com/watch?v=L-nIreup0HQ"/>
              </a:rPr>
              <a:t>https://www.youtube.com/watch?v=L-nIreup0HQ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4 - Create &amp; Deploy Infrastructure as Code Pipeline - </a:t>
            </a:r>
            <a:r>
              <a:rPr lang="en-US" sz="1400" u="sng">
                <a:hlinkClick r:id="rId5" tooltip="https://www.youtube.com/watch?v=b15l4BLAnmc"/>
              </a:rPr>
              <a:t>https://www.youtube.com/watch?v=b15l4BLAnmc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5 - CI Pipeline ( Continuous Integration) for ML - </a:t>
            </a:r>
            <a:r>
              <a:rPr lang="en-US" sz="1400" u="sng">
                <a:hlinkClick r:id="rId6" tooltip="https://www.youtube.com/watch?v=C79hIHRBSsQ"/>
              </a:rPr>
              <a:t>https://www.youtube.com/watch?v=C79hIHRBSsQ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6 - CI Pipeline ( Continuous Integration) for ML - </a:t>
            </a:r>
            <a:r>
              <a:rPr lang="en-US" sz="1400" u="sng">
                <a:hlinkClick r:id="rId7" tooltip="https://www.youtube.com/watch?v=rPowmr43kzc"/>
              </a:rPr>
              <a:t>https://www.youtube.com/watch?v=rPowmr43kzc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7 - Automated Training with CI Pipeline - </a:t>
            </a:r>
            <a:r>
              <a:rPr lang="en-US" sz="1400" u="sng">
                <a:hlinkClick r:id="rId8" tooltip="https://www.youtube.com/watch?v=iq4hGqC_JMs"/>
              </a:rPr>
              <a:t>https://www.youtube.com/watch?v=iq4hGqC_JMs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8 - CD Pipeline (Continuous Deployment) for Staging - </a:t>
            </a:r>
            <a:r>
              <a:rPr lang="en-US" sz="1400" u="sng">
                <a:hlinkClick r:id="rId9" tooltip="https://www.youtube.com/watch?v=p9CxWhpE4uQ"/>
              </a:rPr>
              <a:t>https://www.youtube.com/watch?v=p9CxWhpE4uQ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9 - CD Pipeline(Continuous Deployment)for Production - </a:t>
            </a:r>
            <a:r>
              <a:rPr lang="en-US" sz="1400" u="sng">
                <a:hlinkClick r:id="rId10" tooltip="https://www.youtube.com/watch?v=y9NMFLBo3bQ"/>
              </a:rPr>
              <a:t>https://www.youtube.com/watch?v=y9NMFLBo3bQ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10 - Testing End to End MLOps Pipelines - </a:t>
            </a:r>
            <a:r>
              <a:rPr lang="en-US" sz="1400" u="sng">
                <a:hlinkClick r:id="rId11" tooltip="https://www.youtube.com/watch?v=KHD2oyP8W94"/>
              </a:rPr>
              <a:t>https://www.youtube.com/watch?v=KHD2oyP8W94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2604-A426-914D-BB9D-8D5BF26B41F6}"/>
              </a:ext>
            </a:extLst>
          </p:cNvPr>
          <p:cNvSpPr txBox="1"/>
          <p:nvPr/>
        </p:nvSpPr>
        <p:spPr>
          <a:xfrm>
            <a:off x="0" y="0"/>
            <a:ext cx="5951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CICD in Azure DevOps</a:t>
            </a:r>
          </a:p>
          <a:p>
            <a:r>
              <a:rPr lang="en-US" b="1">
                <a:solidFill>
                  <a:srgbClr val="00B050"/>
                </a:solidFill>
              </a:rPr>
              <a:t>CICD = Continuous Integration /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1267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3D44-FEF8-FF4D-B2CA-26E13F6CD64C}"/>
              </a:ext>
            </a:extLst>
          </p:cNvPr>
          <p:cNvSpPr txBox="1"/>
          <p:nvPr/>
        </p:nvSpPr>
        <p:spPr>
          <a:xfrm>
            <a:off x="0" y="0"/>
            <a:ext cx="26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Airflow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530BA-D264-B747-A1EA-A56138A94E0F}"/>
              </a:ext>
            </a:extLst>
          </p:cNvPr>
          <p:cNvSpPr txBox="1"/>
          <p:nvPr/>
        </p:nvSpPr>
        <p:spPr>
          <a:xfrm>
            <a:off x="0" y="523220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https://airflow.apache.org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C6E4-7CAE-B843-98D2-ECEEBA95CE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355" y="65867"/>
            <a:ext cx="21082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73E7B-212D-7841-9A20-BCD24047B237}"/>
              </a:ext>
            </a:extLst>
          </p:cNvPr>
          <p:cNvSpPr txBox="1"/>
          <p:nvPr/>
        </p:nvSpPr>
        <p:spPr>
          <a:xfrm>
            <a:off x="108488" y="992967"/>
            <a:ext cx="4153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Author, schedule and monitor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pipelines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scalable, extensible, 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30D1-DCFF-6646-838E-4EE7C45E4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6" y="3429000"/>
            <a:ext cx="2384023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1C76-FC77-4A4B-BC17-A4240BBDE5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334" y="3429000"/>
            <a:ext cx="2297432" cy="1344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0C4FA-A137-AD49-A8E0-706196BD8D34}"/>
              </a:ext>
            </a:extLst>
          </p:cNvPr>
          <p:cNvSpPr txBox="1"/>
          <p:nvPr/>
        </p:nvSpPr>
        <p:spPr>
          <a:xfrm>
            <a:off x="6328610" y="2147129"/>
            <a:ext cx="55123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Airflow is running on all major clours: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AWS: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7"/>
              </a:rPr>
              <a:t>https://aws.amazon.com/marketplace/pp/prodview-mrexhwyzepx44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https://www.astronomer.io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Azure: astronomer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https://www.astronomer.io/azure-airflow-lp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10"/>
              </a:rPr>
              <a:t>http://azuremarketplace.microsoft.com/en-us/marketplace/apps/meanio.linnovate-airflow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Google: Cloud Composer</a:t>
            </a:r>
          </a:p>
          <a:p>
            <a:r>
              <a:rPr lang="en-US" sz="1400"/>
              <a:t> - </a:t>
            </a:r>
            <a:r>
              <a:rPr lang="en-US" sz="1400">
                <a:hlinkClick r:id="rId11"/>
              </a:rPr>
              <a:t>https://cloud.google.com/composer/docs/concepts/overview</a:t>
            </a:r>
            <a:r>
              <a:rPr lang="en-US" sz="1400"/>
              <a:t>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AEF00-B4E3-1A43-87CC-6F3B4882A0B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610" y="378227"/>
            <a:ext cx="2650211" cy="1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3F0E6-7882-B149-A36B-BC52FB03CD16}"/>
              </a:ext>
            </a:extLst>
          </p:cNvPr>
          <p:cNvSpPr txBox="1"/>
          <p:nvPr/>
        </p:nvSpPr>
        <p:spPr>
          <a:xfrm>
            <a:off x="0" y="130629"/>
            <a:ext cx="259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Druid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EE2BC-E114-0E4F-B519-E08EBB3DF4C1}"/>
              </a:ext>
            </a:extLst>
          </p:cNvPr>
          <p:cNvSpPr txBox="1"/>
          <p:nvPr/>
        </p:nvSpPr>
        <p:spPr>
          <a:xfrm>
            <a:off x="114300" y="1635500"/>
            <a:ext cx="5306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= open source analytics data store (OLAP)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data ingestion and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scales to trillions of events and petabytes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druid is best used to power analytic dashboards and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A7E33-2AB5-1245-B957-7BBE88473E1E}"/>
              </a:ext>
            </a:extLst>
          </p:cNvPr>
          <p:cNvSpPr txBox="1"/>
          <p:nvPr/>
        </p:nvSpPr>
        <p:spPr>
          <a:xfrm>
            <a:off x="114300" y="653849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http://druid.io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https://druid.apache.org</a:t>
            </a:r>
            <a:r>
              <a:rPr lang="en-US" sz="1400"/>
              <a:t>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D64B-4AF5-ED4C-A81C-667EAA6FCA4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2350" y="161407"/>
            <a:ext cx="3315350" cy="95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A759D-E8B3-644F-BAD6-8A9F65A1F5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350" y="3787400"/>
            <a:ext cx="98933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7DF7C-0CEC-3143-8B61-F477A6B966C2}"/>
              </a:ext>
            </a:extLst>
          </p:cNvPr>
          <p:cNvSpPr txBox="1"/>
          <p:nvPr/>
        </p:nvSpPr>
        <p:spPr>
          <a:xfrm>
            <a:off x="351187" y="3244334"/>
            <a:ext cx="15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6209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15492" y="634019"/>
            <a:ext cx="49946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to provide analytics on top of Azure</a:t>
            </a:r>
            <a:r>
              <a:rPr lang="en-US" sz="1400" b="1">
                <a:solidFill>
                  <a:srgbClr val="FF0000"/>
                </a:solidFill>
              </a:rPr>
              <a:t> log and telemetry data</a:t>
            </a:r>
            <a:r>
              <a:rPr lang="en-US" sz="1400"/>
              <a:t>.</a:t>
            </a:r>
          </a:p>
          <a:p>
            <a:endParaRPr lang="en-US" sz="800"/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8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endParaRPr lang="en-US" sz="800"/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</a:t>
            </a:r>
          </a:p>
          <a:p>
            <a:endParaRPr lang="en-US" sz="800"/>
          </a:p>
          <a:p>
            <a:r>
              <a:rPr lang="en-US" sz="1400"/>
              <a:t>In 2019 it has become generally available on Azure Cloud as PaaS (Platform as a Service).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updates)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485698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3746</Words>
  <Application>Microsoft Macintosh PowerPoint</Application>
  <PresentationFormat>Widescreen</PresentationFormat>
  <Paragraphs>359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398</cp:revision>
  <dcterms:created xsi:type="dcterms:W3CDTF">2018-10-10T17:24:46Z</dcterms:created>
  <dcterms:modified xsi:type="dcterms:W3CDTF">2021-12-17T23:13:58Z</dcterms:modified>
</cp:coreProperties>
</file>