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0" r:id="rId2"/>
    <p:sldId id="258" r:id="rId3"/>
    <p:sldId id="256" r:id="rId4"/>
    <p:sldId id="257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615"/>
    <p:restoredTop sz="93071"/>
  </p:normalViewPr>
  <p:slideViewPr>
    <p:cSldViewPr snapToGrid="0" snapToObjects="1">
      <p:cViewPr varScale="1">
        <p:scale>
          <a:sx n="69" d="100"/>
          <a:sy n="69" d="100"/>
        </p:scale>
        <p:origin x="21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15B94-D9E4-E149-8081-23A720D1EE5F}" type="datetimeFigureOut">
              <a:rPr lang="en-US" smtClean="0"/>
              <a:t>12/5/21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59602-CC24-7346-B914-9B1E8A8A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89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9F67-75F2-EF4B-9DE0-21FDAEC66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99639-B854-674D-ACBA-338D63DD4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E4296-DC2B-AF42-91B6-17E3997BE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80F47-3B0E-704C-82F4-47CA24586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39331-61D1-E44D-8C43-197AE4B1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9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491E7-7FB4-4546-8157-28938279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9B9C2-E777-4348-BBC7-2890721ED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7FA6D-4975-5148-9D0D-4F743D24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0D166-568E-2649-9F37-88DC38AA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5E222-16A1-C947-8B1E-3ACF3F5C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1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AC76A-2B25-1A44-91BB-8088E2CC1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8DD8B-CC03-0745-B893-EEF2A385F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F2342-838E-764F-89C0-BB769EE4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EDFEC-4C70-7847-9681-6C376131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3DA2E-AD95-AF44-A7A2-77447919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1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43CF-BFB5-3546-88C9-3F4ABDF5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71888-698C-3048-9E3A-79F283DAC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6CAAE-7E6E-094F-B838-A8D599C7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36779-3E6E-F94D-A52C-89DB20E8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DD567-48AE-8943-81DD-9156637A4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3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34C6-BE59-C74D-A804-601DBAECC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95D0D-E2F3-024E-8F35-A32E5235C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32F36-110F-AB45-AACD-B967692D6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DE42B-76C3-C74B-87BA-EC1966BC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2EF09-A125-6A46-98CE-4F27BBF2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2FF95-09A5-AD4A-BF49-549FDD4A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BA89D-12BA-364D-9D8E-653BBF7F0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FDF43-F591-C34C-A19D-72C756D41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354CF-BB33-C943-A730-FC383D9A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13A25-E3C8-964A-A037-7E3FD27A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B8329-5603-654D-A660-FFCA319F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3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AAB5-2A11-8B46-A36E-45DDB8812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41C71-F1A6-554A-BAD7-8A45038F1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7A02E-E166-EF46-9DEE-108AEC16E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3CE42-B52C-2942-9A4A-0E4F45F1D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58C1D2-B4E4-AD4A-B8B1-F8B44B878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72365E-B55D-7344-998C-79153FB4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5CC9F-B7E5-914A-B6F0-00ADC6CA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7BF07D-E313-CA4B-BB34-30A3407D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4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C080-AE3B-2D44-8F1B-F94E3E24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EBD38-3EC2-604B-8909-0751DE75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0E821-C95F-7943-8614-AE9CB9DF3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A9F50-050E-B643-A486-F0E340093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8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CDF785-C2CE-4F41-9244-07C54AA9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C8366-9719-1346-8CA9-FA98FA13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423BB-263D-BA4B-8180-9360C24F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3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9E274-4263-3C44-A67A-88743FEA2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4D437-E545-9241-9B1A-D8234862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25DD7-587D-2243-8C7B-87745F2B6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65333-9154-4F43-AB04-7653AB896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DF337-B84B-0D43-B9B3-C5C52986D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FC9BB-65AC-144D-8509-7666472A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7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35F18-71F5-404F-976D-621F648F9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49791-DC9D-A945-8D0D-D4A907986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D363C-D267-8D4B-B5E3-457DC9389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AEDA4-C4FB-564B-ADE2-E7A90751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4D42D-FF74-9246-94C3-9723BF58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69DFD-0B4D-FA4F-9E71-D5181F1C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6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55CD2-8FD3-CA4C-99C9-299FEE54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91F3E-101C-5342-8747-F474CDCDA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CD303-CF65-3444-86AC-DDE065E37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852D7-E694-214E-8A12-510E0A0329D2}" type="datetimeFigureOut">
              <a:rPr lang="en-US" smtClean="0"/>
              <a:t>12/5/21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BF9CF-381B-8F4B-B04A-1BC917405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A368C-50DB-5A48-AFBA-3B62FEFE9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3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iamondemand.com/blog/google-anthos-azure-arc-aws-outposts-the-race-to-dominate-hybrid-and-multicloud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penspecs/sql_data_portability/ms-dtsx/" TargetMode="External"/><Relationship Id="rId2" Type="http://schemas.openxmlformats.org/officeDocument/2006/relationships/hyperlink" Target="https://docs.microsoft.com/en-us/sql/integration-services/ssis-quickstart-run-cmdline?view=sql-server-ver15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tSwFW6M7dYk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cognitive-services/language-service/language-studio" TargetMode="External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hyperlink" Target="https://azure.microsoft.com/en-us/services/openai-service/" TargetMode="External"/><Relationship Id="rId7" Type="http://schemas.openxmlformats.org/officeDocument/2006/relationships/hyperlink" Target="https://azure.microsoft.com/en-us/products/video-analyzer/" TargetMode="External"/><Relationship Id="rId12" Type="http://schemas.openxmlformats.org/officeDocument/2006/relationships/image" Target="../media/image1.png"/><Relationship Id="rId17" Type="http://schemas.openxmlformats.org/officeDocument/2006/relationships/image" Target="../media/image10.png"/><Relationship Id="rId2" Type="http://schemas.openxmlformats.org/officeDocument/2006/relationships/hyperlink" Target="https://news.microsoft.com/november-2021-ignite/" TargetMode="Externa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zure.microsoft.com/en-us/services/azure-arc" TargetMode="External"/><Relationship Id="rId11" Type="http://schemas.openxmlformats.org/officeDocument/2006/relationships/hyperlink" Target="https://azure.microsoft.com/en-us/services/azure-percept/" TargetMode="External"/><Relationship Id="rId5" Type="http://schemas.openxmlformats.org/officeDocument/2006/relationships/hyperlink" Target="https://docs.microsoft.com/en-us/azure/machine-learning/how-to-label-data" TargetMode="External"/><Relationship Id="rId15" Type="http://schemas.openxmlformats.org/officeDocument/2006/relationships/image" Target="../media/image8.png"/><Relationship Id="rId10" Type="http://schemas.openxmlformats.org/officeDocument/2006/relationships/hyperlink" Target="https://www.youtube.com/embed/fmGHEJL81rU" TargetMode="External"/><Relationship Id="rId19" Type="http://schemas.openxmlformats.org/officeDocument/2006/relationships/image" Target="../media/image12.png"/><Relationship Id="rId4" Type="http://schemas.openxmlformats.org/officeDocument/2006/relationships/hyperlink" Target="https://www.youtube.com/embed/mD_tJMZmZ7U" TargetMode="External"/><Relationship Id="rId9" Type="http://schemas.openxmlformats.org/officeDocument/2006/relationships/hyperlink" Target="https://azure.microsoft.com/en-us/updates/public-preview-azure-container-apps/" TargetMode="External"/><Relationship Id="rId1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sqlshack.com/sql-server-2022-private-preview-announcement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en.wikipedia.org/wiki/Jacques_Cousteau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varigence.com/Biml" TargetMode="External"/><Relationship Id="rId2" Type="http://schemas.openxmlformats.org/officeDocument/2006/relationships/hyperlink" Target="http://www.bimlscript.com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hyperlink" Target="https://en.wikipedia.org/wiki/Business_Intelligence_Markup_Languag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ilmsuite.com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jpeg"/><Relationship Id="rId4" Type="http://schemas.openxmlformats.org/officeDocument/2006/relationships/hyperlink" Target="https://www.datachannel.tv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F73BFE-EE68-7C40-9A98-17213FC25E6A}"/>
              </a:ext>
            </a:extLst>
          </p:cNvPr>
          <p:cNvSpPr txBox="1"/>
          <p:nvPr/>
        </p:nvSpPr>
        <p:spPr>
          <a:xfrm>
            <a:off x="15561" y="11875"/>
            <a:ext cx="447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Cross-Cloud Architectures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22D90-388B-724C-B9AB-D51C89CDCB6F}"/>
              </a:ext>
            </a:extLst>
          </p:cNvPr>
          <p:cNvSpPr txBox="1"/>
          <p:nvPr/>
        </p:nvSpPr>
        <p:spPr>
          <a:xfrm>
            <a:off x="276311" y="2360157"/>
            <a:ext cx="496878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Google Anthos</a:t>
            </a:r>
            <a:r>
              <a:rPr lang="en-US" sz="1400"/>
              <a:t>  - Uses Google Kubernetes to manage infrastructure and applications across on-premises, edge, and in multiple public clouds, providing integrated security, policy management, visibility.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Azure Arc</a:t>
            </a:r>
            <a:r>
              <a:rPr lang="en-US" sz="1400"/>
              <a:t> – Similar to Anthos. Also can use Kubernetes to deploy and manage container-based applications on prem or any cloud. Also helps to organize other resources like Windows and Linux services. Can also support non-kubernetes (edge) environments.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AWS Outposts</a:t>
            </a:r>
            <a:r>
              <a:rPr lang="en-US" sz="1400"/>
              <a:t> – AWS provides hardware to be used "on on-premises" as AWS compute and storage (AWS EC2 and EBS). By using only AWS hardware, Outposts effectively prevents multicloud scenarios and even the use of your own hardware.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endParaRPr lang="en-US" sz="1400"/>
          </a:p>
          <a:p>
            <a:r>
              <a:rPr lang="en-US" sz="1400">
                <a:hlinkClick r:id="rId2"/>
              </a:rPr>
              <a:t>https://iamondemand.com/blog/google-anthos-azure-arc-aws-outposts-the-race-to-dominate-hybrid-and-multicloud/</a:t>
            </a:r>
            <a:endParaRPr lang="en-US" sz="1400"/>
          </a:p>
          <a:p>
            <a:endParaRPr lang="en-US" sz="1400"/>
          </a:p>
          <a:p>
            <a:endParaRPr lang="en-US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75786E-2A50-AB49-A068-9D699F6B6A98}"/>
              </a:ext>
            </a:extLst>
          </p:cNvPr>
          <p:cNvSpPr txBox="1"/>
          <p:nvPr/>
        </p:nvSpPr>
        <p:spPr>
          <a:xfrm>
            <a:off x="276311" y="936169"/>
            <a:ext cx="36665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>
                <a:solidFill>
                  <a:srgbClr val="0070C0"/>
                </a:solidFill>
              </a:rPr>
              <a:t>Two cloud strategies: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/>
              <a:t>Cloud-First + Single Cloud Provider</a:t>
            </a:r>
            <a:endParaRPr lang="en-US" sz="16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Hybrid and Multicloud</a:t>
            </a:r>
            <a:endParaRPr lang="en-US" sz="1600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F41EA6-F66B-D24C-80D8-B4712CC0C86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5220" y="2943185"/>
            <a:ext cx="3022600" cy="1384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8A9057-F151-9249-B87C-D2FB519A936E}"/>
              </a:ext>
            </a:extLst>
          </p:cNvPr>
          <p:cNvSpPr txBox="1"/>
          <p:nvPr/>
        </p:nvSpPr>
        <p:spPr>
          <a:xfrm>
            <a:off x="7746786" y="2584347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Azure Arc – Kubernetes deployment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0AEF23-D853-B349-822D-226C1CF66FF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7500" y="72420"/>
            <a:ext cx="3091645" cy="19894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4D988F-0B5C-9B43-9A49-DF1F77FE5890}"/>
              </a:ext>
            </a:extLst>
          </p:cNvPr>
          <p:cNvSpPr txBox="1"/>
          <p:nvPr/>
        </p:nvSpPr>
        <p:spPr>
          <a:xfrm>
            <a:off x="8612412" y="165844"/>
            <a:ext cx="104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Anthos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7E85AE-45C4-5F47-882A-CED23E111C0A}"/>
              </a:ext>
            </a:extLst>
          </p:cNvPr>
          <p:cNvSpPr txBox="1"/>
          <p:nvPr/>
        </p:nvSpPr>
        <p:spPr>
          <a:xfrm>
            <a:off x="5928072" y="4699532"/>
            <a:ext cx="1615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AWS Outpots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A1F5A0-5F7D-CA4A-822A-033D561DE05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1061" y="4780739"/>
            <a:ext cx="808318" cy="20048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CE89CE3-DBC4-FA47-9EDA-5014B1A5A7F6}"/>
              </a:ext>
            </a:extLst>
          </p:cNvPr>
          <p:cNvSpPr txBox="1"/>
          <p:nvPr/>
        </p:nvSpPr>
        <p:spPr>
          <a:xfrm>
            <a:off x="5928072" y="5153479"/>
            <a:ext cx="1401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Standard racks</a:t>
            </a:r>
          </a:p>
          <a:p>
            <a:r>
              <a:rPr lang="en-US" sz="1400"/>
              <a:t>installed by AWS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39326A-62D1-304A-84AD-99302C8C9A00}"/>
              </a:ext>
            </a:extLst>
          </p:cNvPr>
          <p:cNvSpPr txBox="1"/>
          <p:nvPr/>
        </p:nvSpPr>
        <p:spPr>
          <a:xfrm>
            <a:off x="8612412" y="438960"/>
            <a:ext cx="250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Kubernetes deployment</a:t>
            </a:r>
          </a:p>
        </p:txBody>
      </p:sp>
    </p:spTree>
    <p:extLst>
      <p:ext uri="{BB962C8B-B14F-4D97-AF65-F5344CB8AC3E}">
        <p14:creationId xmlns:p14="http://schemas.microsoft.com/office/powerpoint/2010/main" val="3298736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334FBC-21ED-8745-9D7E-30820A6410A7}"/>
              </a:ext>
            </a:extLst>
          </p:cNvPr>
          <p:cNvSpPr txBox="1"/>
          <p:nvPr/>
        </p:nvSpPr>
        <p:spPr>
          <a:xfrm>
            <a:off x="5729288" y="243512"/>
            <a:ext cx="624839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The following is the XSD definition for the ExecutableTypePackage complex type. </a:t>
            </a:r>
          </a:p>
          <a:p>
            <a:endParaRPr lang="en-US" sz="1000">
              <a:solidFill>
                <a:srgbClr val="0070C0"/>
              </a:solidFill>
            </a:endParaRPr>
          </a:p>
          <a:p>
            <a:r>
              <a:rPr lang="en-US" sz="1000">
                <a:solidFill>
                  <a:srgbClr val="0070C0"/>
                </a:solidFill>
              </a:rPr>
              <a:t>      &lt;xs:complexType name="ExecutableTypePackage"&gt;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&lt;xs:sequence&gt;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name="Property" maxOccurs="unbounded"&gt;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&lt;xs:complexType&gt;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&lt;xs:complexContent&gt;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&lt;xs:extension base="DTS:PropertyElementBaseType"&gt;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&lt;xs:attribute name="Name"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type="DTS:ExecutableTypePackagePropertyNameEnum"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use="required"/&gt;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&lt;/xs:extension&gt;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&lt;/xs:complexContent&gt;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&lt;/xs:complexType&gt;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&lt;/xs:element&gt;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name="ConnectionManager" type="DTS:ConnectionManagerType"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name="Configuration" type="DTS:ConfigurationType"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name="LogProvider" type="DTS:LogProviderType"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name="Variable" type="DTS:VariableType"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name="LoggingOptions" type="DTS:LoggingOptionsType" 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name="PropertyExpression" 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type="DTS:PropertyExpressionElementType"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name="Executable" type="DTS:AnyNonPackageExecutableType"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name="PrecedenceConstraint"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type="DTS:PrecedenceConstraintType"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name="EventHandler" type="DTS:EventHandlerType"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name="PackageVariable" type="DTS:PackageVariableType"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&lt;/xs:sequence&gt;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&lt;xs:attribute name="ExecutableType" use="required"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fixed="SSIS.Package.2" 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&lt;/xs:complexType&gt;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DDFCB-F9BA-3741-AA48-9D306FD615BE}"/>
              </a:ext>
            </a:extLst>
          </p:cNvPr>
          <p:cNvSpPr txBox="1"/>
          <p:nvPr/>
        </p:nvSpPr>
        <p:spPr>
          <a:xfrm>
            <a:off x="214313" y="957263"/>
            <a:ext cx="47005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 </a:t>
            </a:r>
            <a:r>
              <a:rPr lang="en-US" b="1">
                <a:solidFill>
                  <a:srgbClr val="FF0000"/>
                </a:solidFill>
              </a:rPr>
              <a:t>SSIS</a:t>
            </a:r>
            <a:r>
              <a:rPr lang="en-US"/>
              <a:t> you create and execute </a:t>
            </a:r>
            <a:r>
              <a:rPr lang="en-US" b="1">
                <a:solidFill>
                  <a:srgbClr val="FF0000"/>
                </a:solidFill>
              </a:rPr>
              <a:t>SSIS packages</a:t>
            </a:r>
            <a:r>
              <a:rPr lang="en-US"/>
              <a:t>, (files with extension .</a:t>
            </a:r>
            <a:r>
              <a:rPr lang="en-US" b="1">
                <a:solidFill>
                  <a:srgbClr val="FF0000"/>
                </a:solidFill>
              </a:rPr>
              <a:t>dtsx</a:t>
            </a:r>
            <a:r>
              <a:rPr lang="en-US"/>
              <a:t>). </a:t>
            </a:r>
          </a:p>
          <a:p>
            <a:endParaRPr lang="en-US"/>
          </a:p>
          <a:p>
            <a:r>
              <a:rPr lang="en-US">
                <a:hlinkClick r:id="rId2"/>
              </a:rPr>
              <a:t>https://docs.microsoft.com/en-us/sql/integration-services/ssis-quickstart-run-cmdline?view=sql-server-ver15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The packages have </a:t>
            </a:r>
            <a:r>
              <a:rPr lang="en-US" b="1">
                <a:solidFill>
                  <a:srgbClr val="FF0000"/>
                </a:solidFill>
              </a:rPr>
              <a:t>XML</a:t>
            </a:r>
            <a:r>
              <a:rPr lang="en-US"/>
              <a:t> format.</a:t>
            </a:r>
          </a:p>
          <a:p>
            <a:endParaRPr lang="en-US"/>
          </a:p>
          <a:p>
            <a:r>
              <a:rPr lang="en-US">
                <a:hlinkClick r:id="rId3"/>
              </a:rPr>
              <a:t>https://docs.microsoft.com/en-us/openspecs/sql_data_portability/ms-dtsx/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D47611-F47F-A64E-BE71-A0F0DA9D08BB}"/>
              </a:ext>
            </a:extLst>
          </p:cNvPr>
          <p:cNvSpPr txBox="1"/>
          <p:nvPr/>
        </p:nvSpPr>
        <p:spPr>
          <a:xfrm>
            <a:off x="0" y="80100"/>
            <a:ext cx="3014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SSIS PAckage Files</a:t>
            </a:r>
          </a:p>
        </p:txBody>
      </p:sp>
    </p:spTree>
    <p:extLst>
      <p:ext uri="{BB962C8B-B14F-4D97-AF65-F5344CB8AC3E}">
        <p14:creationId xmlns:p14="http://schemas.microsoft.com/office/powerpoint/2010/main" val="3901119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25E98A-A6FF-264A-B069-CE2150B9A1EE}"/>
              </a:ext>
            </a:extLst>
          </p:cNvPr>
          <p:cNvSpPr txBox="1"/>
          <p:nvPr/>
        </p:nvSpPr>
        <p:spPr>
          <a:xfrm>
            <a:off x="0" y="80100"/>
            <a:ext cx="7246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SSIS</a:t>
            </a:r>
            <a:r>
              <a:rPr lang="en-US" sz="2800" b="1"/>
              <a:t> vs </a:t>
            </a:r>
            <a:r>
              <a:rPr lang="en-US" sz="2800" b="1">
                <a:solidFill>
                  <a:srgbClr val="FF0000"/>
                </a:solidFill>
              </a:rPr>
              <a:t>Azure ADF</a:t>
            </a:r>
            <a:r>
              <a:rPr lang="en-US" sz="2800" b="1"/>
              <a:t> and </a:t>
            </a:r>
            <a:r>
              <a:rPr lang="en-US" sz="2800" b="1">
                <a:solidFill>
                  <a:srgbClr val="FF0000"/>
                </a:solidFill>
              </a:rPr>
              <a:t>Azure Synapse Integrate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A7B062-6442-F845-9ACC-52434CE2D9F0}"/>
              </a:ext>
            </a:extLst>
          </p:cNvPr>
          <p:cNvSpPr txBox="1"/>
          <p:nvPr/>
        </p:nvSpPr>
        <p:spPr>
          <a:xfrm>
            <a:off x="243840" y="1166842"/>
            <a:ext cx="65227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SSIS is relatively old technology developed before people started using the clouds (AWS, Azure, Google).</a:t>
            </a:r>
          </a:p>
          <a:p>
            <a:endParaRPr lang="en-US"/>
          </a:p>
          <a:p>
            <a:r>
              <a:rPr lang="en-US"/>
              <a:t>Nowadays when everyone moves to cloud,</a:t>
            </a:r>
          </a:p>
          <a:p>
            <a:r>
              <a:rPr lang="en-US"/>
              <a:t>it is natural to use </a:t>
            </a:r>
            <a:r>
              <a:rPr lang="en-US" b="1">
                <a:solidFill>
                  <a:srgbClr val="00B050"/>
                </a:solidFill>
              </a:rPr>
              <a:t>cloud-based ETL tools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/>
              <a:t>Microsoft provides </a:t>
            </a:r>
            <a:r>
              <a:rPr lang="en-US" b="1">
                <a:solidFill>
                  <a:srgbClr val="FF0000"/>
                </a:solidFill>
              </a:rPr>
              <a:t>ADF</a:t>
            </a:r>
            <a:r>
              <a:rPr lang="en-US"/>
              <a:t> (Azure Data Factory) on Azure cloud.</a:t>
            </a:r>
          </a:p>
          <a:p>
            <a:endParaRPr lang="en-US"/>
          </a:p>
          <a:p>
            <a:r>
              <a:rPr lang="en-US"/>
              <a:t>Most of </a:t>
            </a:r>
            <a:r>
              <a:rPr lang="en-US" b="1">
                <a:solidFill>
                  <a:srgbClr val="FF0000"/>
                </a:solidFill>
              </a:rPr>
              <a:t>ADF</a:t>
            </a:r>
            <a:r>
              <a:rPr lang="en-US"/>
              <a:t> functionality was also integrated into Synapse</a:t>
            </a:r>
          </a:p>
          <a:p>
            <a:r>
              <a:rPr lang="en-US"/>
              <a:t>("</a:t>
            </a:r>
            <a:r>
              <a:rPr lang="en-US" b="1">
                <a:solidFill>
                  <a:srgbClr val="FF0000"/>
                </a:solidFill>
              </a:rPr>
              <a:t>Azure Synapse Integrate</a:t>
            </a:r>
            <a:r>
              <a:rPr lang="en-US"/>
              <a:t>").</a:t>
            </a:r>
          </a:p>
          <a:p>
            <a:endParaRPr lang="en-US"/>
          </a:p>
          <a:p>
            <a:r>
              <a:rPr lang="en-US"/>
              <a:t>Creating tasks/pipelines in ADF is done in Azure browser interface.</a:t>
            </a:r>
          </a:p>
          <a:p>
            <a:r>
              <a:rPr lang="en-US"/>
              <a:t>No desktop GUI is required.</a:t>
            </a:r>
          </a:p>
          <a:p>
            <a:endParaRPr lang="en-US"/>
          </a:p>
          <a:p>
            <a:r>
              <a:rPr lang="en-US"/>
              <a:t>The </a:t>
            </a:r>
            <a:r>
              <a:rPr lang="en-US" b="1">
                <a:solidFill>
                  <a:srgbClr val="FF0000"/>
                </a:solidFill>
              </a:rPr>
              <a:t>ADF</a:t>
            </a:r>
            <a:r>
              <a:rPr lang="en-US"/>
              <a:t> tasks can be saved in </a:t>
            </a:r>
            <a:r>
              <a:rPr lang="en-US" b="1">
                <a:solidFill>
                  <a:srgbClr val="FF0000"/>
                </a:solidFill>
              </a:rPr>
              <a:t>JSON</a:t>
            </a:r>
            <a:r>
              <a:rPr lang="en-US"/>
              <a:t> format </a:t>
            </a:r>
          </a:p>
          <a:p>
            <a:r>
              <a:rPr lang="en-US"/>
              <a:t>and deployed using </a:t>
            </a:r>
            <a:r>
              <a:rPr lang="en-US" b="1">
                <a:solidFill>
                  <a:srgbClr val="FF0000"/>
                </a:solidFill>
              </a:rPr>
              <a:t>YAML</a:t>
            </a:r>
            <a:r>
              <a:rPr lang="en-US"/>
              <a:t> format in Azure DevOps.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380831-17B5-104E-9198-A90B1C7E3707}"/>
              </a:ext>
            </a:extLst>
          </p:cNvPr>
          <p:cNvSpPr txBox="1"/>
          <p:nvPr/>
        </p:nvSpPr>
        <p:spPr>
          <a:xfrm>
            <a:off x="8382000" y="1166842"/>
            <a:ext cx="17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XML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4F1CB5-A435-FF40-87AF-363E01F88F21}"/>
              </a:ext>
            </a:extLst>
          </p:cNvPr>
          <p:cNvSpPr txBox="1"/>
          <p:nvPr/>
        </p:nvSpPr>
        <p:spPr>
          <a:xfrm>
            <a:off x="8382000" y="5044826"/>
            <a:ext cx="1036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JSON</a:t>
            </a:r>
          </a:p>
          <a:p>
            <a:r>
              <a:rPr lang="en-US" b="1">
                <a:solidFill>
                  <a:srgbClr val="FF0000"/>
                </a:solidFill>
              </a:rPr>
              <a:t>YAML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F8CE9133-F5B4-2D45-947A-BA53978EE3BA}"/>
              </a:ext>
            </a:extLst>
          </p:cNvPr>
          <p:cNvSpPr/>
          <p:nvPr/>
        </p:nvSpPr>
        <p:spPr>
          <a:xfrm>
            <a:off x="8534400" y="1905000"/>
            <a:ext cx="304800" cy="274320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15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054288-5C3F-C54D-9739-A8F971E51587}"/>
              </a:ext>
            </a:extLst>
          </p:cNvPr>
          <p:cNvSpPr txBox="1"/>
          <p:nvPr/>
        </p:nvSpPr>
        <p:spPr>
          <a:xfrm>
            <a:off x="0" y="0"/>
            <a:ext cx="737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BigQuery Omni - Google Cross-Cloud Analytics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6CDDB6-71EF-F14B-9265-6A64E2EEA472}"/>
              </a:ext>
            </a:extLst>
          </p:cNvPr>
          <p:cNvSpPr txBox="1"/>
          <p:nvPr/>
        </p:nvSpPr>
        <p:spPr>
          <a:xfrm>
            <a:off x="195944" y="640323"/>
            <a:ext cx="60960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Omni</a:t>
            </a:r>
            <a:r>
              <a:rPr lang="en-US" sz="1400"/>
              <a:t>: </a:t>
            </a:r>
          </a:p>
          <a:p>
            <a:r>
              <a:rPr lang="en-US" sz="1400"/>
              <a:t>the same </a:t>
            </a:r>
            <a:r>
              <a:rPr lang="en-US" sz="1400" b="1">
                <a:solidFill>
                  <a:srgbClr val="00B050"/>
                </a:solidFill>
              </a:rPr>
              <a:t>BigQuery</a:t>
            </a:r>
            <a:r>
              <a:rPr lang="en-US" sz="1400"/>
              <a:t> interface on Google Cloud </a:t>
            </a:r>
          </a:p>
          <a:p>
            <a:r>
              <a:rPr lang="en-US" sz="1400"/>
              <a:t>now lets you also query the data accross all major clouds</a:t>
            </a:r>
          </a:p>
          <a:p>
            <a:r>
              <a:rPr lang="en-US" sz="1400"/>
              <a:t>( </a:t>
            </a:r>
            <a:r>
              <a:rPr lang="en-US" sz="1400" b="1">
                <a:solidFill>
                  <a:srgbClr val="FF0000"/>
                </a:solidFill>
              </a:rPr>
              <a:t>Google Cloud, AWS and Azure</a:t>
            </a:r>
            <a:r>
              <a:rPr lang="en-US" sz="1400"/>
              <a:t> ) without any cross-cloud ETL.</a:t>
            </a:r>
          </a:p>
          <a:p>
            <a:endParaRPr lang="en-US" sz="1400"/>
          </a:p>
          <a:p>
            <a:r>
              <a:rPr lang="en-US" sz="1400"/>
              <a:t>This is possible because BigQuery de-couples (separates) compute and storage.</a:t>
            </a:r>
          </a:p>
          <a:p>
            <a:r>
              <a:rPr lang="en-US" sz="1400"/>
              <a:t>For better performance the BQ Omni runs the necessary compute </a:t>
            </a:r>
          </a:p>
          <a:p>
            <a:r>
              <a:rPr lang="en-US" sz="1400"/>
              <a:t>on clusters </a:t>
            </a:r>
            <a:r>
              <a:rPr lang="en-US" sz="1400" b="1">
                <a:solidFill>
                  <a:srgbClr val="00B050"/>
                </a:solidFill>
              </a:rPr>
              <a:t>in the same region where your data resides</a:t>
            </a:r>
            <a:r>
              <a:rPr lang="en-US" sz="140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00B8E9-DE6E-3B47-A3BE-9FC2E5A61DA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665642"/>
            <a:ext cx="6963375" cy="41923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A96D65-E963-4C4C-9132-A75B263C7FC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1211" y="2502862"/>
            <a:ext cx="4191009" cy="26969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AE7880-0945-4D4A-8DB6-53ECB6C0F380}"/>
              </a:ext>
            </a:extLst>
          </p:cNvPr>
          <p:cNvSpPr txBox="1"/>
          <p:nvPr/>
        </p:nvSpPr>
        <p:spPr>
          <a:xfrm>
            <a:off x="7731211" y="683757"/>
            <a:ext cx="446078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BigQuery Omni runs on </a:t>
            </a:r>
            <a:r>
              <a:rPr lang="en-US" b="1">
                <a:solidFill>
                  <a:srgbClr val="00B050"/>
                </a:solidFill>
              </a:rPr>
              <a:t>Google Anthos</a:t>
            </a:r>
            <a:r>
              <a:rPr lang="en-US" b="1"/>
              <a:t>.</a:t>
            </a:r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Anthos</a:t>
            </a:r>
            <a:r>
              <a:rPr lang="en-US" sz="1400"/>
              <a:t> is a Google platform for managing</a:t>
            </a:r>
          </a:p>
          <a:p>
            <a:r>
              <a:rPr lang="en-US" sz="1400"/>
              <a:t>infrastructure and applications </a:t>
            </a:r>
          </a:p>
          <a:p>
            <a:r>
              <a:rPr lang="en-US" sz="1400"/>
              <a:t>across on-premises, edge, and in multiple public </a:t>
            </a:r>
          </a:p>
          <a:p>
            <a:r>
              <a:rPr lang="en-US" sz="1400"/>
              <a:t>clouds, providing integrated security, policy management, visibility.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50DC48-046A-7141-A9F8-483706BFD70F}"/>
              </a:ext>
            </a:extLst>
          </p:cNvPr>
          <p:cNvSpPr txBox="1"/>
          <p:nvPr/>
        </p:nvSpPr>
        <p:spPr>
          <a:xfrm>
            <a:off x="10282890" y="2754500"/>
            <a:ext cx="96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B050"/>
                </a:solidFill>
              </a:rPr>
              <a:t>Anthos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8C693A-48A3-7348-9CAE-25490A5FE9A0}"/>
              </a:ext>
            </a:extLst>
          </p:cNvPr>
          <p:cNvCxnSpPr>
            <a:cxnSpLocks/>
          </p:cNvCxnSpPr>
          <p:nvPr/>
        </p:nvCxnSpPr>
        <p:spPr>
          <a:xfrm>
            <a:off x="7376984" y="741405"/>
            <a:ext cx="0" cy="596963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2F5C2BE-FB64-D34A-A9DB-B26F913AA878}"/>
              </a:ext>
            </a:extLst>
          </p:cNvPr>
          <p:cNvSpPr txBox="1"/>
          <p:nvPr/>
        </p:nvSpPr>
        <p:spPr>
          <a:xfrm>
            <a:off x="7731211" y="5972379"/>
            <a:ext cx="41910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In Greek mythology, </a:t>
            </a:r>
            <a:r>
              <a:rPr lang="en-US" sz="1400" b="1">
                <a:solidFill>
                  <a:srgbClr val="00B050"/>
                </a:solidFill>
              </a:rPr>
              <a:t>Athos</a:t>
            </a:r>
            <a:r>
              <a:rPr lang="en-US" sz="1400"/>
              <a:t> was one of the Giants (Gigantes).</a:t>
            </a:r>
          </a:p>
          <a:p>
            <a:r>
              <a:rPr lang="en-US" sz="1400"/>
              <a:t> - </a:t>
            </a:r>
            <a:r>
              <a:rPr lang="en-US" sz="1400">
                <a:hlinkClick r:id="rId4"/>
              </a:rPr>
              <a:t>https://www.youtube.com/watch?v=tSwFW6M7dYk 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715675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377523-1556-BE4B-89E0-9D726B98AB69}"/>
              </a:ext>
            </a:extLst>
          </p:cNvPr>
          <p:cNvSpPr txBox="1"/>
          <p:nvPr/>
        </p:nvSpPr>
        <p:spPr>
          <a:xfrm>
            <a:off x="0" y="716049"/>
            <a:ext cx="533399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Microsoft Ignite</a:t>
            </a:r>
            <a:r>
              <a:rPr lang="en-US" sz="1200"/>
              <a:t> - an annual conference for developers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2"/>
              </a:rPr>
              <a:t>https://news.microsoft.com/november-2021-ignite/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Open AI Service</a:t>
            </a:r>
            <a:r>
              <a:rPr lang="en-US" sz="1200"/>
              <a:t> (Preview)</a:t>
            </a:r>
            <a:br>
              <a:rPr lang="en-US" sz="1200"/>
            </a:br>
            <a:r>
              <a:rPr lang="en-US" sz="1200"/>
              <a:t>language models (large, pre-trained, even GPT3)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3"/>
              </a:rPr>
              <a:t>https://azure.microsoft.com/en-us/services/openai-service/</a:t>
            </a:r>
            <a:r>
              <a:rPr lang="en-US" sz="1200"/>
              <a:t> 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4"/>
              </a:rPr>
              <a:t>https://www.youtube.com/embed/mD_tJMZmZ7U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Data Labeling</a:t>
            </a:r>
            <a:br>
              <a:rPr lang="en-US" sz="1200"/>
            </a:br>
            <a:r>
              <a:rPr lang="en-US" sz="1200">
                <a:hlinkClick r:id="rId5"/>
              </a:rPr>
              <a:t>https://docs.microsoft.com/en-us/azure/machine-learning/how-to-label-data</a:t>
            </a: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Arc</a:t>
            </a:r>
            <a:r>
              <a:rPr lang="en-US" sz="1200"/>
              <a:t> - Unify on-premises, hybrid, and multicloud infrastructure</a:t>
            </a:r>
            <a:br>
              <a:rPr lang="en-US" sz="1200"/>
            </a:br>
            <a:r>
              <a:rPr lang="en-US" sz="1200"/>
              <a:t>with Kubernetes based deployment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6"/>
              </a:rPr>
              <a:t>https://azure.microsoft.com/en-us/services/azure-arc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video analyzer</a:t>
            </a:r>
            <a:r>
              <a:rPr lang="en-US" sz="1200"/>
              <a:t> platform</a:t>
            </a:r>
            <a:br>
              <a:rPr lang="en-US" sz="1200"/>
            </a:br>
            <a:r>
              <a:rPr lang="en-US" sz="1200"/>
              <a:t>extract actionable insights from videos, whether stored or streaming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7"/>
              </a:rPr>
              <a:t>https://azure.microsoft.com/en-us/products/video-analyzer/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Language Studio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8"/>
              </a:rPr>
              <a:t>https://docs.microsoft.com/en-us/azure/cognitive-services/language-service/language-studio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Container Apps</a:t>
            </a:r>
            <a:r>
              <a:rPr lang="en-US" sz="1200"/>
              <a:t> Preview</a:t>
            </a:r>
            <a:br>
              <a:rPr lang="en-US" sz="1200"/>
            </a:br>
            <a:r>
              <a:rPr lang="en-US" sz="1200"/>
              <a:t>managed serverless container service – deploy containers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9"/>
              </a:rPr>
              <a:t>https://azure.microsoft.com/en-us/updates/public-preview-azure-container-apps/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10"/>
              </a:rPr>
              <a:t>https://www.youtube.com/embed/fmGHEJL81rU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Percept</a:t>
            </a:r>
            <a:r>
              <a:rPr lang="en-US" sz="1200"/>
              <a:t> (for Edge apps)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11"/>
              </a:rPr>
              <a:t>https://azure.microsoft.com/en-us/services/azure-percept/</a:t>
            </a:r>
            <a:endParaRPr lang="en-US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A3E161-088F-3945-87D9-D62B0232741F}"/>
              </a:ext>
            </a:extLst>
          </p:cNvPr>
          <p:cNvSpPr txBox="1"/>
          <p:nvPr/>
        </p:nvSpPr>
        <p:spPr>
          <a:xfrm>
            <a:off x="25400" y="0"/>
            <a:ext cx="4950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Azure Updates November 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C3EA2B-FA52-2F43-B64F-CABF429C5F3A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0355" y="1543292"/>
            <a:ext cx="3022600" cy="138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8E794A-7C02-C448-8DC3-8F331FFD9C71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52866" y="113793"/>
            <a:ext cx="1324843" cy="8619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6FCEE6-DDB0-A54C-A241-D5181480328F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2161" y="41114"/>
            <a:ext cx="3195602" cy="11362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B20E22-F4A0-A54B-8866-FAD189597987}"/>
              </a:ext>
            </a:extLst>
          </p:cNvPr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6840" y="3927754"/>
            <a:ext cx="2854211" cy="15518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4714F5-A509-AC46-8562-4BC7639768A3}"/>
              </a:ext>
            </a:extLst>
          </p:cNvPr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64654" y="3451258"/>
            <a:ext cx="3073960" cy="138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1A7084-2162-7C42-9B29-1C401C4958A9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7512" y="5205641"/>
            <a:ext cx="2913529" cy="14552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E85B41-879B-3E4F-AD97-B63B0E4398C2}"/>
              </a:ext>
            </a:extLst>
          </p:cNvPr>
          <p:cNvSpPr txBox="1"/>
          <p:nvPr/>
        </p:nvSpPr>
        <p:spPr>
          <a:xfrm>
            <a:off x="9117512" y="4836309"/>
            <a:ext cx="203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Percept for Edge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825AD-B34A-9E45-AF08-77BA3766BAC7}"/>
              </a:ext>
            </a:extLst>
          </p:cNvPr>
          <p:cNvSpPr txBox="1"/>
          <p:nvPr/>
        </p:nvSpPr>
        <p:spPr>
          <a:xfrm>
            <a:off x="5778180" y="3589249"/>
            <a:ext cx="179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Video Analyzer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AF8CBA-EE63-1F4D-A312-5DE8F96F4CCE}"/>
              </a:ext>
            </a:extLst>
          </p:cNvPr>
          <p:cNvSpPr txBox="1"/>
          <p:nvPr/>
        </p:nvSpPr>
        <p:spPr>
          <a:xfrm>
            <a:off x="9038974" y="3106265"/>
            <a:ext cx="1277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Language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2BEB7C-3C7C-3F4C-AC31-8B9F76EBADE8}"/>
              </a:ext>
            </a:extLst>
          </p:cNvPr>
          <p:cNvSpPr txBox="1"/>
          <p:nvPr/>
        </p:nvSpPr>
        <p:spPr>
          <a:xfrm>
            <a:off x="9100355" y="1205844"/>
            <a:ext cx="30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Arc – Kubernetes deployment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E2E1462-1AF0-0945-8EA4-C9D418DDDD95}"/>
              </a:ext>
            </a:extLst>
          </p:cNvPr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9406" y="5877016"/>
            <a:ext cx="852516" cy="8406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71F558C-0FBD-4849-8009-A26E78594016}"/>
              </a:ext>
            </a:extLst>
          </p:cNvPr>
          <p:cNvSpPr txBox="1"/>
          <p:nvPr/>
        </p:nvSpPr>
        <p:spPr>
          <a:xfrm>
            <a:off x="5809748" y="5512678"/>
            <a:ext cx="212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Container Apps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5C96275-0852-514C-ADB1-4895B6093F8A}"/>
              </a:ext>
            </a:extLst>
          </p:cNvPr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6840" y="2068188"/>
            <a:ext cx="2243866" cy="122994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C8DBDCC-969B-4548-8F94-433008C2B67E}"/>
              </a:ext>
            </a:extLst>
          </p:cNvPr>
          <p:cNvSpPr txBox="1"/>
          <p:nvPr/>
        </p:nvSpPr>
        <p:spPr>
          <a:xfrm>
            <a:off x="5845415" y="1666320"/>
            <a:ext cx="179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 Labeling</a:t>
            </a:r>
          </a:p>
        </p:txBody>
      </p:sp>
    </p:spTree>
    <p:extLst>
      <p:ext uri="{BB962C8B-B14F-4D97-AF65-F5344CB8AC3E}">
        <p14:creationId xmlns:p14="http://schemas.microsoft.com/office/powerpoint/2010/main" val="467745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0D7386-1BAD-B748-BCFC-D88C27FDFE25}"/>
              </a:ext>
            </a:extLst>
          </p:cNvPr>
          <p:cNvSpPr txBox="1"/>
          <p:nvPr/>
        </p:nvSpPr>
        <p:spPr>
          <a:xfrm>
            <a:off x="0" y="23753"/>
            <a:ext cx="5700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SQL Server 2022 – "Azure Enabled"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85AEBB-BDF3-FA42-8D6C-32A623EED6BD}"/>
              </a:ext>
            </a:extLst>
          </p:cNvPr>
          <p:cNvSpPr txBox="1"/>
          <p:nvPr/>
        </p:nvSpPr>
        <p:spPr>
          <a:xfrm>
            <a:off x="106878" y="1380085"/>
            <a:ext cx="71133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2F2F2F"/>
                </a:solidFill>
                <a:latin typeface="Segoe UI" panose="020B0502040204020203" pitchFamily="34" charset="0"/>
              </a:rPr>
              <a:t>SQL Server 2022 integrates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  <a:latin typeface="Segoe UI" panose="020B0502040204020203" pitchFamily="34" charset="0"/>
              </a:rPr>
              <a:t>Azure Synapse Link</a:t>
            </a:r>
            <a:r>
              <a:rPr lang="en-US" sz="1400">
                <a:solidFill>
                  <a:srgbClr val="2F2F2F"/>
                </a:solidFill>
                <a:latin typeface="Segoe UI" panose="020B0502040204020203" pitchFamily="34" charset="0"/>
              </a:rPr>
              <a:t> (</a:t>
            </a:r>
            <a:r>
              <a:rPr lang="en-US" sz="1400"/>
              <a:t> avoid big ETL jobs between SQL Server and Azure Synapse)</a:t>
            </a:r>
            <a:endParaRPr lang="en-US" sz="1400">
              <a:solidFill>
                <a:srgbClr val="2F2F2F"/>
              </a:solidFill>
              <a:latin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  <a:latin typeface="Segoe UI" panose="020B0502040204020203" pitchFamily="34" charset="0"/>
              </a:rPr>
              <a:t>Azure Purview</a:t>
            </a:r>
          </a:p>
          <a:p>
            <a:pPr lvl="1"/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Failover</a:t>
            </a:r>
            <a:r>
              <a:rPr lang="en-US" sz="1400"/>
              <a:t> back/forth from SQL Server 2022 and Azure SQL DB Managed Instances.</a:t>
            </a:r>
            <a:br>
              <a:rPr lang="en-US" sz="1400"/>
            </a:br>
            <a:r>
              <a:rPr lang="en-US" sz="1400"/>
              <a:t>Including restoring versionless databases from Azure SQL DB Managed Instances</a:t>
            </a:r>
            <a:br>
              <a:rPr lang="en-US" sz="1400"/>
            </a:br>
            <a:r>
              <a:rPr lang="en-US" sz="1400"/>
              <a:t>down to on-premises SQL Server 2022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SQL Server Ledger – </a:t>
            </a:r>
            <a:r>
              <a:rPr lang="en-US" sz="1400" b="1">
                <a:solidFill>
                  <a:srgbClr val="FF0000"/>
                </a:solidFill>
              </a:rPr>
              <a:t>blockchain</a:t>
            </a:r>
            <a:r>
              <a:rPr lang="en-US" sz="1400"/>
              <a:t> immutable histories of tables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Performance! Parameter-sensitive plan optimization </a:t>
            </a:r>
            <a:br>
              <a:rPr lang="en-US" sz="1400"/>
            </a:br>
            <a:r>
              <a:rPr lang="en-US" sz="1400"/>
              <a:t>that caches </a:t>
            </a:r>
            <a:r>
              <a:rPr lang="en-US" sz="1400" b="1">
                <a:solidFill>
                  <a:srgbClr val="FF0000"/>
                </a:solidFill>
              </a:rPr>
              <a:t>multiple plans per stored procedure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D15E-3356-5F44-8DEF-BA8DF812E929}"/>
              </a:ext>
            </a:extLst>
          </p:cNvPr>
          <p:cNvSpPr txBox="1"/>
          <p:nvPr/>
        </p:nvSpPr>
        <p:spPr>
          <a:xfrm>
            <a:off x="106879" y="546973"/>
            <a:ext cx="55932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Announced November 2, 2021 fro private preview</a:t>
            </a:r>
          </a:p>
          <a:p>
            <a:r>
              <a:rPr lang="en-US" sz="1200">
                <a:hlinkClick r:id="rId2"/>
              </a:rPr>
              <a:t>https://www.sqlshack.com/sql-server-2022-private-preview-announcement/</a:t>
            </a:r>
            <a:endParaRPr lang="en-US" sz="1200"/>
          </a:p>
        </p:txBody>
      </p:sp>
      <p:pic>
        <p:nvPicPr>
          <p:cNvPr id="1026" name="Picture 2" descr="SQL Server 2022 Private Preview announcement">
            <a:extLst>
              <a:ext uri="{FF2B5EF4-FFF2-40B4-BE49-F238E27FC236}">
                <a16:creationId xmlns:a16="http://schemas.microsoft.com/office/drawing/2014/main" id="{9706A7FF-36E6-4145-80AD-2A766F4B6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8917" y="101209"/>
            <a:ext cx="4226205" cy="298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68E0DDB-6C4C-1848-B932-D54A33EAFE8A}"/>
              </a:ext>
            </a:extLst>
          </p:cNvPr>
          <p:cNvSpPr/>
          <p:nvPr/>
        </p:nvSpPr>
        <p:spPr>
          <a:xfrm>
            <a:off x="7477206" y="3552909"/>
            <a:ext cx="18449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i="0">
                <a:solidFill>
                  <a:srgbClr val="0070C0"/>
                </a:solidFill>
                <a:effectLst/>
                <a:latin typeface="Segoe UI" panose="020B0502040204020203" pitchFamily="34" charset="0"/>
              </a:rPr>
              <a:t>Azure Synapse Link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31746485-737E-CE43-B3F1-98FAC0D5FDA3}"/>
              </a:ext>
            </a:extLst>
          </p:cNvPr>
          <p:cNvSpPr/>
          <p:nvPr/>
        </p:nvSpPr>
        <p:spPr>
          <a:xfrm rot="11278950">
            <a:off x="8359035" y="2889209"/>
            <a:ext cx="183478" cy="6797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Business Continuity using Azure">
            <a:extLst>
              <a:ext uri="{FF2B5EF4-FFF2-40B4-BE49-F238E27FC236}">
                <a16:creationId xmlns:a16="http://schemas.microsoft.com/office/drawing/2014/main" id="{BF0A99E0-3885-EB49-9626-191B8D305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87669" y="4714334"/>
            <a:ext cx="3568700" cy="191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zure Purview integration">
            <a:extLst>
              <a:ext uri="{FF2B5EF4-FFF2-40B4-BE49-F238E27FC236}">
                <a16:creationId xmlns:a16="http://schemas.microsoft.com/office/drawing/2014/main" id="{042E247D-05D1-D14D-BDA7-B466703FB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4742" y="4714334"/>
            <a:ext cx="3119016" cy="1699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QL Server Database Ledger">
            <a:extLst>
              <a:ext uri="{FF2B5EF4-FFF2-40B4-BE49-F238E27FC236}">
                <a16:creationId xmlns:a16="http://schemas.microsoft.com/office/drawing/2014/main" id="{86C5B518-E74E-C644-BEB2-2F1625EE5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1844" y="4346183"/>
            <a:ext cx="3268353" cy="245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169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207341-FD1B-5949-A6EA-872A39B6D506}"/>
              </a:ext>
            </a:extLst>
          </p:cNvPr>
          <p:cNvSpPr txBox="1"/>
          <p:nvPr/>
        </p:nvSpPr>
        <p:spPr>
          <a:xfrm>
            <a:off x="0" y="0"/>
            <a:ext cx="2804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Apache Flume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EA14A3-F0EA-504D-85CA-9916F9CF9510}"/>
              </a:ext>
            </a:extLst>
          </p:cNvPr>
          <p:cNvSpPr txBox="1"/>
          <p:nvPr/>
        </p:nvSpPr>
        <p:spPr>
          <a:xfrm>
            <a:off x="172995" y="596613"/>
            <a:ext cx="468321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Flume</a:t>
            </a:r>
            <a:r>
              <a:rPr lang="en-US" sz="1400"/>
              <a:t> is a distributed, reliable, and available service for efficiently collecting, aggregating, and </a:t>
            </a:r>
            <a:r>
              <a:rPr lang="en-US" sz="1400" b="1">
                <a:solidFill>
                  <a:srgbClr val="FF0000"/>
                </a:solidFill>
              </a:rPr>
              <a:t>moving large amounts of log data</a:t>
            </a:r>
            <a:r>
              <a:rPr lang="en-US" sz="1400"/>
              <a:t>. 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has a simple and flexible architecture based on streaming data flows.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is robust and fault tolerant with tunable reliability mechanisms and many failover and recovery mechanisms.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uses a simple extensible data model that allows for online analytic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is specifically designed for Hadoop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7A8A8E-D325-B042-A32B-018E927F396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4831" y="98854"/>
            <a:ext cx="2084173" cy="15870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8E3A37-CD3F-9E4C-89E9-D83ED4F6A0D7}"/>
              </a:ext>
            </a:extLst>
          </p:cNvPr>
          <p:cNvSpPr txBox="1"/>
          <p:nvPr/>
        </p:nvSpPr>
        <p:spPr>
          <a:xfrm>
            <a:off x="6314303" y="345989"/>
            <a:ext cx="3064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 </a:t>
            </a:r>
            <a:r>
              <a:rPr lang="en-US" sz="1400" b="1">
                <a:solidFill>
                  <a:srgbClr val="00B050"/>
                </a:solidFill>
              </a:rPr>
              <a:t>flume</a:t>
            </a:r>
            <a:r>
              <a:rPr lang="en-US" sz="1400"/>
              <a:t> is a man-made gravity chute for water, with raised walls.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DD2DFA-6592-9D43-8459-3F51F4CB212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4303" y="1298898"/>
            <a:ext cx="3248782" cy="21106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CE3ABE-0B19-6E45-A971-EC5CC22F351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4386" y="3743818"/>
            <a:ext cx="3248783" cy="21106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3EDB64-637C-9341-8FFB-22DA753197B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5382" y="3132219"/>
            <a:ext cx="4650283" cy="19995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E64137-2C00-BB43-8868-CEFDB6678580}"/>
              </a:ext>
            </a:extLst>
          </p:cNvPr>
          <p:cNvSpPr txBox="1"/>
          <p:nvPr/>
        </p:nvSpPr>
        <p:spPr>
          <a:xfrm>
            <a:off x="172995" y="5205176"/>
            <a:ext cx="53381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Flume vs Kafka: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Kafka</a:t>
            </a:r>
            <a:r>
              <a:rPr lang="en-US" sz="1400"/>
              <a:t> uses </a:t>
            </a:r>
            <a:r>
              <a:rPr lang="en-US" sz="1400" b="1">
                <a:solidFill>
                  <a:srgbClr val="FF0000"/>
                </a:solidFill>
              </a:rPr>
              <a:t>"pull" model</a:t>
            </a:r>
            <a:r>
              <a:rPr lang="en-US" sz="1400"/>
              <a:t>, fault tollerant, easy to scale, can handle high volume in real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Flume</a:t>
            </a:r>
            <a:r>
              <a:rPr lang="en-US" sz="1400"/>
              <a:t> uses </a:t>
            </a:r>
            <a:r>
              <a:rPr lang="en-US" sz="1400" b="1">
                <a:solidFill>
                  <a:srgbClr val="FF0000"/>
                </a:solidFill>
              </a:rPr>
              <a:t>"push" model</a:t>
            </a:r>
            <a:r>
              <a:rPr lang="en-US" sz="1400"/>
              <a:t>, not easily scalable, designed specifically to collect logs from distributed system, designed specifically for Hadoop, not fault tollerant - may lose data if one of agents fails</a:t>
            </a:r>
          </a:p>
        </p:txBody>
      </p:sp>
    </p:spTree>
    <p:extLst>
      <p:ext uri="{BB962C8B-B14F-4D97-AF65-F5344CB8AC3E}">
        <p14:creationId xmlns:p14="http://schemas.microsoft.com/office/powerpoint/2010/main" val="3023264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D7F0D4-1872-B741-B938-FEB2B3928DAF}"/>
              </a:ext>
            </a:extLst>
          </p:cNvPr>
          <p:cNvSpPr txBox="1"/>
          <p:nvPr/>
        </p:nvSpPr>
        <p:spPr>
          <a:xfrm>
            <a:off x="-1" y="0"/>
            <a:ext cx="5391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Azure Data Explorer, Kusto, KQL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6A6A6F-3037-BB40-A0DF-C20FE6708D70}"/>
              </a:ext>
            </a:extLst>
          </p:cNvPr>
          <p:cNvSpPr txBox="1"/>
          <p:nvPr/>
        </p:nvSpPr>
        <p:spPr>
          <a:xfrm>
            <a:off x="-1" y="647508"/>
            <a:ext cx="501017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In 2014 –</a:t>
            </a:r>
            <a:r>
              <a:rPr lang="en-US" sz="1400" b="1">
                <a:solidFill>
                  <a:srgbClr val="00B050"/>
                </a:solidFill>
              </a:rPr>
              <a:t> Israeli Microsoft Research group</a:t>
            </a:r>
            <a:r>
              <a:rPr lang="en-US" sz="1400"/>
              <a:t> started project "</a:t>
            </a:r>
            <a:r>
              <a:rPr lang="en-US" sz="1400" b="1">
                <a:solidFill>
                  <a:srgbClr val="FF0000"/>
                </a:solidFill>
              </a:rPr>
              <a:t>Kusto</a:t>
            </a:r>
            <a:r>
              <a:rPr lang="en-US" sz="1400"/>
              <a:t>" aiming to create analytics on top of Azure log and telemetry data.</a:t>
            </a:r>
          </a:p>
          <a:p>
            <a:r>
              <a:rPr lang="en-US" sz="1400"/>
              <a:t>The name "</a:t>
            </a:r>
            <a:r>
              <a:rPr lang="en-US" sz="1400" b="1">
                <a:solidFill>
                  <a:srgbClr val="FF0000"/>
                </a:solidFill>
              </a:rPr>
              <a:t>Kusto</a:t>
            </a:r>
            <a:r>
              <a:rPr lang="en-US" sz="1400"/>
              <a:t>" comes after </a:t>
            </a:r>
            <a:r>
              <a:rPr lang="en-US" sz="1400" b="1">
                <a:solidFill>
                  <a:srgbClr val="FF0000"/>
                </a:solidFill>
              </a:rPr>
              <a:t>Jacques Cousteau</a:t>
            </a:r>
            <a:r>
              <a:rPr lang="en-US" sz="1400"/>
              <a:t>, "</a:t>
            </a:r>
            <a:r>
              <a:rPr lang="en-US" sz="1400" b="1">
                <a:solidFill>
                  <a:srgbClr val="0070C0"/>
                </a:solidFill>
              </a:rPr>
              <a:t>the father of scuba diving</a:t>
            </a:r>
            <a:r>
              <a:rPr lang="en-US" sz="1400"/>
              <a:t>" (1910-1997), as a reference to "</a:t>
            </a:r>
            <a:r>
              <a:rPr lang="en-US" sz="1400" b="1">
                <a:solidFill>
                  <a:srgbClr val="0070C0"/>
                </a:solidFill>
              </a:rPr>
              <a:t>exploring the ocean of data</a:t>
            </a:r>
            <a:r>
              <a:rPr lang="en-US" sz="1400"/>
              <a:t>".   </a:t>
            </a:r>
            <a:r>
              <a:rPr lang="en-US" sz="1400">
                <a:hlinkClick r:id="rId2"/>
              </a:rPr>
              <a:t>https://en.wikipedia.org/wiki/Jacques_Cousteau</a:t>
            </a:r>
            <a:endParaRPr lang="en-US" sz="1400"/>
          </a:p>
          <a:p>
            <a:endParaRPr lang="en-US" sz="1400"/>
          </a:p>
          <a:p>
            <a:r>
              <a:rPr lang="en-US" sz="1400"/>
              <a:t>Later </a:t>
            </a:r>
            <a:r>
              <a:rPr lang="en-US" sz="1400" b="1">
                <a:solidFill>
                  <a:srgbClr val="FF0000"/>
                </a:solidFill>
              </a:rPr>
              <a:t>Kusto</a:t>
            </a:r>
            <a:r>
              <a:rPr lang="en-US" sz="1400"/>
              <a:t> project was renamed as "</a:t>
            </a:r>
            <a:r>
              <a:rPr lang="en-US" sz="1400" b="1">
                <a:solidFill>
                  <a:srgbClr val="FF0000"/>
                </a:solidFill>
              </a:rPr>
              <a:t>Azure Data Explorer</a:t>
            </a:r>
            <a:r>
              <a:rPr lang="en-US" sz="1400"/>
              <a:t>" (</a:t>
            </a:r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).</a:t>
            </a:r>
          </a:p>
          <a:p>
            <a:r>
              <a:rPr lang="en-US" sz="1400"/>
              <a:t>In 2016 it has become the backend big-data and analytics service for </a:t>
            </a:r>
            <a:r>
              <a:rPr lang="en-US" sz="1400" b="1">
                <a:solidFill>
                  <a:srgbClr val="FF0000"/>
                </a:solidFill>
              </a:rPr>
              <a:t>Application Insights Analytics</a:t>
            </a:r>
            <a:r>
              <a:rPr lang="en-US" sz="1400"/>
              <a:t>. In 2019 it has become generally available on Azure Cloud as PaaS (Platform as a Service).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 is basically a distributed </a:t>
            </a:r>
            <a:r>
              <a:rPr lang="en-US" sz="1400" b="1">
                <a:solidFill>
                  <a:srgbClr val="FF0000"/>
                </a:solidFill>
              </a:rPr>
              <a:t>relational database</a:t>
            </a:r>
            <a:r>
              <a:rPr lang="en-US" sz="1400"/>
              <a:t>. It has databases, tables, functions, and columns. It supports calculated columns, searching and filtering on rows, group by-aggregates and joins. Note – there are no unique keys.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 can use different types of data: structured data (CSV, Parquet files), log and telemetry files, JSON files, free text (unstructured data)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 uses </a:t>
            </a:r>
            <a:r>
              <a:rPr lang="en-US" sz="1400" b="1">
                <a:solidFill>
                  <a:srgbClr val="FF0000"/>
                </a:solidFill>
              </a:rPr>
              <a:t>KQL</a:t>
            </a:r>
            <a:r>
              <a:rPr lang="en-US" sz="1400"/>
              <a:t> = Kusto Query Language (query only, no changing data)</a:t>
            </a:r>
          </a:p>
          <a:p>
            <a:r>
              <a:rPr lang="en-US" sz="1400" b="1">
                <a:solidFill>
                  <a:srgbClr val="FF0000"/>
                </a:solidFill>
              </a:rPr>
              <a:t>KQL</a:t>
            </a:r>
            <a:r>
              <a:rPr lang="en-US" sz="1400"/>
              <a:t> is also used in </a:t>
            </a:r>
            <a:r>
              <a:rPr lang="en-US" sz="1400" b="1">
                <a:solidFill>
                  <a:srgbClr val="FF0000"/>
                </a:solidFill>
              </a:rPr>
              <a:t>CMPivot</a:t>
            </a:r>
            <a:r>
              <a:rPr lang="en-US" sz="1400"/>
              <a:t> tool (real-time state of devices).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 does indexing (including full text indexing). </a:t>
            </a:r>
          </a:p>
          <a:p>
            <a:r>
              <a:rPr lang="en-US" sz="1400"/>
              <a:t>It also has </a:t>
            </a:r>
            <a:r>
              <a:rPr lang="en-US" sz="1400" b="1">
                <a:solidFill>
                  <a:srgbClr val="FF0000"/>
                </a:solidFill>
              </a:rPr>
              <a:t>time series analysis</a:t>
            </a:r>
            <a:r>
              <a:rPr lang="en-US" sz="1400"/>
              <a:t> capabilities, regular expressions.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4FCDD6-E2FA-C74E-8D55-9E79FF75049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50392" y="85738"/>
            <a:ext cx="1753589" cy="24247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2BC925-4F87-D845-939B-DF555E59584D}"/>
              </a:ext>
            </a:extLst>
          </p:cNvPr>
          <p:cNvSpPr txBox="1"/>
          <p:nvPr/>
        </p:nvSpPr>
        <p:spPr>
          <a:xfrm>
            <a:off x="9498486" y="251045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Jacques Cousteau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1FE0C6-24EC-764B-9DBA-969CE7A8670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6862" y="4886312"/>
            <a:ext cx="2660650" cy="1885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F91448-F84C-9D4D-8570-6319D9C0F76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6862" y="2879786"/>
            <a:ext cx="2660650" cy="18340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F11075-CA2C-3347-85D2-A0A50479DC85}"/>
              </a:ext>
            </a:extLst>
          </p:cNvPr>
          <p:cNvSpPr txBox="1"/>
          <p:nvPr/>
        </p:nvSpPr>
        <p:spPr>
          <a:xfrm>
            <a:off x="5296999" y="565133"/>
            <a:ext cx="3424245" cy="32316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KQL is like SQL</a:t>
            </a: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but with pipes "|", regex, etc.</a:t>
            </a: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Examples: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MySessions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| where s_name == 'Ignite 2018'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| order by s_title</a:t>
            </a:r>
          </a:p>
          <a:p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Case-insensitive comparison:</a:t>
            </a:r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conference =~ 'ignite 2018'</a:t>
            </a:r>
          </a:p>
          <a:p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dates:</a:t>
            </a:r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starttime &gt; now(-7d)</a:t>
            </a:r>
          </a:p>
          <a:p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count rows:</a:t>
            </a:r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MySessions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| count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543F53-C7E6-5348-A6AE-8A2CC36C566B}"/>
              </a:ext>
            </a:extLst>
          </p:cNvPr>
          <p:cNvSpPr txBox="1"/>
          <p:nvPr/>
        </p:nvSpPr>
        <p:spPr>
          <a:xfrm>
            <a:off x="5391396" y="4288261"/>
            <a:ext cx="34242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In 2021 ADE was integrated into Synapse as "</a:t>
            </a:r>
            <a:r>
              <a:rPr lang="en-US" sz="1400" b="1">
                <a:solidFill>
                  <a:srgbClr val="FF0000"/>
                </a:solidFill>
              </a:rPr>
              <a:t>Azure Synapse Data Explorer</a:t>
            </a:r>
            <a:r>
              <a:rPr lang="en-US" sz="1400"/>
              <a:t>".</a:t>
            </a:r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Understand the difference:</a:t>
            </a:r>
          </a:p>
          <a:p>
            <a:r>
              <a:rPr lang="en-US" sz="1400"/>
              <a:t> .. Synapse serverless pool - SQL</a:t>
            </a:r>
          </a:p>
          <a:p>
            <a:r>
              <a:rPr lang="en-US" sz="1400"/>
              <a:t> .. Synapse data explorer - KQL</a:t>
            </a:r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Desktop apps:</a:t>
            </a:r>
          </a:p>
          <a:p>
            <a:r>
              <a:rPr lang="en-US" sz="1400"/>
              <a:t> .. Azure Storage Explorer</a:t>
            </a:r>
          </a:p>
          <a:p>
            <a:r>
              <a:rPr lang="en-US" sz="1400"/>
              <a:t> .. Azure azcopy utility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3A0459-2470-3844-A116-B38890C8F006}"/>
              </a:ext>
            </a:extLst>
          </p:cNvPr>
          <p:cNvCxnSpPr>
            <a:cxnSpLocks/>
          </p:cNvCxnSpPr>
          <p:nvPr/>
        </p:nvCxnSpPr>
        <p:spPr>
          <a:xfrm flipV="1">
            <a:off x="5134608" y="4219681"/>
            <a:ext cx="0" cy="2484001"/>
          </a:xfrm>
          <a:prstGeom prst="line">
            <a:avLst/>
          </a:prstGeom>
          <a:ln w="63500">
            <a:solidFill>
              <a:srgbClr val="00B050">
                <a:alpha val="9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921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95714B-64FB-E14A-A68C-C0932BF7AC15}"/>
              </a:ext>
            </a:extLst>
          </p:cNvPr>
          <p:cNvSpPr txBox="1"/>
          <p:nvPr/>
        </p:nvSpPr>
        <p:spPr>
          <a:xfrm>
            <a:off x="0" y="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Apache Presto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AF5186-7D35-194B-91C0-9820FF5D59CA}"/>
              </a:ext>
            </a:extLst>
          </p:cNvPr>
          <p:cNvSpPr txBox="1"/>
          <p:nvPr/>
        </p:nvSpPr>
        <p:spPr>
          <a:xfrm>
            <a:off x="405582" y="1166410"/>
            <a:ext cx="529467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Presto</a:t>
            </a:r>
            <a:r>
              <a:rPr lang="en-US" sz="1400"/>
              <a:t> is an open source high performance, distributed (serverless) SQL query engine for big data.</a:t>
            </a:r>
          </a:p>
          <a:p>
            <a:endParaRPr lang="en-US" sz="1400"/>
          </a:p>
          <a:p>
            <a:r>
              <a:rPr lang="en-US" sz="1400"/>
              <a:t>Presto was originally designed and developed at </a:t>
            </a:r>
            <a:r>
              <a:rPr lang="en-US" sz="1400" b="1">
                <a:solidFill>
                  <a:srgbClr val="0070C0"/>
                </a:solidFill>
              </a:rPr>
              <a:t>Facebook</a:t>
            </a:r>
            <a:r>
              <a:rPr lang="en-US" sz="1400"/>
              <a:t> for their data analysts to run interactive queries on its large data warehouse in </a:t>
            </a:r>
            <a:r>
              <a:rPr lang="en-US" sz="1400" b="1">
                <a:solidFill>
                  <a:srgbClr val="0070C0"/>
                </a:solidFill>
              </a:rPr>
              <a:t>Apache Hadoop</a:t>
            </a:r>
            <a:r>
              <a:rPr lang="en-US" sz="1400"/>
              <a:t>.</a:t>
            </a:r>
          </a:p>
          <a:p>
            <a:endParaRPr lang="en-US" sz="1400"/>
          </a:p>
          <a:p>
            <a:r>
              <a:rPr lang="en-US" sz="1400"/>
              <a:t>Its architecture allows users to query a variety of data sources such as </a:t>
            </a:r>
            <a:r>
              <a:rPr lang="en-US" sz="1400" b="1">
                <a:solidFill>
                  <a:srgbClr val="0070C0"/>
                </a:solidFill>
              </a:rPr>
              <a:t>Hadoop, Cassandra, Kafka, AWS S3, Alluxio, MySQL, MongoDB and Teradata</a:t>
            </a:r>
            <a:r>
              <a:rPr lang="en-US" sz="1400"/>
              <a:t>. </a:t>
            </a:r>
          </a:p>
          <a:p>
            <a:endParaRPr lang="en-US" sz="1400"/>
          </a:p>
          <a:p>
            <a:r>
              <a:rPr lang="en-US" sz="1400"/>
              <a:t>One can even query data from multiple data sources within a single query.</a:t>
            </a:r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Presto is used as a DW in Facebook, Netflix, etc.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Amazon Athena</a:t>
            </a:r>
            <a:r>
              <a:rPr lang="en-US" sz="1400"/>
              <a:t> is a hosted version of </a:t>
            </a:r>
            <a:r>
              <a:rPr lang="en-US" sz="1400" b="1">
                <a:solidFill>
                  <a:srgbClr val="FF0000"/>
                </a:solidFill>
              </a:rPr>
              <a:t>Presto</a:t>
            </a:r>
            <a:r>
              <a:rPr lang="en-US" sz="1400"/>
              <a:t> with </a:t>
            </a:r>
            <a:r>
              <a:rPr lang="en-US" sz="1400" b="1">
                <a:solidFill>
                  <a:srgbClr val="FF0000"/>
                </a:solidFill>
              </a:rPr>
              <a:t>ANSI SQL</a:t>
            </a:r>
            <a:r>
              <a:rPr lang="en-US" sz="1400"/>
              <a:t> support.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D743B6-D3C0-2A4C-A5E4-DFB7932A6F0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373" y="180494"/>
            <a:ext cx="1661651" cy="2514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5F1E5C-FC9A-CF49-85C7-E3763425477C}"/>
              </a:ext>
            </a:extLst>
          </p:cNvPr>
          <p:cNvSpPr txBox="1"/>
          <p:nvPr/>
        </p:nvSpPr>
        <p:spPr>
          <a:xfrm>
            <a:off x="6813754" y="3582456"/>
            <a:ext cx="44343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"At </a:t>
            </a:r>
            <a:r>
              <a:rPr lang="en-US" sz="1400" b="1">
                <a:solidFill>
                  <a:srgbClr val="FF0000"/>
                </a:solidFill>
              </a:rPr>
              <a:t>Facebook</a:t>
            </a:r>
            <a:r>
              <a:rPr lang="en-US" sz="1400"/>
              <a:t> alone, over a thousand employees use Presto, running several million queries and processing petabytes of data per day. </a:t>
            </a:r>
          </a:p>
          <a:p>
            <a:endParaRPr lang="en-US" sz="1400"/>
          </a:p>
          <a:p>
            <a:r>
              <a:rPr lang="en-US" sz="1400"/>
              <a:t>After creating </a:t>
            </a:r>
            <a:r>
              <a:rPr lang="en-US" sz="1400" b="1">
                <a:solidFill>
                  <a:srgbClr val="FF0000"/>
                </a:solidFill>
              </a:rPr>
              <a:t>Presto</a:t>
            </a:r>
            <a:r>
              <a:rPr lang="en-US" sz="1400"/>
              <a:t> we open sourced it to see if other companies were having the same issues and wanted to collaborate. It turns out many other companies were interested and so under The </a:t>
            </a:r>
            <a:r>
              <a:rPr lang="en-US" sz="1400" b="1">
                <a:solidFill>
                  <a:srgbClr val="FF0000"/>
                </a:solidFill>
              </a:rPr>
              <a:t>Linux Foundation</a:t>
            </a:r>
            <a:r>
              <a:rPr lang="en-US" sz="1400"/>
              <a:t>, we believe the project can engage others and grow the community for the benefit of all."</a:t>
            </a:r>
          </a:p>
          <a:p>
            <a:endParaRPr lang="en-US" sz="1400"/>
          </a:p>
          <a:p>
            <a:r>
              <a:rPr lang="en-US" sz="1400"/>
              <a:t> - Kathy Kam, Head of </a:t>
            </a:r>
            <a:r>
              <a:rPr lang="en-US" sz="1400" b="1">
                <a:solidFill>
                  <a:srgbClr val="00B050"/>
                </a:solidFill>
              </a:rPr>
              <a:t>Open Source at Facebook</a:t>
            </a:r>
            <a:r>
              <a:rPr lang="en-US" sz="1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086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38BB11-94C9-D440-89AF-E11B35C501E2}"/>
              </a:ext>
            </a:extLst>
          </p:cNvPr>
          <p:cNvSpPr txBox="1"/>
          <p:nvPr/>
        </p:nvSpPr>
        <p:spPr>
          <a:xfrm>
            <a:off x="104503" y="104503"/>
            <a:ext cx="128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BIML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B6A9AA-D8F7-F944-9ACE-959E2F2407B5}"/>
              </a:ext>
            </a:extLst>
          </p:cNvPr>
          <p:cNvSpPr txBox="1"/>
          <p:nvPr/>
        </p:nvSpPr>
        <p:spPr>
          <a:xfrm>
            <a:off x="1770016" y="1040221"/>
            <a:ext cx="506838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Biml</a:t>
            </a:r>
            <a:r>
              <a:rPr lang="en-US" sz="1400"/>
              <a:t> = Business Intelligence Markup Language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Biml</a:t>
            </a:r>
            <a:r>
              <a:rPr lang="en-US" sz="1400"/>
              <a:t> uses XML and small nuggets of C# or VB code to automatically create huge amounts of SQL scripts, SSIS packages, SSAS cubes, tabular models, and more.</a:t>
            </a:r>
          </a:p>
          <a:p>
            <a:endParaRPr lang="en-US" sz="1200"/>
          </a:p>
          <a:p>
            <a:r>
              <a:rPr lang="en-US" sz="1200"/>
              <a:t>.. </a:t>
            </a:r>
            <a:r>
              <a:rPr lang="en-US" sz="1200">
                <a:hlinkClick r:id="rId2"/>
              </a:rPr>
              <a:t>http://www.bimlscript.com</a:t>
            </a:r>
            <a:endParaRPr lang="en-US" sz="1200"/>
          </a:p>
          <a:p>
            <a:r>
              <a:rPr lang="en-US" sz="1200"/>
              <a:t>.. </a:t>
            </a:r>
            <a:r>
              <a:rPr lang="en-US" sz="1200">
                <a:hlinkClick r:id="rId3"/>
              </a:rPr>
              <a:t>https://varigence.com/Biml</a:t>
            </a:r>
            <a:r>
              <a:rPr lang="en-US" sz="1200"/>
              <a:t> </a:t>
            </a:r>
          </a:p>
          <a:p>
            <a:r>
              <a:rPr lang="en-US" sz="1200"/>
              <a:t>.. </a:t>
            </a:r>
            <a:r>
              <a:rPr lang="en-US" sz="1200">
                <a:hlinkClick r:id="rId4"/>
              </a:rPr>
              <a:t>https://en.wikipedia.org/wiki/Business_Intelligence_Markup_Language</a:t>
            </a:r>
            <a:endParaRPr lang="en-US" sz="1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D584A4-A6FE-574C-AB51-96F1BCCCE6D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3401" y="118272"/>
            <a:ext cx="1818640" cy="5232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3C7CAA-2D91-D746-B3E4-B62FE05DB1A5}"/>
              </a:ext>
            </a:extLst>
          </p:cNvPr>
          <p:cNvSpPr txBox="1"/>
          <p:nvPr/>
        </p:nvSpPr>
        <p:spPr>
          <a:xfrm>
            <a:off x="104503" y="3686093"/>
            <a:ext cx="8399417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rgbClr val="0070C0"/>
                </a:solidFill>
              </a:rPr>
              <a:t>&lt;Biml xmlns="http://schemas.varigence.com/biml.xsd"&gt;</a:t>
            </a:r>
          </a:p>
          <a:p>
            <a:r>
              <a:rPr lang="en-US" sz="1000">
                <a:solidFill>
                  <a:srgbClr val="0070C0"/>
                </a:solidFill>
              </a:rPr>
              <a:t>    &lt;Connections&gt;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&lt;Connection Name="AdventureWorks" ConnectionString="Server=.;Initial Catalog=AdventureWorks;Integrated Security=SSPI;Provider=SQLNCLI10"/&gt;</a:t>
            </a:r>
          </a:p>
          <a:p>
            <a:r>
              <a:rPr lang="en-US" sz="1000">
                <a:solidFill>
                  <a:srgbClr val="0070C0"/>
                </a:solidFill>
              </a:rPr>
              <a:t>    &lt;/Connections&gt;</a:t>
            </a:r>
          </a:p>
          <a:p>
            <a:r>
              <a:rPr lang="en-US" sz="1000">
                <a:solidFill>
                  <a:srgbClr val="0070C0"/>
                </a:solidFill>
              </a:rPr>
              <a:t>    &lt;Packages&gt;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&lt;Package Name="Biml Sample" AutoCreateConfigurationsType="None" ConstraintMode="Linear"&gt;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&lt;Tasks&gt;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&lt;Dataflow Name="Extract Table List"&gt;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&lt;Transformations&gt;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  &lt;OleDbSource Name="Get Table List" ConnectionName="AdventureWorks"&gt;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      &lt;DirectInput&gt;SELECT * FROM sys.tables&lt;/DirectInput&gt;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  &lt;/OleDbSource&gt;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  &lt;Multicast Name="Multicast"/&gt;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&lt;/Transformations&gt;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&lt;/Dataflow&gt;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&lt;/Tasks&gt;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&lt;/Package&gt;</a:t>
            </a:r>
          </a:p>
          <a:p>
            <a:r>
              <a:rPr lang="en-US" sz="1000">
                <a:solidFill>
                  <a:srgbClr val="0070C0"/>
                </a:solidFill>
              </a:rPr>
              <a:t>    &lt;/Packages&gt;</a:t>
            </a:r>
          </a:p>
          <a:p>
            <a:r>
              <a:rPr lang="en-US" sz="1000">
                <a:solidFill>
                  <a:srgbClr val="0070C0"/>
                </a:solidFill>
              </a:rPr>
              <a:t>&lt;/Biml&gt;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E25B2-B98A-404E-8A99-18D39477FA21}"/>
              </a:ext>
            </a:extLst>
          </p:cNvPr>
          <p:cNvSpPr txBox="1"/>
          <p:nvPr/>
        </p:nvSpPr>
        <p:spPr>
          <a:xfrm>
            <a:off x="104503" y="3307270"/>
            <a:ext cx="1464976" cy="378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3004619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A59B12-ED6E-C546-BB1F-810ECEF65BD4}"/>
              </a:ext>
            </a:extLst>
          </p:cNvPr>
          <p:cNvSpPr txBox="1"/>
          <p:nvPr/>
        </p:nvSpPr>
        <p:spPr>
          <a:xfrm>
            <a:off x="104502" y="104503"/>
            <a:ext cx="7739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SSIS </a:t>
            </a:r>
            <a:r>
              <a:rPr lang="en-US" sz="2800"/>
              <a:t>= SQL Server Integration Services (since 2005)</a:t>
            </a:r>
            <a:endParaRPr lang="en-US" sz="28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5D7A83-727B-7148-A69D-2046D7A5164B}"/>
              </a:ext>
            </a:extLst>
          </p:cNvPr>
          <p:cNvSpPr txBox="1"/>
          <p:nvPr/>
        </p:nvSpPr>
        <p:spPr>
          <a:xfrm>
            <a:off x="104502" y="853129"/>
            <a:ext cx="88658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is a component of the Microsoft SQL Server database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can perform broad range of ETL / data migration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In </a:t>
            </a: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you create and execute </a:t>
            </a:r>
            <a:r>
              <a:rPr lang="en-US" sz="1400" b="1">
                <a:solidFill>
                  <a:srgbClr val="FF0000"/>
                </a:solidFill>
              </a:rPr>
              <a:t>SSIS packages</a:t>
            </a:r>
            <a:r>
              <a:rPr lang="en-US" sz="1400"/>
              <a:t>, (files with extension .</a:t>
            </a:r>
            <a:r>
              <a:rPr lang="en-US" sz="1400" b="1">
                <a:solidFill>
                  <a:srgbClr val="FF0000"/>
                </a:solidFill>
              </a:rPr>
              <a:t>dtsx</a:t>
            </a:r>
            <a:r>
              <a:rPr lang="en-US" sz="1400"/>
              <a:t>). The packages have </a:t>
            </a:r>
            <a:r>
              <a:rPr lang="en-US" sz="1400" b="1">
                <a:solidFill>
                  <a:srgbClr val="FF0000"/>
                </a:solidFill>
              </a:rPr>
              <a:t>XML</a:t>
            </a:r>
            <a:r>
              <a:rPr lang="en-US" sz="1400"/>
              <a:t> format.</a:t>
            </a:r>
            <a:br>
              <a:rPr lang="en-US" sz="1400"/>
            </a:br>
            <a:r>
              <a:rPr lang="en-US" sz="1400"/>
              <a:t>The packages include all ETL components as needed for specific ETL job (connection cmanager, tasks, control flow, data flow, parameters, event handlers, and variables)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packages are created using Microsoft Visual Studio with </a:t>
            </a:r>
            <a:r>
              <a:rPr lang="en-US" sz="1400" b="1">
                <a:solidFill>
                  <a:srgbClr val="FF0000"/>
                </a:solidFill>
              </a:rPr>
              <a:t>SSDT</a:t>
            </a:r>
            <a:r>
              <a:rPr lang="en-US" sz="1400"/>
              <a:t> (SQL Server Data Tools) </a:t>
            </a:r>
            <a:br>
              <a:rPr lang="en-US" sz="1400"/>
            </a:br>
            <a:r>
              <a:rPr lang="en-US" sz="1400"/>
              <a:t>Note - before 2015 there was BIDS (Business Intelligence Development Studio)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package can be executed from GUI, from SQL database, or from command line (Windows or Linux):</a:t>
            </a:r>
            <a:br>
              <a:rPr lang="en-US" sz="1400"/>
            </a:br>
            <a:r>
              <a:rPr lang="en-US" sz="1400">
                <a:solidFill>
                  <a:srgbClr val="0070C0"/>
                </a:solidFill>
              </a:rPr>
              <a:t>    dtexec /File “D:\packagetest.dtsx”</a:t>
            </a:r>
            <a:br>
              <a:rPr lang="en-US" sz="1400">
                <a:solidFill>
                  <a:srgbClr val="0070C0"/>
                </a:solidFill>
              </a:rPr>
            </a:br>
            <a:r>
              <a:rPr lang="en-US" sz="1400">
                <a:solidFill>
                  <a:srgbClr val="0070C0"/>
                </a:solidFill>
              </a:rPr>
              <a:t>    dtexec /Server “My-Pc/SQLInstance” /ISServer “SSISDB\MyFolder\MyProject\MyPackage.dtsx”</a:t>
            </a:r>
            <a:endParaRPr lang="en-US" sz="1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7EA39A-E2BA-394E-B4A4-61CFDFA0270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70347" y="163759"/>
            <a:ext cx="3117149" cy="10249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5CDBC4-5222-EE4B-B53D-2B29EFC604F1}"/>
              </a:ext>
            </a:extLst>
          </p:cNvPr>
          <p:cNvSpPr txBox="1"/>
          <p:nvPr/>
        </p:nvSpPr>
        <p:spPr>
          <a:xfrm>
            <a:off x="247378" y="3625180"/>
            <a:ext cx="956813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Advantages (Pros) of SSIS: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was around since 2005, when it substituted </a:t>
            </a:r>
            <a:r>
              <a:rPr lang="en-US" sz="1400" b="1">
                <a:solidFill>
                  <a:srgbClr val="FF0000"/>
                </a:solidFill>
              </a:rPr>
              <a:t>DTS</a:t>
            </a:r>
            <a:r>
              <a:rPr lang="en-US" sz="1400"/>
              <a:t> (Data Transformation Services, 1998-2005)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has many connectors, can consume data from "difficult" sources </a:t>
            </a:r>
            <a:r>
              <a:rPr lang="en-US" sz="1400" b="1">
                <a:solidFill>
                  <a:srgbClr val="00B050"/>
                </a:solidFill>
              </a:rPr>
              <a:t>FTP, HTTP,MSMQ, SSA</a:t>
            </a:r>
            <a:r>
              <a:rPr lang="en-US" sz="1400"/>
              <a:t>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can work with "non-Microsoft" data systems (for example, </a:t>
            </a:r>
            <a:r>
              <a:rPr lang="en-US" sz="1400" b="1">
                <a:solidFill>
                  <a:srgbClr val="00B050"/>
                </a:solidFill>
              </a:rPr>
              <a:t>DB2 to Oracle</a:t>
            </a:r>
            <a:r>
              <a:rPr lang="en-US" sz="140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Can handle complex transformations, multi-step operations, aggregating data from different data </a:t>
            </a:r>
            <a:br>
              <a:rPr lang="en-US" sz="1400"/>
            </a:br>
            <a:r>
              <a:rPr lang="en-US" sz="1400"/>
              <a:t>sources or types, and structured exception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Data can be loaded in </a:t>
            </a:r>
            <a:r>
              <a:rPr lang="en-US" sz="1400" b="1">
                <a:solidFill>
                  <a:srgbClr val="00B050"/>
                </a:solidFill>
              </a:rPr>
              <a:t>parallel</a:t>
            </a:r>
            <a:r>
              <a:rPr lang="en-US" sz="1400"/>
              <a:t> to many varied destinations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Package </a:t>
            </a:r>
            <a:r>
              <a:rPr lang="en-US" sz="1400" b="1">
                <a:solidFill>
                  <a:srgbClr val="00B050"/>
                </a:solidFill>
              </a:rPr>
              <a:t>deployment</a:t>
            </a:r>
            <a:r>
              <a:rPr lang="en-US" sz="1400"/>
              <a:t> methodology is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is easy to use. All you need is knowledge of </a:t>
            </a:r>
            <a:r>
              <a:rPr lang="en-US" sz="1400" b="1">
                <a:solidFill>
                  <a:srgbClr val="00B050"/>
                </a:solidFill>
              </a:rPr>
              <a:t>T-SQL</a:t>
            </a:r>
            <a:r>
              <a:rPr lang="en-US" sz="1400"/>
              <a:t> and </a:t>
            </a: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itself, </a:t>
            </a:r>
            <a:br>
              <a:rPr lang="en-US" sz="1400"/>
            </a:br>
            <a:r>
              <a:rPr lang="en-US" sz="1400"/>
              <a:t>no coding required (although you can use C# or Visual Basic if needed).</a:t>
            </a:r>
            <a:br>
              <a:rPr lang="en-US" sz="1400"/>
            </a:br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Disadvantages (Cons):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To see package execution report need Management Studio rather than being published to reporting services or other 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memory usage is high and it conflicts with SQL, difficult to run multiple packages in parallel, and slows down </a:t>
            </a: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14016-013B-4849-A64C-6C3AFD17D04C}"/>
              </a:ext>
            </a:extLst>
          </p:cNvPr>
          <p:cNvSpPr txBox="1"/>
          <p:nvPr/>
        </p:nvSpPr>
        <p:spPr>
          <a:xfrm>
            <a:off x="9815514" y="4033437"/>
            <a:ext cx="2309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B050"/>
                </a:solidFill>
              </a:rPr>
              <a:t>Andy Leonard</a:t>
            </a:r>
          </a:p>
          <a:p>
            <a:pPr algn="ctr"/>
            <a:r>
              <a:rPr lang="en-US" sz="1400"/>
              <a:t>ETL, SSIS, BIML expert</a:t>
            </a:r>
          </a:p>
          <a:p>
            <a:pPr algn="ctr"/>
            <a:r>
              <a:rPr lang="en-US" sz="1400">
                <a:hlinkClick r:id="rId3"/>
              </a:rPr>
              <a:t>https://dilmsuite.com</a:t>
            </a:r>
            <a:r>
              <a:rPr lang="en-US" sz="1400"/>
              <a:t> </a:t>
            </a:r>
          </a:p>
          <a:p>
            <a:pPr algn="ctr"/>
            <a:r>
              <a:rPr lang="en-US" sz="1400">
                <a:hlinkClick r:id="rId4"/>
              </a:rPr>
              <a:t>https://www.datachannel.tv</a:t>
            </a:r>
            <a:endParaRPr lang="en-US" sz="1400"/>
          </a:p>
        </p:txBody>
      </p:sp>
      <p:pic>
        <p:nvPicPr>
          <p:cNvPr id="1026" name="Picture 2" descr="Andy Leonard photo">
            <a:extLst>
              <a:ext uri="{FF2B5EF4-FFF2-40B4-BE49-F238E27FC236}">
                <a16:creationId xmlns:a16="http://schemas.microsoft.com/office/drawing/2014/main" id="{6D04CFDE-3B9F-524E-91B3-3189CD1C44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74485" y="2771161"/>
            <a:ext cx="791492" cy="126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094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2980</TotalTime>
  <Words>2518</Words>
  <Application>Microsoft Macintosh PowerPoint</Application>
  <PresentationFormat>Widescreen</PresentationFormat>
  <Paragraphs>251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Menlo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366</cp:revision>
  <dcterms:created xsi:type="dcterms:W3CDTF">2018-10-10T17:24:46Z</dcterms:created>
  <dcterms:modified xsi:type="dcterms:W3CDTF">2021-12-05T19:42:49Z</dcterms:modified>
</cp:coreProperties>
</file>