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3" r:id="rId2"/>
    <p:sldId id="271" r:id="rId3"/>
    <p:sldId id="270" r:id="rId4"/>
    <p:sldId id="269" r:id="rId5"/>
    <p:sldId id="272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3"/>
    <p:restoredTop sz="91405"/>
  </p:normalViewPr>
  <p:slideViewPr>
    <p:cSldViewPr snapToGrid="0" snapToObjects="1">
      <p:cViewPr varScale="1">
        <p:scale>
          <a:sx n="97" d="100"/>
          <a:sy n="97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er_Gateway_Interfac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lask_(web_framework)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UWSG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hyperlink" Target="https://cli.vuejs.org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jquery.com/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hyperlink" Target="https://vuejs.org/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en.wikipedia.org/wiki/Ajax_(programming)" TargetMode="External"/><Relationship Id="rId16" Type="http://schemas.openxmlformats.org/officeDocument/2006/relationships/hyperlink" Target="https://nativescript.org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js.org/" TargetMode="External"/><Relationship Id="rId11" Type="http://schemas.openxmlformats.org/officeDocument/2006/relationships/hyperlink" Target="https://en.wikipedia.org/wiki/Vue.js" TargetMode="External"/><Relationship Id="rId24" Type="http://schemas.openxmlformats.org/officeDocument/2006/relationships/image" Target="../media/image18.png"/><Relationship Id="rId5" Type="http://schemas.openxmlformats.org/officeDocument/2006/relationships/hyperlink" Target="https://en.wikipedia.org/wiki/AngularJS" TargetMode="External"/><Relationship Id="rId15" Type="http://schemas.openxmlformats.org/officeDocument/2006/relationships/hyperlink" Target="https://en.wikipedia.org/wiki/TypeScript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en.wikipedia.org/wiki/Npm_(software)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nodejs.org/" TargetMode="External"/><Relationship Id="rId9" Type="http://schemas.openxmlformats.org/officeDocument/2006/relationships/hyperlink" Target="https://www.npmjs.com/" TargetMode="External"/><Relationship Id="rId14" Type="http://schemas.openxmlformats.org/officeDocument/2006/relationships/hyperlink" Target="https://en.wikipedia.org/wiki/Redux_(JavaScript_library)" TargetMode="External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docs.microsoft.com/en-us/azure/load-balancer/load-balancer-overview" TargetMode="External"/><Relationship Id="rId7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developers.google.com/identity/protocols/oauth2/openid-connect" TargetMode="External"/><Relationship Id="rId2" Type="http://schemas.openxmlformats.org/officeDocument/2006/relationships/hyperlink" Target="https://docs.aws.amazon.com/AmazonECS/latest/developerguide/load-balancer-typ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demistakes.com/work/minimal-mistakes-jekyll-theme/" TargetMode="External"/><Relationship Id="rId11" Type="http://schemas.openxmlformats.org/officeDocument/2006/relationships/hyperlink" Target="https://docs.microsoft.com/en-us/azure/active-directory/hybrid/how-to-connect-sso" TargetMode="External"/><Relationship Id="rId5" Type="http://schemas.openxmlformats.org/officeDocument/2006/relationships/hyperlink" Target="https://en.wikipedia.org/wiki/Nginx" TargetMode="External"/><Relationship Id="rId10" Type="http://schemas.openxmlformats.org/officeDocument/2006/relationships/hyperlink" Target="https://docs.aws.amazon.com/singlesignon/latest/userguide/what-is.html" TargetMode="External"/><Relationship Id="rId4" Type="http://schemas.openxmlformats.org/officeDocument/2006/relationships/hyperlink" Target="https://cloud.google.com/load-balancing" TargetMode="External"/><Relationship Id="rId9" Type="http://schemas.openxmlformats.org/officeDocument/2006/relationships/hyperlink" Target="https://www.django-rest-framework.org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39583-EBA3-8B44-A53A-34B60C051B77}"/>
              </a:ext>
            </a:extLst>
          </p:cNvPr>
          <p:cNvSpPr txBox="1"/>
          <p:nvPr/>
        </p:nvSpPr>
        <p:spPr>
          <a:xfrm>
            <a:off x="0" y="0"/>
            <a:ext cx="403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Basic Web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9C386-BA4A-BD4D-AC64-1F0237D70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" y="1032510"/>
            <a:ext cx="4238240" cy="1747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26DB7-714E-CF4A-8AF9-B27ED0E79971}"/>
              </a:ext>
            </a:extLst>
          </p:cNvPr>
          <p:cNvSpPr txBox="1"/>
          <p:nvPr/>
        </p:nvSpPr>
        <p:spPr>
          <a:xfrm>
            <a:off x="97536" y="3374410"/>
            <a:ext cx="509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1994 – web browser Netscape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HTML (HyperText Markup Language)</a:t>
            </a:r>
            <a:r>
              <a:rPr lang="en-US" sz="14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7156-239E-0E4D-A1A1-D0D813FDC972}"/>
              </a:ext>
            </a:extLst>
          </p:cNvPr>
          <p:cNvSpPr txBox="1"/>
          <p:nvPr/>
        </p:nvSpPr>
        <p:spPr>
          <a:xfrm>
            <a:off x="97536" y="4232220"/>
            <a:ext cx="361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&lt;meta charset="utf-8"&gt;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&lt;title&gt;My test page&lt;/title&gt;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&lt;p&gt;Hello World!&lt;/p&gt;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&lt;img src="images/firefox-icon.png"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alt="My test image"&gt;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5C87-A4AA-394A-A179-EF611739951B}"/>
              </a:ext>
            </a:extLst>
          </p:cNvPr>
          <p:cNvSpPr txBox="1"/>
          <p:nvPr/>
        </p:nvSpPr>
        <p:spPr>
          <a:xfrm>
            <a:off x="5352288" y="201905"/>
            <a:ext cx="52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1995 – JavaScript - was developed by Brendan Eich for Netscape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2550-55B6-7749-B915-4B229074E789}"/>
              </a:ext>
            </a:extLst>
          </p:cNvPr>
          <p:cNvSpPr txBox="1"/>
          <p:nvPr/>
        </p:nvSpPr>
        <p:spPr>
          <a:xfrm>
            <a:off x="6096000" y="523220"/>
            <a:ext cx="59740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&lt;script type="text/javascript"&gt;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rows = prompt("How many rows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cols = prompt("How many columns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if(rows == "" || rows 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rows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if(cols== "" || cols==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cols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createTable(rows, cols);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 createTable(rows, 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j=1;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output = "&lt;table border='1' width='500' cellspacing='0'cellpadding='5'&gt;";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for(i=1;i&lt;=rows;i++)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output = output + "&lt;tr&gt;";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while(j&lt;=cols)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output = output + "&lt;td&gt;" + i*j + "&lt;/td&gt;";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j = j+1;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output = output + "&lt;/tr&gt;";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j = 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output = output + "&lt;/table&gt;";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document.write(output);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CAFF-4F15-964F-B8C4-A5D278E9AA86}"/>
              </a:ext>
            </a:extLst>
          </p:cNvPr>
          <p:cNvSpPr txBox="1"/>
          <p:nvPr/>
        </p:nvSpPr>
        <p:spPr>
          <a:xfrm>
            <a:off x="5352288" y="5151691"/>
            <a:ext cx="291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1996 – Cascading Style Sheets (CSS)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041C2-22C2-A34A-A65C-292124208D5E}"/>
              </a:ext>
            </a:extLst>
          </p:cNvPr>
          <p:cNvSpPr txBox="1"/>
          <p:nvPr/>
        </p:nvSpPr>
        <p:spPr>
          <a:xfrm>
            <a:off x="6096000" y="5459468"/>
            <a:ext cx="527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&lt;style&gt;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BODY, TD, TH, P, DIV, blockquote, li, ul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{FONT-FAMILY: verdana, arial, geneva, helvetica; FONT-SIZE: 10pt;}</a:t>
            </a:r>
          </a:p>
          <a:p>
            <a:endParaRPr lang="en-US" sz="9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A:hover { COLOR: #FF0000; background: #FFA; TEXT-DECORATION: underline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67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C73A1-B381-5E48-AB2B-89D57B285434}"/>
              </a:ext>
            </a:extLst>
          </p:cNvPr>
          <p:cNvSpPr txBox="1"/>
          <p:nvPr/>
        </p:nvSpPr>
        <p:spPr>
          <a:xfrm>
            <a:off x="0" y="127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6B5B9-EC77-7A4C-9C78-309AD4E96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0" y="209550"/>
            <a:ext cx="4425950" cy="230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5C3DA-70E1-7244-B835-C309B3432346}"/>
              </a:ext>
            </a:extLst>
          </p:cNvPr>
          <p:cNvSpPr txBox="1"/>
          <p:nvPr/>
        </p:nvSpPr>
        <p:spPr>
          <a:xfrm>
            <a:off x="6565900" y="8964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72D0-CE1C-4340-9CF5-BB1CA571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140" y="3394591"/>
            <a:ext cx="697991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5113-0E35-C440-B32C-903B3A2B931A}"/>
              </a:ext>
            </a:extLst>
          </p:cNvPr>
          <p:cNvSpPr txBox="1"/>
          <p:nvPr/>
        </p:nvSpPr>
        <p:spPr>
          <a:xfrm>
            <a:off x="88900" y="543302"/>
            <a:ext cx="557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 </a:t>
            </a:r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has become the most popular web server.</a:t>
            </a:r>
          </a:p>
          <a:p>
            <a:r>
              <a:rPr lang="en-US" b="1">
                <a:solidFill>
                  <a:srgbClr val="FF0000"/>
                </a:solidFill>
              </a:rPr>
              <a:t>Apache</a:t>
            </a:r>
            <a:r>
              <a:rPr lang="en-US"/>
              <a:t> moved to the 2</a:t>
            </a:r>
            <a:r>
              <a:rPr lang="en-US" baseline="30000"/>
              <a:t>nd</a:t>
            </a:r>
            <a:r>
              <a:rPr lang="en-US"/>
              <a:t> place, and </a:t>
            </a:r>
            <a:r>
              <a:rPr lang="en-US" b="1">
                <a:solidFill>
                  <a:srgbClr val="00B0F0"/>
                </a:solidFill>
              </a:rPr>
              <a:t>Microsoft IIS</a:t>
            </a:r>
            <a:r>
              <a:rPr lang="en-US"/>
              <a:t> has very little popularity.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– very light, but very fast.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FD03-1C82-214A-86B0-F42C124080E9}"/>
              </a:ext>
            </a:extLst>
          </p:cNvPr>
          <p:cNvSpPr txBox="1"/>
          <p:nvPr/>
        </p:nvSpPr>
        <p:spPr>
          <a:xfrm>
            <a:off x="88900" y="2512948"/>
            <a:ext cx="4502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Typical Python Architectures:</a:t>
            </a:r>
          </a:p>
          <a:p>
            <a:r>
              <a:rPr lang="en-US"/>
              <a:t>Nginx – Gunicorn</a:t>
            </a:r>
          </a:p>
          <a:p>
            <a:r>
              <a:rPr lang="en-US"/>
              <a:t>Nginx – Gunicorn – Flask</a:t>
            </a:r>
          </a:p>
          <a:p>
            <a:r>
              <a:rPr lang="en-US"/>
              <a:t>Nginx – Gunicorn – Uvcorn – FastAPI</a:t>
            </a:r>
          </a:p>
          <a:p>
            <a:r>
              <a:rPr lang="en-US"/>
              <a:t>Nginx Units – FastAPI</a:t>
            </a:r>
          </a:p>
          <a:p>
            <a:r>
              <a:rPr lang="en-US"/>
              <a:t>Nginx – Django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Typical node.js (Javascript) Architecture:</a:t>
            </a:r>
          </a:p>
          <a:p>
            <a:r>
              <a:rPr lang="en-US"/>
              <a:t>Nginx – Node</a:t>
            </a:r>
          </a:p>
        </p:txBody>
      </p:sp>
    </p:spTree>
    <p:extLst>
      <p:ext uri="{BB962C8B-B14F-4D97-AF65-F5344CB8AC3E}">
        <p14:creationId xmlns:p14="http://schemas.microsoft.com/office/powerpoint/2010/main" val="17892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045543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92" y="5323869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9160" y="5150713"/>
            <a:ext cx="4641850" cy="62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95" y="68727"/>
            <a:ext cx="3514194" cy="123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B82CB-004B-0C44-B208-051FF3449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894" y="6119979"/>
            <a:ext cx="1340191" cy="6068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423DB-538C-0E40-8293-41B2E5DC9F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5489" y="6149348"/>
            <a:ext cx="2403502" cy="495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17C21F3-DA10-4748-8DEB-27F74AE34EAA}"/>
              </a:ext>
            </a:extLst>
          </p:cNvPr>
          <p:cNvSpPr/>
          <p:nvPr/>
        </p:nvSpPr>
        <p:spPr>
          <a:xfrm>
            <a:off x="8883040" y="6253227"/>
            <a:ext cx="352697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4FC15-C78C-B540-8200-7AFFC6F3357A}"/>
              </a:ext>
            </a:extLst>
          </p:cNvPr>
          <p:cNvSpPr txBox="1"/>
          <p:nvPr/>
        </p:nvSpPr>
        <p:spPr>
          <a:xfrm>
            <a:off x="153552" y="4173510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Note:</a:t>
            </a:r>
          </a:p>
          <a:p>
            <a:r>
              <a:rPr lang="en-US" sz="1400">
                <a:solidFill>
                  <a:srgbClr val="00B0F0"/>
                </a:solidFill>
              </a:rPr>
              <a:t>Azure, AWS, and Google cloud</a:t>
            </a:r>
          </a:p>
          <a:p>
            <a:r>
              <a:rPr lang="en-US" sz="1400">
                <a:solidFill>
                  <a:srgbClr val="00B0F0"/>
                </a:solidFill>
              </a:rPr>
              <a:t>offer Load Balancing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5F62B-A122-0C49-B007-A648484F266B}"/>
              </a:ext>
            </a:extLst>
          </p:cNvPr>
          <p:cNvSpPr txBox="1"/>
          <p:nvPr/>
        </p:nvSpPr>
        <p:spPr>
          <a:xfrm>
            <a:off x="3490257" y="4585205"/>
            <a:ext cx="273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You can scale using multiple servers, or multiple docker containers managed by 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81548" y="1601480"/>
            <a:ext cx="5494349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App. Server behind the Web Server.</a:t>
            </a:r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8"/>
              </a:rPr>
              <a:t>https://en.wikipedia.org/wiki/Web_Server_Gateway_Interface</a:t>
            </a:r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9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10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46A91-2F1F-DC4A-9F44-F5C8F57BDE1C}"/>
              </a:ext>
            </a:extLst>
          </p:cNvPr>
          <p:cNvSpPr txBox="1"/>
          <p:nvPr/>
        </p:nvSpPr>
        <p:spPr>
          <a:xfrm>
            <a:off x="6716309" y="4598410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Two ways to use ASGI with FastAPI: 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479" y="261610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68980" y="1484793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5A735-B1FD-D74E-8BE7-D1C9221BEDF3}"/>
              </a:ext>
            </a:extLst>
          </p:cNvPr>
          <p:cNvSpPr txBox="1"/>
          <p:nvPr/>
        </p:nvSpPr>
        <p:spPr>
          <a:xfrm>
            <a:off x="7503323" y="461736"/>
            <a:ext cx="425359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ajax - </a:t>
            </a:r>
            <a:r>
              <a:rPr lang="en-US" sz="1100">
                <a:hlinkClick r:id="rId2"/>
              </a:rPr>
              <a:t>https://en.wikipedia.org/wiki/Ajax_(programming)</a:t>
            </a:r>
            <a:r>
              <a:rPr lang="en-US" sz="1100"/>
              <a:t> -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jQuery - </a:t>
            </a:r>
            <a:r>
              <a:rPr lang="en-US" sz="1100">
                <a:hlinkClick r:id="rId3"/>
              </a:rPr>
              <a:t>https://jquery.com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node.js - </a:t>
            </a:r>
            <a:r>
              <a:rPr lang="en-US" sz="1100">
                <a:hlinkClick r:id="rId4"/>
              </a:rPr>
              <a:t>https://nodejs.org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AngularJS - </a:t>
            </a:r>
            <a:r>
              <a:rPr lang="en-US" sz="1100">
                <a:hlinkClick r:id="rId5"/>
              </a:rPr>
              <a:t>https://en.wikipedia.org/wiki/AngularJS</a:t>
            </a:r>
            <a:r>
              <a:rPr lang="en-US" sz="1100"/>
              <a:t> 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6"/>
              </a:rPr>
              <a:t>https://angularjs.org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React - </a:t>
            </a:r>
            <a:r>
              <a:rPr lang="en-US" sz="1100">
                <a:hlinkClick r:id="rId7"/>
              </a:rPr>
              <a:t>https://en.wikipedia.org/wiki/React_(JavaScript_library)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8"/>
              </a:rPr>
              <a:t>https://reactjs.org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npm - </a:t>
            </a:r>
            <a:r>
              <a:rPr lang="en-US" sz="1100">
                <a:hlinkClick r:id="rId9"/>
              </a:rPr>
              <a:t>https://www.npmjs.com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0"/>
              </a:rPr>
              <a:t>https://en.wikipedia.org/wiki/Npm_(software)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Vue.js - </a:t>
            </a:r>
            <a:r>
              <a:rPr lang="en-US" sz="1100">
                <a:hlinkClick r:id="rId11"/>
              </a:rPr>
              <a:t>https://en.wikipedia.org/wiki/Vue.js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2"/>
              </a:rPr>
              <a:t>https://vuejs.org</a:t>
            </a:r>
            <a:r>
              <a:rPr lang="en-US" sz="1100"/>
              <a:t> - </a:t>
            </a:r>
            <a:r>
              <a:rPr lang="en-US" sz="1100">
                <a:hlinkClick r:id="rId13"/>
              </a:rPr>
              <a:t>https://cli.vuejs.org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Redux - </a:t>
            </a:r>
            <a:r>
              <a:rPr lang="en-US" sz="1100">
                <a:hlinkClick r:id="rId14"/>
              </a:rPr>
              <a:t>https://en.wikipedia.org/wiki/Redux_(JavaScript_library)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Typescript - </a:t>
            </a:r>
            <a:r>
              <a:rPr lang="en-US" sz="1100">
                <a:hlinkClick r:id="rId15"/>
              </a:rPr>
              <a:t>https://en.wikipedia.org/wiki/TypeScript</a:t>
            </a:r>
            <a:r>
              <a:rPr lang="en-US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NativeScript - </a:t>
            </a:r>
            <a:r>
              <a:rPr lang="en-US" sz="1100">
                <a:hlinkClick r:id="rId16"/>
              </a:rPr>
              <a:t>https://nativescript.org</a:t>
            </a:r>
            <a:r>
              <a:rPr lang="en-US" sz="1100"/>
              <a:t> – mobile apps</a:t>
            </a:r>
          </a:p>
          <a:p>
            <a:endParaRPr lang="en-US" sz="1100"/>
          </a:p>
          <a:p>
            <a:r>
              <a:rPr lang="en-US" sz="1100" b="1">
                <a:solidFill>
                  <a:srgbClr val="00B050"/>
                </a:solidFill>
              </a:rPr>
              <a:t>More 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Loopback.io - uses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form.io - very good, uses mongo.db, 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heroku.com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Swagger.io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expresses.com - Node 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Yeoman.io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Mustache.github.io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Kaleguy.github.io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Fiddler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lodash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Require lodash/fp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RxJS - reactive library - https://rxjs-dev.firebaseapp.com/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819F-408B-1141-B500-94A88DE1AB61}"/>
              </a:ext>
            </a:extLst>
          </p:cNvPr>
          <p:cNvSpPr txBox="1"/>
          <p:nvPr/>
        </p:nvSpPr>
        <p:spPr>
          <a:xfrm>
            <a:off x="0" y="97536"/>
            <a:ext cx="198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8F393-9E85-4641-AF9A-5C6B62B5F773}"/>
              </a:ext>
            </a:extLst>
          </p:cNvPr>
          <p:cNvSpPr txBox="1"/>
          <p:nvPr/>
        </p:nvSpPr>
        <p:spPr>
          <a:xfrm>
            <a:off x="44230" y="620756"/>
            <a:ext cx="5035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1996 – AJAX (Asynchronous JavaScript And XML)</a:t>
            </a:r>
          </a:p>
          <a:p>
            <a:endParaRPr lang="en-US" sz="1400"/>
          </a:p>
          <a:p>
            <a:r>
              <a:rPr lang="en-US" sz="1400"/>
              <a:t>2006 – jQuery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2009 – Node.js (</a:t>
            </a:r>
            <a:r>
              <a:rPr lang="en-US" sz="1400" b="1">
                <a:solidFill>
                  <a:srgbClr val="FF0000"/>
                </a:solidFill>
              </a:rPr>
              <a:t>server-side</a:t>
            </a:r>
            <a:r>
              <a:rPr lang="en-US" sz="1400"/>
              <a:t>)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2010 – AngularJS (Google) </a:t>
            </a:r>
            <a:br>
              <a:rPr lang="en-US" sz="1400"/>
            </a:br>
            <a:r>
              <a:rPr lang="en-US" sz="1400"/>
              <a:t>             JavaScript MVC framework</a:t>
            </a:r>
          </a:p>
          <a:p>
            <a:endParaRPr lang="en-US" sz="1400"/>
          </a:p>
          <a:p>
            <a:r>
              <a:rPr lang="en-US" sz="1400"/>
              <a:t>2013 – React (Facebook)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npm registry </a:t>
            </a:r>
          </a:p>
          <a:p>
            <a:r>
              <a:rPr lang="en-US" sz="1400"/>
              <a:t>             repository for frontend packages</a:t>
            </a:r>
          </a:p>
          <a:p>
            <a:endParaRPr lang="en-US" sz="1400"/>
          </a:p>
          <a:p>
            <a:r>
              <a:rPr lang="en-US" sz="1400"/>
              <a:t>2014 – Vue.js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NativeScript (mobile apps)</a:t>
            </a:r>
          </a:p>
          <a:p>
            <a:endParaRPr lang="en-US" sz="1400"/>
          </a:p>
          <a:p>
            <a:r>
              <a:rPr lang="en-US" sz="1400"/>
              <a:t>2015 – Redux Library (maange state,</a:t>
            </a:r>
          </a:p>
          <a:p>
            <a:r>
              <a:rPr lang="en-US" sz="1400"/>
              <a:t>             used with React or Angular)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36AC0-508D-E842-83FB-4561577E6FF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888" y="2358336"/>
            <a:ext cx="2688145" cy="74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1B7B9-0A80-0042-95A7-48CA9D7EA61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173" y="3099762"/>
            <a:ext cx="1789430" cy="79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BEA0B-F72D-284B-8E9A-19414F0A394E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928" y="1043447"/>
            <a:ext cx="1842008" cy="47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6A12-E6C5-0043-BDD9-5A034719E4EE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1465" y="4159737"/>
            <a:ext cx="1153835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7BA6C-C513-2949-9EFD-9939794CDA3D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758" y="5798059"/>
            <a:ext cx="711835" cy="89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9CEC2-1939-A24D-8D39-8461F896D5F1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71" y="4418829"/>
            <a:ext cx="1490850" cy="5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A98F3-AF46-7748-B89F-67165C65564B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878" y="1600301"/>
            <a:ext cx="1789430" cy="557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D6910-46F3-CF4F-9F59-C253AA405751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387" y="4998565"/>
            <a:ext cx="711835" cy="7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DD586-5839-0943-904F-385E79CC0859}"/>
              </a:ext>
            </a:extLst>
          </p:cNvPr>
          <p:cNvSpPr txBox="1"/>
          <p:nvPr/>
        </p:nvSpPr>
        <p:spPr>
          <a:xfrm>
            <a:off x="151076" y="929243"/>
            <a:ext cx="4725724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Load Balaners</a:t>
            </a:r>
          </a:p>
          <a:p>
            <a:r>
              <a:rPr lang="en-US" sz="1400"/>
              <a:t>In front of your web application you may have a load balancer.</a:t>
            </a:r>
          </a:p>
          <a:p>
            <a:r>
              <a:rPr lang="en-US" sz="1400"/>
              <a:t>All three major clouds provide load balancers: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AWS</a:t>
            </a:r>
            <a:r>
              <a:rPr lang="en-US" sz="1200"/>
              <a:t> - </a:t>
            </a:r>
            <a:r>
              <a:rPr lang="en-US" sz="1200">
                <a:hlinkClick r:id="rId2"/>
              </a:rPr>
              <a:t>https://docs.aws.amazon.com/AmazonECS/latest/developerguide/load-balancer-types.html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</a:t>
            </a:r>
            <a:r>
              <a:rPr lang="en-US" sz="1200"/>
              <a:t> - </a:t>
            </a:r>
            <a:r>
              <a:rPr lang="en-US" sz="1200">
                <a:hlinkClick r:id="rId3"/>
              </a:rPr>
              <a:t>https://docs.microsoft.com/en-us/azure/load-balancer/load-balancer-overview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GCP </a:t>
            </a:r>
            <a:r>
              <a:rPr lang="en-US" sz="1200"/>
              <a:t>- </a:t>
            </a:r>
            <a:r>
              <a:rPr lang="en-US" sz="1200">
                <a:hlinkClick r:id="rId4"/>
              </a:rPr>
              <a:t>https://cloud.google.com/load-balancing</a:t>
            </a:r>
            <a:endParaRPr lang="en-US" sz="1200"/>
          </a:p>
          <a:p>
            <a:r>
              <a:rPr lang="en-US" sz="1400"/>
              <a:t> </a:t>
            </a:r>
          </a:p>
          <a:p>
            <a:r>
              <a:rPr lang="en-US" sz="1400"/>
              <a:t>You may also use Nginx to route requests to application servers and to serve static html pages:</a:t>
            </a:r>
          </a:p>
          <a:p>
            <a:r>
              <a:rPr lang="en-US" sz="1400"/>
              <a:t>   </a:t>
            </a:r>
            <a:r>
              <a:rPr lang="en-US" sz="1400">
                <a:hlinkClick r:id="rId5"/>
              </a:rPr>
              <a:t>https://en.wikipedia.org/wiki/Nginx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E6F61-6140-C649-A45F-EA029758965F}"/>
              </a:ext>
            </a:extLst>
          </p:cNvPr>
          <p:cNvSpPr txBox="1"/>
          <p:nvPr/>
        </p:nvSpPr>
        <p:spPr>
          <a:xfrm>
            <a:off x="151076" y="3878427"/>
            <a:ext cx="4725724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Templates:</a:t>
            </a:r>
          </a:p>
          <a:p>
            <a:r>
              <a:rPr lang="en-US" sz="1400" b="1">
                <a:solidFill>
                  <a:srgbClr val="FF0000"/>
                </a:solidFill>
              </a:rPr>
              <a:t>Responsive HTML templates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(top menu changes to hamburger for narrow screen)</a:t>
            </a:r>
          </a:p>
          <a:p>
            <a:endParaRPr lang="en-US" sz="1400"/>
          </a:p>
          <a:p>
            <a:r>
              <a:rPr lang="en-US" sz="1400"/>
              <a:t>You can google for something like this: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compatible website template free download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html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responsive website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shopify templates</a:t>
            </a:r>
          </a:p>
          <a:p>
            <a:endParaRPr lang="en-US" sz="1400"/>
          </a:p>
          <a:p>
            <a:r>
              <a:rPr lang="en-US" sz="1400"/>
              <a:t>Example of good template for </a:t>
            </a:r>
            <a:r>
              <a:rPr lang="en-US" sz="1400" b="1">
                <a:solidFill>
                  <a:srgbClr val="00B050"/>
                </a:solidFill>
              </a:rPr>
              <a:t>Jekyll</a:t>
            </a:r>
            <a:r>
              <a:rPr lang="en-US" sz="1400"/>
              <a:t> (static site generator):</a:t>
            </a:r>
          </a:p>
          <a:p>
            <a:r>
              <a:rPr lang="en-US" sz="1200"/>
              <a:t> - </a:t>
            </a:r>
            <a:r>
              <a:rPr lang="en-US" sz="1200">
                <a:hlinkClick r:id="rId6"/>
              </a:rPr>
              <a:t>https://mademistakes.com/work/minimal-mistakes-jekyll-theme/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52F88-6D2B-794E-AEDE-BAA411983336}"/>
              </a:ext>
            </a:extLst>
          </p:cNvPr>
          <p:cNvSpPr txBox="1"/>
          <p:nvPr/>
        </p:nvSpPr>
        <p:spPr>
          <a:xfrm>
            <a:off x="6202019" y="305429"/>
            <a:ext cx="494305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Web Server Frameworks:</a:t>
            </a:r>
          </a:p>
          <a:p>
            <a:r>
              <a:rPr lang="en-US" sz="1400"/>
              <a:t>  - Python-based (Django, Flask, gunicorn, FastAPI, etc.)</a:t>
            </a:r>
          </a:p>
          <a:p>
            <a:r>
              <a:rPr lang="en-US" sz="1400"/>
              <a:t>  - node.js + TypeScript</a:t>
            </a:r>
          </a:p>
          <a:p>
            <a:r>
              <a:rPr lang="en-US" sz="1400"/>
              <a:t>  - Flutter (widgets) - </a:t>
            </a:r>
            <a:r>
              <a:rPr lang="en-US" sz="1200">
                <a:hlinkClick r:id="rId7"/>
              </a:rPr>
              <a:t>https://en.wikipedia.org/wiki/Flutter_(software)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33932-ED34-5D43-88A9-9F3E91CD758F}"/>
              </a:ext>
            </a:extLst>
          </p:cNvPr>
          <p:cNvSpPr txBox="1"/>
          <p:nvPr/>
        </p:nvSpPr>
        <p:spPr>
          <a:xfrm>
            <a:off x="151076" y="135791"/>
            <a:ext cx="549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Technologies – continued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2ABB-35C4-A647-8CB2-387AAC02F991}"/>
              </a:ext>
            </a:extLst>
          </p:cNvPr>
          <p:cNvSpPr txBox="1"/>
          <p:nvPr/>
        </p:nvSpPr>
        <p:spPr>
          <a:xfrm>
            <a:off x="6202019" y="2166367"/>
            <a:ext cx="467801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Django/Python provides authentication, sessions, and caching  out-of-the-box: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https://en.wikipedia.org/wiki/Django_(web_framework)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https://www.django-rest-framework.org</a:t>
            </a:r>
            <a:r>
              <a:rPr lang="en-US" sz="1400"/>
              <a:t> 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8B6F-4E98-B94F-835D-CF12D8A94FC5}"/>
              </a:ext>
            </a:extLst>
          </p:cNvPr>
          <p:cNvSpPr txBox="1"/>
          <p:nvPr/>
        </p:nvSpPr>
        <p:spPr>
          <a:xfrm>
            <a:off x="5665834" y="3598523"/>
            <a:ext cx="601542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All major clouds provide tools for Authentication/Authorization</a:t>
            </a:r>
          </a:p>
          <a:p>
            <a:endParaRPr lang="en-US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AWS Single Sign-On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0"/>
              </a:rPr>
              <a:t>https://docs.aws.amazon.com/singlesignon/latest/userguide/what-is.html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Azure Active Directory SSO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1"/>
              </a:rPr>
              <a:t>https://docs.microsoft.com/en-us/azure/active-directory/hybrid/how-to-connect-sso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Google: OpenID Connect</a:t>
            </a:r>
            <a:r>
              <a:rPr lang="en-US" sz="1600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2"/>
              </a:rPr>
              <a:t>https://developers.google.com/identity/protocols/oauth2/openid-connect</a:t>
            </a:r>
            <a:r>
              <a:rPr lang="en-US" sz="1200"/>
              <a:t>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19FA5-7DF1-F940-8A50-332E4E39420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0944" y="4510107"/>
            <a:ext cx="812800" cy="393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5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Web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04753" y="4965461"/>
            <a:ext cx="643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1820</Words>
  <Application>Microsoft Macintosh PowerPoint</Application>
  <PresentationFormat>Widescreen</PresentationFormat>
  <Paragraphs>211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406</cp:revision>
  <dcterms:created xsi:type="dcterms:W3CDTF">2018-10-10T17:24:46Z</dcterms:created>
  <dcterms:modified xsi:type="dcterms:W3CDTF">2021-12-11T04:18:46Z</dcterms:modified>
</cp:coreProperties>
</file>