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67"/>
    <p:restoredTop sz="93937"/>
  </p:normalViewPr>
  <p:slideViewPr>
    <p:cSldViewPr snapToGrid="0" snapToObjects="1">
      <p:cViewPr varScale="1">
        <p:scale>
          <a:sx n="103" d="100"/>
          <a:sy n="103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cognitive-services/language-service/language-studio" TargetMode="External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hyperlink" Target="https://azure.microsoft.com/en-us/services/openai-service/" TargetMode="External"/><Relationship Id="rId7" Type="http://schemas.openxmlformats.org/officeDocument/2006/relationships/hyperlink" Target="https://azure.microsoft.com/en-us/products/video-analyzer/" TargetMode="Externa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hyperlink" Target="https://news.microsoft.com/november-2021-ignite/" TargetMode="Externa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zure.microsoft.com/en-us/services/azure-arc" TargetMode="External"/><Relationship Id="rId11" Type="http://schemas.openxmlformats.org/officeDocument/2006/relationships/hyperlink" Target="https://azure.microsoft.com/en-us/services/azure-percept/" TargetMode="External"/><Relationship Id="rId5" Type="http://schemas.openxmlformats.org/officeDocument/2006/relationships/hyperlink" Target="https://docs.microsoft.com/en-us/azure/machine-learning/how-to-label-data" TargetMode="External"/><Relationship Id="rId15" Type="http://schemas.openxmlformats.org/officeDocument/2006/relationships/image" Target="../media/image4.png"/><Relationship Id="rId10" Type="http://schemas.openxmlformats.org/officeDocument/2006/relationships/hyperlink" Target="https://www.youtube.com/embed/fmGHEJL81rU" TargetMode="External"/><Relationship Id="rId19" Type="http://schemas.openxmlformats.org/officeDocument/2006/relationships/image" Target="../media/image8.png"/><Relationship Id="rId4" Type="http://schemas.openxmlformats.org/officeDocument/2006/relationships/hyperlink" Target="https://www.youtube.com/embed/mD_tJMZmZ7U" TargetMode="External"/><Relationship Id="rId9" Type="http://schemas.openxmlformats.org/officeDocument/2006/relationships/hyperlink" Target="https://azure.microsoft.com/en-us/updates/public-preview-azure-container-apps/" TargetMode="External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sqlshack.com/sql-server-2022-private-preview-announcement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377523-1556-BE4B-89E0-9D726B98AB69}"/>
              </a:ext>
            </a:extLst>
          </p:cNvPr>
          <p:cNvSpPr txBox="1"/>
          <p:nvPr/>
        </p:nvSpPr>
        <p:spPr>
          <a:xfrm>
            <a:off x="0" y="716049"/>
            <a:ext cx="53339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Microsoft Ignite - an annual conference for developers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2"/>
              </a:rPr>
              <a:t>https://news.microsoft.com/november-2021-ignite/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Azure Open AI Service (Preview)</a:t>
            </a:r>
            <a:br>
              <a:rPr lang="en-US" sz="1200"/>
            </a:br>
            <a:r>
              <a:rPr lang="en-US" sz="1200"/>
              <a:t>language models (large, pre-trained, even GPT3)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3"/>
              </a:rPr>
              <a:t>https://azure.microsoft.com/en-us/services/openai-service/</a:t>
            </a:r>
            <a:r>
              <a:rPr lang="en-US" sz="1200"/>
              <a:t> 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4"/>
              </a:rPr>
              <a:t>https://www.youtube.com/embed/mD_tJMZmZ7U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Azure Data Labeling</a:t>
            </a:r>
            <a:br>
              <a:rPr lang="en-US" sz="1200"/>
            </a:br>
            <a:r>
              <a:rPr lang="en-US" sz="1200">
                <a:hlinkClick r:id="rId5"/>
              </a:rPr>
              <a:t>https://docs.microsoft.com/en-us/azure/machine-learning/how-to-label-data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Azure Arc - Unify on-premises, hybrid, and multicloud infrastructure</a:t>
            </a:r>
            <a:br>
              <a:rPr lang="en-US" sz="1200"/>
            </a:br>
            <a:r>
              <a:rPr lang="en-US" sz="1200"/>
              <a:t>with Kubernetes based deployment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6"/>
              </a:rPr>
              <a:t>https://azure.microsoft.com/en-us/services/azure-arc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Azure video analyzer platform</a:t>
            </a:r>
            <a:br>
              <a:rPr lang="en-US" sz="1200"/>
            </a:br>
            <a:r>
              <a:rPr lang="en-US" sz="1200"/>
              <a:t>extract actionable insights from videos, whether stored or streaming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7"/>
              </a:rPr>
              <a:t>https://azure.microsoft.com/en-us/products/video-analyzer/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Azure Language Studio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8"/>
              </a:rPr>
              <a:t>https://docs.microsoft.com/en-us/azure/cognitive-services/language-service/language-studio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Container Apps Preview</a:t>
            </a:r>
            <a:br>
              <a:rPr lang="en-US" sz="1200"/>
            </a:br>
            <a:r>
              <a:rPr lang="en-US" sz="1200"/>
              <a:t>managed serverless container service – deploy containers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9"/>
              </a:rPr>
              <a:t>https://azure.microsoft.com/en-us/updates/public-preview-azure-container-apps/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0"/>
              </a:rPr>
              <a:t>https://www.youtube.com/embed/fmGHEJL81rU</a:t>
            </a:r>
            <a:br>
              <a:rPr lang="en-US" sz="1200"/>
            </a:b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Azure Percept (for Edge apps)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11"/>
              </a:rPr>
              <a:t>https://azure.microsoft.com/en-us/services/azure-percept/</a:t>
            </a:r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3E161-088F-3945-87D9-D62B0232741F}"/>
              </a:ext>
            </a:extLst>
          </p:cNvPr>
          <p:cNvSpPr txBox="1"/>
          <p:nvPr/>
        </p:nvSpPr>
        <p:spPr>
          <a:xfrm>
            <a:off x="25400" y="0"/>
            <a:ext cx="495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Azure Updates November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3EA2B-FA52-2F43-B64F-CABF429C5F3A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0355" y="1543292"/>
            <a:ext cx="3022600" cy="138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E794A-7C02-C448-8DC3-8F331FFD9C71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2866" y="113793"/>
            <a:ext cx="1324843" cy="861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6FCEE6-DDB0-A54C-A241-D5181480328F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2161" y="41114"/>
            <a:ext cx="3195602" cy="1136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B20E22-F4A0-A54B-8866-FAD189597987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3927754"/>
            <a:ext cx="2854211" cy="1551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4714F5-A509-AC46-8562-4BC7639768A3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4654" y="3451258"/>
            <a:ext cx="3073960" cy="138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1A7084-2162-7C42-9B29-1C401C4958A9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7512" y="5205641"/>
            <a:ext cx="2913529" cy="1455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E85B41-879B-3E4F-AD97-B63B0E4398C2}"/>
              </a:ext>
            </a:extLst>
          </p:cNvPr>
          <p:cNvSpPr txBox="1"/>
          <p:nvPr/>
        </p:nvSpPr>
        <p:spPr>
          <a:xfrm>
            <a:off x="9117512" y="4836309"/>
            <a:ext cx="203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Percept for 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825AD-B34A-9E45-AF08-77BA3766BAC7}"/>
              </a:ext>
            </a:extLst>
          </p:cNvPr>
          <p:cNvSpPr txBox="1"/>
          <p:nvPr/>
        </p:nvSpPr>
        <p:spPr>
          <a:xfrm>
            <a:off x="5778180" y="3589249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Video Analyzer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AF8CBA-EE63-1F4D-A312-5DE8F96F4CCE}"/>
              </a:ext>
            </a:extLst>
          </p:cNvPr>
          <p:cNvSpPr txBox="1"/>
          <p:nvPr/>
        </p:nvSpPr>
        <p:spPr>
          <a:xfrm>
            <a:off x="9038974" y="3106265"/>
            <a:ext cx="127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BEB7C-3C7C-3F4C-AC31-8B9F76EBADE8}"/>
              </a:ext>
            </a:extLst>
          </p:cNvPr>
          <p:cNvSpPr txBox="1"/>
          <p:nvPr/>
        </p:nvSpPr>
        <p:spPr>
          <a:xfrm>
            <a:off x="9100355" y="1205844"/>
            <a:ext cx="309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Arc – Kubernetes deployment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E1462-1AF0-0945-8EA4-C9D418DDDD95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9406" y="5877016"/>
            <a:ext cx="852516" cy="8406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1F558C-0FBD-4849-8009-A26E78594016}"/>
              </a:ext>
            </a:extLst>
          </p:cNvPr>
          <p:cNvSpPr txBox="1"/>
          <p:nvPr/>
        </p:nvSpPr>
        <p:spPr>
          <a:xfrm>
            <a:off x="5809748" y="5512678"/>
            <a:ext cx="2129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Container Apps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C96275-0852-514C-ADB1-4895B6093F8A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840" y="2068188"/>
            <a:ext cx="2243866" cy="12299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8DBDCC-969B-4548-8F94-433008C2B67E}"/>
              </a:ext>
            </a:extLst>
          </p:cNvPr>
          <p:cNvSpPr txBox="1"/>
          <p:nvPr/>
        </p:nvSpPr>
        <p:spPr>
          <a:xfrm>
            <a:off x="5845415" y="1666320"/>
            <a:ext cx="179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Labeling</a:t>
            </a:r>
          </a:p>
        </p:txBody>
      </p:sp>
    </p:spTree>
    <p:extLst>
      <p:ext uri="{BB962C8B-B14F-4D97-AF65-F5344CB8AC3E}">
        <p14:creationId xmlns:p14="http://schemas.microsoft.com/office/powerpoint/2010/main" val="46774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0D7386-1BAD-B748-BCFC-D88C27FDFE25}"/>
              </a:ext>
            </a:extLst>
          </p:cNvPr>
          <p:cNvSpPr txBox="1"/>
          <p:nvPr/>
        </p:nvSpPr>
        <p:spPr>
          <a:xfrm>
            <a:off x="0" y="23753"/>
            <a:ext cx="5700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SQL Server 2022 – "Azure Enabled"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5AEBB-BDF3-FA42-8D6C-32A623EED6BD}"/>
              </a:ext>
            </a:extLst>
          </p:cNvPr>
          <p:cNvSpPr txBox="1"/>
          <p:nvPr/>
        </p:nvSpPr>
        <p:spPr>
          <a:xfrm>
            <a:off x="106878" y="1380085"/>
            <a:ext cx="71133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SQL Server 2022 integrates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Synapse Link</a:t>
            </a:r>
            <a:r>
              <a:rPr lang="en-US" sz="1400">
                <a:solidFill>
                  <a:srgbClr val="2F2F2F"/>
                </a:solidFill>
                <a:latin typeface="Segoe UI" panose="020B0502040204020203" pitchFamily="34" charset="0"/>
              </a:rPr>
              <a:t> (</a:t>
            </a:r>
            <a:r>
              <a:rPr lang="en-US" sz="1400"/>
              <a:t> avoid big ETL jobs between SQL Server and Azure Synapse)</a:t>
            </a:r>
            <a:endParaRPr lang="en-US" sz="1400">
              <a:solidFill>
                <a:srgbClr val="2F2F2F"/>
              </a:solidFill>
              <a:latin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  <a:latin typeface="Segoe UI" panose="020B0502040204020203" pitchFamily="34" charset="0"/>
              </a:rPr>
              <a:t>Azure Purview</a:t>
            </a:r>
          </a:p>
          <a:p>
            <a:pPr lvl="1"/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Failover</a:t>
            </a:r>
            <a:r>
              <a:rPr lang="en-US" sz="1400"/>
              <a:t> back/forth from SQL Server 2022 and Azure SQL DB Managed Instances.</a:t>
            </a:r>
            <a:br>
              <a:rPr lang="en-US" sz="1400"/>
            </a:br>
            <a:r>
              <a:rPr lang="en-US" sz="1400"/>
              <a:t>Including restoring versionless databases from Azure SQL DB Managed Instances</a:t>
            </a:r>
            <a:br>
              <a:rPr lang="en-US" sz="1400"/>
            </a:br>
            <a:r>
              <a:rPr lang="en-US" sz="1400"/>
              <a:t>down to on-premises SQL Server 2022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SQL Server Ledger – </a:t>
            </a:r>
            <a:r>
              <a:rPr lang="en-US" sz="1400" b="1">
                <a:solidFill>
                  <a:srgbClr val="FF0000"/>
                </a:solidFill>
              </a:rPr>
              <a:t>blockchain</a:t>
            </a:r>
            <a:r>
              <a:rPr lang="en-US" sz="1400"/>
              <a:t> immutable histories of tables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Performance! Parameter-sensitive plan optimization </a:t>
            </a:r>
            <a:br>
              <a:rPr lang="en-US" sz="1400"/>
            </a:br>
            <a:r>
              <a:rPr lang="en-US" sz="1400"/>
              <a:t>that caches </a:t>
            </a:r>
            <a:r>
              <a:rPr lang="en-US" sz="1400" b="1">
                <a:solidFill>
                  <a:srgbClr val="FF0000"/>
                </a:solidFill>
              </a:rPr>
              <a:t>multiple plans per stored procedure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D15E-3356-5F44-8DEF-BA8DF812E929}"/>
              </a:ext>
            </a:extLst>
          </p:cNvPr>
          <p:cNvSpPr txBox="1"/>
          <p:nvPr/>
        </p:nvSpPr>
        <p:spPr>
          <a:xfrm>
            <a:off x="106879" y="546973"/>
            <a:ext cx="55932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Announced November 2, 2021 fro private preview</a:t>
            </a:r>
          </a:p>
          <a:p>
            <a:r>
              <a:rPr lang="en-US" sz="1200">
                <a:hlinkClick r:id="rId2"/>
              </a:rPr>
              <a:t>https://www.sqlshack.com/sql-server-2022-private-preview-announcement/</a:t>
            </a:r>
            <a:endParaRPr lang="en-US" sz="1200"/>
          </a:p>
        </p:txBody>
      </p:sp>
      <p:pic>
        <p:nvPicPr>
          <p:cNvPr id="1026" name="Picture 2" descr="SQL Server 2022 Private Preview announcement">
            <a:extLst>
              <a:ext uri="{FF2B5EF4-FFF2-40B4-BE49-F238E27FC236}">
                <a16:creationId xmlns:a16="http://schemas.microsoft.com/office/drawing/2014/main" id="{9706A7FF-36E6-4145-80AD-2A766F4B6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8917" y="101209"/>
            <a:ext cx="4226205" cy="29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8E0DDB-6C4C-1848-B932-D54A33EAFE8A}"/>
              </a:ext>
            </a:extLst>
          </p:cNvPr>
          <p:cNvSpPr/>
          <p:nvPr/>
        </p:nvSpPr>
        <p:spPr>
          <a:xfrm>
            <a:off x="7477206" y="3552909"/>
            <a:ext cx="18449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Azure Synapse Link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1746485-737E-CE43-B3F1-98FAC0D5FDA3}"/>
              </a:ext>
            </a:extLst>
          </p:cNvPr>
          <p:cNvSpPr/>
          <p:nvPr/>
        </p:nvSpPr>
        <p:spPr>
          <a:xfrm rot="11278950">
            <a:off x="8359035" y="2889209"/>
            <a:ext cx="183478" cy="679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Business Continuity using Azure">
            <a:extLst>
              <a:ext uri="{FF2B5EF4-FFF2-40B4-BE49-F238E27FC236}">
                <a16:creationId xmlns:a16="http://schemas.microsoft.com/office/drawing/2014/main" id="{BF0A99E0-3885-EB49-9626-191B8D305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7669" y="4714334"/>
            <a:ext cx="35687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Purview integration">
            <a:extLst>
              <a:ext uri="{FF2B5EF4-FFF2-40B4-BE49-F238E27FC236}">
                <a16:creationId xmlns:a16="http://schemas.microsoft.com/office/drawing/2014/main" id="{042E247D-05D1-D14D-BDA7-B466703FB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742" y="4714334"/>
            <a:ext cx="3119016" cy="169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 Server Database Ledger">
            <a:extLst>
              <a:ext uri="{FF2B5EF4-FFF2-40B4-BE49-F238E27FC236}">
                <a16:creationId xmlns:a16="http://schemas.microsoft.com/office/drawing/2014/main" id="{86C5B518-E74E-C644-BEB2-2F1625EE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51844" y="4346183"/>
            <a:ext cx="3268353" cy="245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16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054288-5C3F-C54D-9739-A8F971E51587}"/>
              </a:ext>
            </a:extLst>
          </p:cNvPr>
          <p:cNvSpPr txBox="1"/>
          <p:nvPr/>
        </p:nvSpPr>
        <p:spPr>
          <a:xfrm>
            <a:off x="0" y="0"/>
            <a:ext cx="737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BigQuery Omni - Google Cross-Cloud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CDDB6-71EF-F14B-9265-6A64E2EEA472}"/>
              </a:ext>
            </a:extLst>
          </p:cNvPr>
          <p:cNvSpPr txBox="1"/>
          <p:nvPr/>
        </p:nvSpPr>
        <p:spPr>
          <a:xfrm>
            <a:off x="195944" y="640323"/>
            <a:ext cx="6096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Omni</a:t>
            </a:r>
            <a:r>
              <a:rPr lang="en-US" sz="1400"/>
              <a:t>: </a:t>
            </a:r>
          </a:p>
          <a:p>
            <a:r>
              <a:rPr lang="en-US" sz="1400"/>
              <a:t>the same </a:t>
            </a:r>
            <a:r>
              <a:rPr lang="en-US" sz="1400" b="1">
                <a:solidFill>
                  <a:srgbClr val="00B050"/>
                </a:solidFill>
              </a:rPr>
              <a:t>BigQuery</a:t>
            </a:r>
            <a:r>
              <a:rPr lang="en-US" sz="1400"/>
              <a:t> interface on Google Cloud </a:t>
            </a:r>
          </a:p>
          <a:p>
            <a:r>
              <a:rPr lang="en-US" sz="1400"/>
              <a:t>now lets you also query the data accross all major clouds</a:t>
            </a:r>
          </a:p>
          <a:p>
            <a:r>
              <a:rPr lang="en-US" sz="1400"/>
              <a:t>( </a:t>
            </a:r>
            <a:r>
              <a:rPr lang="en-US" sz="1400" b="1">
                <a:solidFill>
                  <a:srgbClr val="FF0000"/>
                </a:solidFill>
              </a:rPr>
              <a:t>Google Cloud, AWS and Azure</a:t>
            </a:r>
            <a:r>
              <a:rPr lang="en-US" sz="1400"/>
              <a:t> ) without any cross-cloud ETL.</a:t>
            </a:r>
          </a:p>
          <a:p>
            <a:endParaRPr lang="en-US" sz="1400"/>
          </a:p>
          <a:p>
            <a:r>
              <a:rPr lang="en-US" sz="1400"/>
              <a:t>This is possible because BigQuery de-couples (separates) compute and storage.</a:t>
            </a:r>
          </a:p>
          <a:p>
            <a:r>
              <a:rPr lang="en-US" sz="1400"/>
              <a:t>For better performance the BQ Omni runs the necessary compute </a:t>
            </a:r>
          </a:p>
          <a:p>
            <a:r>
              <a:rPr lang="en-US" sz="1400"/>
              <a:t>on clusters </a:t>
            </a:r>
            <a:r>
              <a:rPr lang="en-US" sz="1400" b="1">
                <a:solidFill>
                  <a:srgbClr val="00B050"/>
                </a:solidFill>
              </a:rPr>
              <a:t>in the same region where your data resides</a:t>
            </a:r>
            <a:r>
              <a:rPr lang="en-US" sz="140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0B8E9-DE6E-3B47-A3BE-9FC2E5A61DA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65642"/>
            <a:ext cx="6963375" cy="41923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A96D65-E963-4C4C-9132-A75B263C7FC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1211" y="2502862"/>
            <a:ext cx="4191009" cy="2696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AE7880-0945-4D4A-8DB6-53ECB6C0F380}"/>
              </a:ext>
            </a:extLst>
          </p:cNvPr>
          <p:cNvSpPr txBox="1"/>
          <p:nvPr/>
        </p:nvSpPr>
        <p:spPr>
          <a:xfrm>
            <a:off x="7731211" y="683757"/>
            <a:ext cx="446078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BigQuery Omni runs on </a:t>
            </a:r>
            <a:r>
              <a:rPr lang="en-US" b="1">
                <a:solidFill>
                  <a:srgbClr val="00B050"/>
                </a:solidFill>
              </a:rPr>
              <a:t>Google Anthos</a:t>
            </a:r>
            <a:r>
              <a:rPr lang="en-US" b="1"/>
              <a:t>.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Anthos</a:t>
            </a:r>
            <a:r>
              <a:rPr lang="en-US" sz="1400"/>
              <a:t> is a Google platform for managing</a:t>
            </a:r>
          </a:p>
          <a:p>
            <a:r>
              <a:rPr lang="en-US" sz="1400"/>
              <a:t>infrastructure and applications </a:t>
            </a:r>
          </a:p>
          <a:p>
            <a:r>
              <a:rPr lang="en-US" sz="1400"/>
              <a:t>across on-premises, edge, and in multiple public </a:t>
            </a:r>
          </a:p>
          <a:p>
            <a:r>
              <a:rPr lang="en-US" sz="1400"/>
              <a:t>clouds, providing integrated security, policy management, visibility.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0DC48-046A-7141-A9F8-483706BFD70F}"/>
              </a:ext>
            </a:extLst>
          </p:cNvPr>
          <p:cNvSpPr txBox="1"/>
          <p:nvPr/>
        </p:nvSpPr>
        <p:spPr>
          <a:xfrm>
            <a:off x="10282890" y="2754500"/>
            <a:ext cx="96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Anthos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8C693A-48A3-7348-9CAE-25490A5FE9A0}"/>
              </a:ext>
            </a:extLst>
          </p:cNvPr>
          <p:cNvCxnSpPr>
            <a:cxnSpLocks/>
          </p:cNvCxnSpPr>
          <p:nvPr/>
        </p:nvCxnSpPr>
        <p:spPr>
          <a:xfrm>
            <a:off x="7376984" y="741405"/>
            <a:ext cx="0" cy="596963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F5C2BE-FB64-D34A-A9DB-B26F913AA878}"/>
              </a:ext>
            </a:extLst>
          </p:cNvPr>
          <p:cNvSpPr txBox="1"/>
          <p:nvPr/>
        </p:nvSpPr>
        <p:spPr>
          <a:xfrm>
            <a:off x="8336914" y="6064712"/>
            <a:ext cx="3249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Greek mythology, </a:t>
            </a:r>
            <a:r>
              <a:rPr lang="en-US" b="1">
                <a:solidFill>
                  <a:srgbClr val="00B050"/>
                </a:solidFill>
              </a:rPr>
              <a:t>Athos</a:t>
            </a:r>
            <a:r>
              <a:rPr lang="en-US"/>
              <a:t> was one of the Gigantes. </a:t>
            </a:r>
          </a:p>
        </p:txBody>
      </p:sp>
    </p:spTree>
    <p:extLst>
      <p:ext uri="{BB962C8B-B14F-4D97-AF65-F5344CB8AC3E}">
        <p14:creationId xmlns:p14="http://schemas.microsoft.com/office/powerpoint/2010/main" val="171567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207341-FD1B-5949-A6EA-872A39B6D506}"/>
              </a:ext>
            </a:extLst>
          </p:cNvPr>
          <p:cNvSpPr txBox="1"/>
          <p:nvPr/>
        </p:nvSpPr>
        <p:spPr>
          <a:xfrm>
            <a:off x="0" y="0"/>
            <a:ext cx="280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Apache Flume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EA14A3-F0EA-504D-85CA-9916F9CF9510}"/>
              </a:ext>
            </a:extLst>
          </p:cNvPr>
          <p:cNvSpPr txBox="1"/>
          <p:nvPr/>
        </p:nvSpPr>
        <p:spPr>
          <a:xfrm>
            <a:off x="172995" y="596613"/>
            <a:ext cx="46832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is a distributed, reliable, and available service for efficiently collecting, aggregating, and </a:t>
            </a:r>
            <a:r>
              <a:rPr lang="en-US" sz="1400" b="1">
                <a:solidFill>
                  <a:srgbClr val="FF0000"/>
                </a:solidFill>
              </a:rPr>
              <a:t>moving large amounts of log data</a:t>
            </a:r>
            <a:r>
              <a:rPr lang="en-US" sz="1400"/>
              <a:t>. 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has a simple and flexible architecture based on streaming data flows.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robust and fault tolerant with tunable reliability mechanisms and many failover and recovery mechanisms.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uses a simple extensible data model that allows for online analytic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specifically designed for Hadoop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A8A8E-D325-B042-A32B-018E927F39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4831" y="98854"/>
            <a:ext cx="2084173" cy="1587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8E3A37-CD3F-9E4C-89E9-D83ED4F6A0D7}"/>
              </a:ext>
            </a:extLst>
          </p:cNvPr>
          <p:cNvSpPr txBox="1"/>
          <p:nvPr/>
        </p:nvSpPr>
        <p:spPr>
          <a:xfrm>
            <a:off x="6314303" y="345989"/>
            <a:ext cx="3064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</a:t>
            </a:r>
            <a:r>
              <a:rPr lang="en-US" sz="1400" b="1">
                <a:solidFill>
                  <a:srgbClr val="00B050"/>
                </a:solidFill>
              </a:rPr>
              <a:t>flume</a:t>
            </a:r>
            <a:r>
              <a:rPr lang="en-US" sz="1400"/>
              <a:t> is a man-made gravity chute for water, with raised walls.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DD2DFA-6592-9D43-8459-3F51F4CB212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4303" y="1298898"/>
            <a:ext cx="3248782" cy="2110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CE3ABE-0B19-6E45-A971-EC5CC22F351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386" y="3743818"/>
            <a:ext cx="3248783" cy="2110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3EDB64-637C-9341-8FFB-22DA753197B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382" y="3132219"/>
            <a:ext cx="4650283" cy="1999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E64137-2C00-BB43-8868-CEFDB6678580}"/>
              </a:ext>
            </a:extLst>
          </p:cNvPr>
          <p:cNvSpPr txBox="1"/>
          <p:nvPr/>
        </p:nvSpPr>
        <p:spPr>
          <a:xfrm>
            <a:off x="172995" y="5205176"/>
            <a:ext cx="5338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Flume vs Kafka: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Kafka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"pull" model</a:t>
            </a:r>
            <a:r>
              <a:rPr lang="en-US" sz="1400"/>
              <a:t>, fault tollerant, easy to scale, can handle high volume in real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Flume</a:t>
            </a:r>
            <a:r>
              <a:rPr lang="en-US" sz="1400"/>
              <a:t> uses </a:t>
            </a:r>
            <a:r>
              <a:rPr lang="en-US" sz="1400" b="1">
                <a:solidFill>
                  <a:srgbClr val="FF0000"/>
                </a:solidFill>
              </a:rPr>
              <a:t>"push" model</a:t>
            </a:r>
            <a:r>
              <a:rPr lang="en-US" sz="1400"/>
              <a:t>, not easily scalable, designed specifically to collect logs from distributed system, designed specifically for Hadoop, not fault tollerant - may lose data if one of agents fails</a:t>
            </a:r>
          </a:p>
        </p:txBody>
      </p:sp>
    </p:spTree>
    <p:extLst>
      <p:ext uri="{BB962C8B-B14F-4D97-AF65-F5344CB8AC3E}">
        <p14:creationId xmlns:p14="http://schemas.microsoft.com/office/powerpoint/2010/main" val="3023264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2591</TotalTime>
  <Words>640</Words>
  <Application>Microsoft Macintosh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335</cp:revision>
  <dcterms:created xsi:type="dcterms:W3CDTF">2018-10-10T17:24:46Z</dcterms:created>
  <dcterms:modified xsi:type="dcterms:W3CDTF">2021-11-25T16:32:54Z</dcterms:modified>
</cp:coreProperties>
</file>