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94"/>
    <p:restoredTop sz="93946"/>
  </p:normalViewPr>
  <p:slideViewPr>
    <p:cSldViewPr snapToGrid="0" snapToObjects="1">
      <p:cViewPr varScale="1">
        <p:scale>
          <a:sx n="108" d="100"/>
          <a:sy n="108" d="100"/>
        </p:scale>
        <p:origin x="12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15B94-D9E4-E149-8081-23A720D1EE5F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59602-CC24-7346-B914-9B1E8A8A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89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9F67-75F2-EF4B-9DE0-21FDAEC66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99639-B854-674D-ACBA-338D63DD4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E4296-DC2B-AF42-91B6-17E3997BE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80F47-3B0E-704C-82F4-47CA24586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39331-61D1-E44D-8C43-197AE4B1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9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491E7-7FB4-4546-8157-28938279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9B9C2-E777-4348-BBC7-2890721ED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7FA6D-4975-5148-9D0D-4F743D24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0D166-568E-2649-9F37-88DC38AA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5E222-16A1-C947-8B1E-3ACF3F5C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1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AC76A-2B25-1A44-91BB-8088E2CC1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8DD8B-CC03-0745-B893-EEF2A385F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F2342-838E-764F-89C0-BB769EE4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EDFEC-4C70-7847-9681-6C376131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3DA2E-AD95-AF44-A7A2-77447919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1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43CF-BFB5-3546-88C9-3F4ABDF5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71888-698C-3048-9E3A-79F283DAC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6CAAE-7E6E-094F-B838-A8D599C7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36779-3E6E-F94D-A52C-89DB20E8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DD567-48AE-8943-81DD-9156637A4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3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34C6-BE59-C74D-A804-601DBAECC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95D0D-E2F3-024E-8F35-A32E5235C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32F36-110F-AB45-AACD-B967692D6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DE42B-76C3-C74B-87BA-EC1966BC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2EF09-A125-6A46-98CE-4F27BBF2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2FF95-09A5-AD4A-BF49-549FDD4A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BA89D-12BA-364D-9D8E-653BBF7F0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FDF43-F591-C34C-A19D-72C756D41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354CF-BB33-C943-A730-FC383D9A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13A25-E3C8-964A-A037-7E3FD27A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B8329-5603-654D-A660-FFCA319F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3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AAB5-2A11-8B46-A36E-45DDB8812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41C71-F1A6-554A-BAD7-8A45038F1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7A02E-E166-EF46-9DEE-108AEC16E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3CE42-B52C-2942-9A4A-0E4F45F1D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58C1D2-B4E4-AD4A-B8B1-F8B44B878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72365E-B55D-7344-998C-79153FB4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5CC9F-B7E5-914A-B6F0-00ADC6CA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7BF07D-E313-CA4B-BB34-30A3407D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4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C080-AE3B-2D44-8F1B-F94E3E24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EBD38-3EC2-604B-8909-0751DE75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0E821-C95F-7943-8614-AE9CB9DF3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A9F50-050E-B643-A486-F0E340093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8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CDF785-C2CE-4F41-9244-07C54AA9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C8366-9719-1346-8CA9-FA98FA13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423BB-263D-BA4B-8180-9360C24F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3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9E274-4263-3C44-A67A-88743FEA2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4D437-E545-9241-9B1A-D8234862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25DD7-587D-2243-8C7B-87745F2B6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65333-9154-4F43-AB04-7653AB896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DF337-B84B-0D43-B9B3-C5C52986D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FC9BB-65AC-144D-8509-7666472A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7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35F18-71F5-404F-976D-621F648F9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49791-DC9D-A945-8D0D-D4A907986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D363C-D267-8D4B-B5E3-457DC9389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AEDA4-C4FB-564B-ADE2-E7A907511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4D42D-FF74-9246-94C3-9723BF58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69DFD-0B4D-FA4F-9E71-D5181F1CB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6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55CD2-8FD3-CA4C-99C9-299FEE54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91F3E-101C-5342-8747-F474CDCDA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CD303-CF65-3444-86AC-DDE065E37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852D7-E694-214E-8A12-510E0A0329D2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BF9CF-381B-8F4B-B04A-1BC917405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A368C-50DB-5A48-AFBA-3B62FEFE9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3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cognitive-services/language-service/language-studio" TargetMode="External"/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3" Type="http://schemas.openxmlformats.org/officeDocument/2006/relationships/hyperlink" Target="https://azure.microsoft.com/en-us/services/openai-service/" TargetMode="External"/><Relationship Id="rId7" Type="http://schemas.openxmlformats.org/officeDocument/2006/relationships/hyperlink" Target="https://azure.microsoft.com/en-us/products/video-analyzer/" TargetMode="Externa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hyperlink" Target="https://news.microsoft.com/november-2021-ignite/" TargetMode="Externa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zure.microsoft.com/en-us/services/azure-arc" TargetMode="External"/><Relationship Id="rId11" Type="http://schemas.openxmlformats.org/officeDocument/2006/relationships/hyperlink" Target="https://azure.microsoft.com/en-us/services/azure-percept/" TargetMode="External"/><Relationship Id="rId5" Type="http://schemas.openxmlformats.org/officeDocument/2006/relationships/hyperlink" Target="https://docs.microsoft.com/en-us/azure/machine-learning/how-to-label-data" TargetMode="External"/><Relationship Id="rId15" Type="http://schemas.openxmlformats.org/officeDocument/2006/relationships/image" Target="../media/image4.png"/><Relationship Id="rId10" Type="http://schemas.openxmlformats.org/officeDocument/2006/relationships/hyperlink" Target="https://www.youtube.com/embed/fmGHEJL81rU" TargetMode="External"/><Relationship Id="rId19" Type="http://schemas.openxmlformats.org/officeDocument/2006/relationships/image" Target="../media/image8.png"/><Relationship Id="rId4" Type="http://schemas.openxmlformats.org/officeDocument/2006/relationships/hyperlink" Target="https://www.youtube.com/embed/mD_tJMZmZ7U" TargetMode="External"/><Relationship Id="rId9" Type="http://schemas.openxmlformats.org/officeDocument/2006/relationships/hyperlink" Target="https://azure.microsoft.com/en-us/updates/public-preview-azure-container-apps/" TargetMode="External"/><Relationship Id="rId1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sqlshack.com/sql-server-2022-private-preview-announcement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377523-1556-BE4B-89E0-9D726B98AB69}"/>
              </a:ext>
            </a:extLst>
          </p:cNvPr>
          <p:cNvSpPr txBox="1"/>
          <p:nvPr/>
        </p:nvSpPr>
        <p:spPr>
          <a:xfrm>
            <a:off x="0" y="716049"/>
            <a:ext cx="533399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Microsoft Ignite - an annual conference for developers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2"/>
              </a:rPr>
              <a:t>https://news.microsoft.com/november-2021-ignite/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Azure Open AI Service (Preview)</a:t>
            </a:r>
            <a:br>
              <a:rPr lang="en-US" sz="1200"/>
            </a:br>
            <a:r>
              <a:rPr lang="en-US" sz="1200"/>
              <a:t>language models (large, pre-trained, even GPT3)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3"/>
              </a:rPr>
              <a:t>https://azure.microsoft.com/en-us/services/openai-service/</a:t>
            </a:r>
            <a:r>
              <a:rPr lang="en-US" sz="1200"/>
              <a:t> 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4"/>
              </a:rPr>
              <a:t>https://www.youtube.com/embed/mD_tJMZmZ7U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Azure Data Labeling</a:t>
            </a:r>
            <a:br>
              <a:rPr lang="en-US" sz="1200"/>
            </a:br>
            <a:r>
              <a:rPr lang="en-US" sz="1200">
                <a:hlinkClick r:id="rId5"/>
              </a:rPr>
              <a:t>https://docs.microsoft.com/en-us/azure/machine-learning/how-to-label-data</a:t>
            </a: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Azure Arc - Unify on-premises, hybrid, and multicloud infrastructure</a:t>
            </a:r>
            <a:br>
              <a:rPr lang="en-US" sz="1200"/>
            </a:br>
            <a:r>
              <a:rPr lang="en-US" sz="1200"/>
              <a:t>with Kubernetes based deployment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6"/>
              </a:rPr>
              <a:t>https://azure.microsoft.com/en-us/services/azure-arc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Azure video analyzer platform</a:t>
            </a:r>
            <a:br>
              <a:rPr lang="en-US" sz="1200"/>
            </a:br>
            <a:r>
              <a:rPr lang="en-US" sz="1200"/>
              <a:t>extract actionable insights from videos, whether stored or streaming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7"/>
              </a:rPr>
              <a:t>https://azure.microsoft.com/en-us/products/video-analyzer/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Azure Language Studio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8"/>
              </a:rPr>
              <a:t>https://docs.microsoft.com/en-us/azure/cognitive-services/language-service/language-studio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Container Apps Preview</a:t>
            </a:r>
            <a:br>
              <a:rPr lang="en-US" sz="1200"/>
            </a:br>
            <a:r>
              <a:rPr lang="en-US" sz="1200"/>
              <a:t>managed serverless container service – deploy containers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9"/>
              </a:rPr>
              <a:t>https://azure.microsoft.com/en-us/updates/public-preview-azure-container-apps/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10"/>
              </a:rPr>
              <a:t>https://www.youtube.com/embed/fmGHEJL81rU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Azure Percept (for Edge apps)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11"/>
              </a:rPr>
              <a:t>https://azure.microsoft.com/en-us/services/azure-percept/</a:t>
            </a:r>
            <a:endParaRPr lang="en-US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A3E161-088F-3945-87D9-D62B0232741F}"/>
              </a:ext>
            </a:extLst>
          </p:cNvPr>
          <p:cNvSpPr txBox="1"/>
          <p:nvPr/>
        </p:nvSpPr>
        <p:spPr>
          <a:xfrm>
            <a:off x="25400" y="0"/>
            <a:ext cx="4950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Azure Updates November 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C3EA2B-FA52-2F43-B64F-CABF429C5F3A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0355" y="1543292"/>
            <a:ext cx="3022600" cy="138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8E794A-7C02-C448-8DC3-8F331FFD9C71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52866" y="113793"/>
            <a:ext cx="1324843" cy="8619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6FCEE6-DDB0-A54C-A241-D5181480328F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2161" y="41114"/>
            <a:ext cx="3195602" cy="11362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B20E22-F4A0-A54B-8866-FAD189597987}"/>
              </a:ext>
            </a:extLst>
          </p:cNvPr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6840" y="3927754"/>
            <a:ext cx="2854211" cy="15518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4714F5-A509-AC46-8562-4BC7639768A3}"/>
              </a:ext>
            </a:extLst>
          </p:cNvPr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64654" y="3451258"/>
            <a:ext cx="3073960" cy="138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1A7084-2162-7C42-9B29-1C401C4958A9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7512" y="5205641"/>
            <a:ext cx="2913529" cy="14552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E85B41-879B-3E4F-AD97-B63B0E4398C2}"/>
              </a:ext>
            </a:extLst>
          </p:cNvPr>
          <p:cNvSpPr txBox="1"/>
          <p:nvPr/>
        </p:nvSpPr>
        <p:spPr>
          <a:xfrm>
            <a:off x="9117512" y="4836309"/>
            <a:ext cx="203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Percept for Edge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825AD-B34A-9E45-AF08-77BA3766BAC7}"/>
              </a:ext>
            </a:extLst>
          </p:cNvPr>
          <p:cNvSpPr txBox="1"/>
          <p:nvPr/>
        </p:nvSpPr>
        <p:spPr>
          <a:xfrm>
            <a:off x="5778180" y="3589249"/>
            <a:ext cx="179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Video Analyzer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AF8CBA-EE63-1F4D-A312-5DE8F96F4CCE}"/>
              </a:ext>
            </a:extLst>
          </p:cNvPr>
          <p:cNvSpPr txBox="1"/>
          <p:nvPr/>
        </p:nvSpPr>
        <p:spPr>
          <a:xfrm>
            <a:off x="9038974" y="3106265"/>
            <a:ext cx="1277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Language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2BEB7C-3C7C-3F4C-AC31-8B9F76EBADE8}"/>
              </a:ext>
            </a:extLst>
          </p:cNvPr>
          <p:cNvSpPr txBox="1"/>
          <p:nvPr/>
        </p:nvSpPr>
        <p:spPr>
          <a:xfrm>
            <a:off x="9100355" y="1205844"/>
            <a:ext cx="30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Arc – Kubernetes deployment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E2E1462-1AF0-0945-8EA4-C9D418DDDD95}"/>
              </a:ext>
            </a:extLst>
          </p:cNvPr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9406" y="5877016"/>
            <a:ext cx="852516" cy="8406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71F558C-0FBD-4849-8009-A26E78594016}"/>
              </a:ext>
            </a:extLst>
          </p:cNvPr>
          <p:cNvSpPr txBox="1"/>
          <p:nvPr/>
        </p:nvSpPr>
        <p:spPr>
          <a:xfrm>
            <a:off x="5809748" y="5512678"/>
            <a:ext cx="212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Container Apps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5C96275-0852-514C-ADB1-4895B6093F8A}"/>
              </a:ext>
            </a:extLst>
          </p:cNvPr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6840" y="2068188"/>
            <a:ext cx="2243866" cy="122994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C8DBDCC-969B-4548-8F94-433008C2B67E}"/>
              </a:ext>
            </a:extLst>
          </p:cNvPr>
          <p:cNvSpPr txBox="1"/>
          <p:nvPr/>
        </p:nvSpPr>
        <p:spPr>
          <a:xfrm>
            <a:off x="5845415" y="1666320"/>
            <a:ext cx="179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 Labeling</a:t>
            </a:r>
          </a:p>
        </p:txBody>
      </p:sp>
    </p:spTree>
    <p:extLst>
      <p:ext uri="{BB962C8B-B14F-4D97-AF65-F5344CB8AC3E}">
        <p14:creationId xmlns:p14="http://schemas.microsoft.com/office/powerpoint/2010/main" val="467745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0D7386-1BAD-B748-BCFC-D88C27FDFE25}"/>
              </a:ext>
            </a:extLst>
          </p:cNvPr>
          <p:cNvSpPr txBox="1"/>
          <p:nvPr/>
        </p:nvSpPr>
        <p:spPr>
          <a:xfrm>
            <a:off x="0" y="23753"/>
            <a:ext cx="5700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SQL Server 2022 – "Azure Enabled"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85AEBB-BDF3-FA42-8D6C-32A623EED6BD}"/>
              </a:ext>
            </a:extLst>
          </p:cNvPr>
          <p:cNvSpPr txBox="1"/>
          <p:nvPr/>
        </p:nvSpPr>
        <p:spPr>
          <a:xfrm>
            <a:off x="106878" y="1380085"/>
            <a:ext cx="71133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2F2F2F"/>
                </a:solidFill>
                <a:latin typeface="Segoe UI" panose="020B0502040204020203" pitchFamily="34" charset="0"/>
              </a:rPr>
              <a:t>SQL Server 2022 integrates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  <a:latin typeface="Segoe UI" panose="020B0502040204020203" pitchFamily="34" charset="0"/>
              </a:rPr>
              <a:t>Azure Synapse Link</a:t>
            </a:r>
            <a:r>
              <a:rPr lang="en-US" sz="1400">
                <a:solidFill>
                  <a:srgbClr val="2F2F2F"/>
                </a:solidFill>
                <a:latin typeface="Segoe UI" panose="020B0502040204020203" pitchFamily="34" charset="0"/>
              </a:rPr>
              <a:t> (</a:t>
            </a:r>
            <a:r>
              <a:rPr lang="en-US" sz="1400"/>
              <a:t> avoid big ETL jobs between SQL Server and Azure Synapse)</a:t>
            </a:r>
            <a:endParaRPr lang="en-US" sz="1400">
              <a:solidFill>
                <a:srgbClr val="2F2F2F"/>
              </a:solidFill>
              <a:latin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  <a:latin typeface="Segoe UI" panose="020B0502040204020203" pitchFamily="34" charset="0"/>
              </a:rPr>
              <a:t>Azure Purview</a:t>
            </a:r>
          </a:p>
          <a:p>
            <a:pPr lvl="1"/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Failover</a:t>
            </a:r>
            <a:r>
              <a:rPr lang="en-US" sz="1400"/>
              <a:t> back/forth from SQL Server 2022 and Azure SQL DB Managed Instances.</a:t>
            </a:r>
            <a:br>
              <a:rPr lang="en-US" sz="1400"/>
            </a:br>
            <a:r>
              <a:rPr lang="en-US" sz="1400"/>
              <a:t>Including restoring versionless databases from Azure SQL DB Managed Instances</a:t>
            </a:r>
            <a:br>
              <a:rPr lang="en-US" sz="1400"/>
            </a:br>
            <a:r>
              <a:rPr lang="en-US" sz="1400"/>
              <a:t>down to on-premises SQL Server 2022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SQL Server Ledger – </a:t>
            </a:r>
            <a:r>
              <a:rPr lang="en-US" sz="1400" b="1">
                <a:solidFill>
                  <a:srgbClr val="FF0000"/>
                </a:solidFill>
              </a:rPr>
              <a:t>blockchain</a:t>
            </a:r>
            <a:r>
              <a:rPr lang="en-US" sz="1400"/>
              <a:t> immutable histories of tables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Performance! Parameter-sensitive plan optimization </a:t>
            </a:r>
            <a:br>
              <a:rPr lang="en-US" sz="1400"/>
            </a:br>
            <a:r>
              <a:rPr lang="en-US" sz="1400"/>
              <a:t>that caches </a:t>
            </a:r>
            <a:r>
              <a:rPr lang="en-US" sz="1400" b="1">
                <a:solidFill>
                  <a:srgbClr val="FF0000"/>
                </a:solidFill>
              </a:rPr>
              <a:t>multiple plans per stored procedure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D15E-3356-5F44-8DEF-BA8DF812E929}"/>
              </a:ext>
            </a:extLst>
          </p:cNvPr>
          <p:cNvSpPr txBox="1"/>
          <p:nvPr/>
        </p:nvSpPr>
        <p:spPr>
          <a:xfrm>
            <a:off x="106879" y="546973"/>
            <a:ext cx="55932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Announced November 2, 2021 fro private preview</a:t>
            </a:r>
          </a:p>
          <a:p>
            <a:r>
              <a:rPr lang="en-US" sz="1200">
                <a:hlinkClick r:id="rId2"/>
              </a:rPr>
              <a:t>https://www.sqlshack.com/sql-server-2022-private-preview-announcement/</a:t>
            </a:r>
            <a:endParaRPr lang="en-US" sz="1200"/>
          </a:p>
        </p:txBody>
      </p:sp>
      <p:pic>
        <p:nvPicPr>
          <p:cNvPr id="1026" name="Picture 2" descr="SQL Server 2022 Private Preview announcement">
            <a:extLst>
              <a:ext uri="{FF2B5EF4-FFF2-40B4-BE49-F238E27FC236}">
                <a16:creationId xmlns:a16="http://schemas.microsoft.com/office/drawing/2014/main" id="{9706A7FF-36E6-4145-80AD-2A766F4B6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8917" y="101209"/>
            <a:ext cx="4226205" cy="298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68E0DDB-6C4C-1848-B932-D54A33EAFE8A}"/>
              </a:ext>
            </a:extLst>
          </p:cNvPr>
          <p:cNvSpPr/>
          <p:nvPr/>
        </p:nvSpPr>
        <p:spPr>
          <a:xfrm>
            <a:off x="7477206" y="3552909"/>
            <a:ext cx="18449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i="0">
                <a:solidFill>
                  <a:srgbClr val="0070C0"/>
                </a:solidFill>
                <a:effectLst/>
                <a:latin typeface="Segoe UI" panose="020B0502040204020203" pitchFamily="34" charset="0"/>
              </a:rPr>
              <a:t>Azure Synapse Link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31746485-737E-CE43-B3F1-98FAC0D5FDA3}"/>
              </a:ext>
            </a:extLst>
          </p:cNvPr>
          <p:cNvSpPr/>
          <p:nvPr/>
        </p:nvSpPr>
        <p:spPr>
          <a:xfrm rot="11278950">
            <a:off x="8359035" y="2889209"/>
            <a:ext cx="183478" cy="6797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Business Continuity using Azure">
            <a:extLst>
              <a:ext uri="{FF2B5EF4-FFF2-40B4-BE49-F238E27FC236}">
                <a16:creationId xmlns:a16="http://schemas.microsoft.com/office/drawing/2014/main" id="{BF0A99E0-3885-EB49-9626-191B8D305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87669" y="4714334"/>
            <a:ext cx="3568700" cy="191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zure Purview integration">
            <a:extLst>
              <a:ext uri="{FF2B5EF4-FFF2-40B4-BE49-F238E27FC236}">
                <a16:creationId xmlns:a16="http://schemas.microsoft.com/office/drawing/2014/main" id="{042E247D-05D1-D14D-BDA7-B466703FB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4742" y="4714334"/>
            <a:ext cx="3119016" cy="1699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QL Server Database Ledger">
            <a:extLst>
              <a:ext uri="{FF2B5EF4-FFF2-40B4-BE49-F238E27FC236}">
                <a16:creationId xmlns:a16="http://schemas.microsoft.com/office/drawing/2014/main" id="{86C5B518-E74E-C644-BEB2-2F1625EE5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1844" y="4346183"/>
            <a:ext cx="3268353" cy="245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169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2516</TotalTime>
  <Words>366</Words>
  <Application>Microsoft Macintosh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330</cp:revision>
  <dcterms:created xsi:type="dcterms:W3CDTF">2018-10-10T17:24:46Z</dcterms:created>
  <dcterms:modified xsi:type="dcterms:W3CDTF">2021-11-21T18:03:13Z</dcterms:modified>
</cp:coreProperties>
</file>