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6"/>
    <p:restoredTop sz="91431"/>
  </p:normalViewPr>
  <p:slideViewPr>
    <p:cSldViewPr snapToGrid="0" snapToObjects="1">
      <p:cViewPr varScale="1">
        <p:scale>
          <a:sx n="98" d="100"/>
          <a:sy n="98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gicStack/httptools" TargetMode="External"/><Relationship Id="rId3" Type="http://schemas.openxmlformats.org/officeDocument/2006/relationships/hyperlink" Target="https://pydantic-docs.helpmanual.io/" TargetMode="External"/><Relationship Id="rId7" Type="http://schemas.openxmlformats.org/officeDocument/2006/relationships/hyperlink" Target="https://github.com/MagicStack/uvloop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sgi.readthedocs.io/" TargetMode="External"/><Relationship Id="rId11" Type="http://schemas.openxmlformats.org/officeDocument/2006/relationships/hyperlink" Target="https://towardsdatascience.com/understanding-flask-vs-fastapi-web-framework-fe12bb58ee75" TargetMode="External"/><Relationship Id="rId5" Type="http://schemas.openxmlformats.org/officeDocument/2006/relationships/hyperlink" Target="https://www.uvicorn.org/" TargetMode="External"/><Relationship Id="rId10" Type="http://schemas.openxmlformats.org/officeDocument/2006/relationships/hyperlink" Target="https://github.com/tiangolo/fastapi" TargetMode="External"/><Relationship Id="rId4" Type="http://schemas.openxmlformats.org/officeDocument/2006/relationships/hyperlink" Target="https://www.starlette.io/" TargetMode="External"/><Relationship Id="rId9" Type="http://schemas.openxmlformats.org/officeDocument/2006/relationships/hyperlink" Target="https://fastapi.tiangol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C73A1-B381-5E48-AB2B-89D57B285434}"/>
              </a:ext>
            </a:extLst>
          </p:cNvPr>
          <p:cNvSpPr txBox="1"/>
          <p:nvPr/>
        </p:nvSpPr>
        <p:spPr>
          <a:xfrm>
            <a:off x="0" y="12700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Servers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6B5B9-EC77-7A4C-9C78-309AD4E96D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0" y="209550"/>
            <a:ext cx="4425950" cy="2303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5C3DA-70E1-7244-B835-C309B3432346}"/>
              </a:ext>
            </a:extLst>
          </p:cNvPr>
          <p:cNvSpPr txBox="1"/>
          <p:nvPr/>
        </p:nvSpPr>
        <p:spPr>
          <a:xfrm>
            <a:off x="6565900" y="8964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072D0-CE1C-4340-9CF5-BB1CA571CA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140" y="3394591"/>
            <a:ext cx="6979910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05113-0E35-C440-B32C-903B3A2B931A}"/>
              </a:ext>
            </a:extLst>
          </p:cNvPr>
          <p:cNvSpPr txBox="1"/>
          <p:nvPr/>
        </p:nvSpPr>
        <p:spPr>
          <a:xfrm>
            <a:off x="88900" y="543302"/>
            <a:ext cx="5575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2021 </a:t>
            </a:r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has become the most popular web server.</a:t>
            </a:r>
          </a:p>
          <a:p>
            <a:r>
              <a:rPr lang="en-US" b="1">
                <a:solidFill>
                  <a:srgbClr val="FF0000"/>
                </a:solidFill>
              </a:rPr>
              <a:t>Apache</a:t>
            </a:r>
            <a:r>
              <a:rPr lang="en-US"/>
              <a:t> moved to the 2</a:t>
            </a:r>
            <a:r>
              <a:rPr lang="en-US" baseline="30000"/>
              <a:t>nd</a:t>
            </a:r>
            <a:r>
              <a:rPr lang="en-US"/>
              <a:t> place, and </a:t>
            </a:r>
            <a:r>
              <a:rPr lang="en-US" b="1">
                <a:solidFill>
                  <a:srgbClr val="00B0F0"/>
                </a:solidFill>
              </a:rPr>
              <a:t>Microsoft IIS</a:t>
            </a:r>
            <a:r>
              <a:rPr lang="en-US"/>
              <a:t> has very little popularity.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delivers speed while requiring very little resources.</a:t>
            </a:r>
          </a:p>
          <a:p>
            <a:r>
              <a:rPr lang="en-US"/>
              <a:t>Often developers use Python frameworks to deliver web content or serving APIs. JavaScript (node) is also popular.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8FD03-1C82-214A-86B0-F42C124080E9}"/>
              </a:ext>
            </a:extLst>
          </p:cNvPr>
          <p:cNvSpPr txBox="1"/>
          <p:nvPr/>
        </p:nvSpPr>
        <p:spPr>
          <a:xfrm>
            <a:off x="234950" y="3206612"/>
            <a:ext cx="4502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Typical Python Architectures:</a:t>
            </a:r>
          </a:p>
          <a:p>
            <a:r>
              <a:rPr lang="en-US"/>
              <a:t>Nginx – Gunicorn</a:t>
            </a:r>
          </a:p>
          <a:p>
            <a:r>
              <a:rPr lang="en-US"/>
              <a:t>Nginx – Gunicorn – Flask</a:t>
            </a:r>
          </a:p>
          <a:p>
            <a:r>
              <a:rPr lang="en-US"/>
              <a:t>Nginx – Gunicorn – Uvcorn – FastAPI</a:t>
            </a:r>
          </a:p>
          <a:p>
            <a:r>
              <a:rPr lang="en-US"/>
              <a:t>Nginx Units – FastAPI</a:t>
            </a:r>
          </a:p>
          <a:p>
            <a:r>
              <a:rPr lang="en-US"/>
              <a:t>Nginx – Django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Typical node.js (Javascript) Architecture:</a:t>
            </a:r>
          </a:p>
          <a:p>
            <a:r>
              <a:rPr lang="en-US"/>
              <a:t>Nginx – Node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0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C7F60-956A-8441-AB7A-DD5BAFAA0D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52" y="1045543"/>
            <a:ext cx="5942448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3D4412-EAC5-9B4F-B7F0-F9808525B3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92" y="5323869"/>
            <a:ext cx="4057650" cy="1475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A20D0D-AAE7-B14B-954A-5F0E5C659A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6098" y="3594135"/>
            <a:ext cx="4641850" cy="858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D9985-47D1-0A4C-8AE2-0961432871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5772" y="86693"/>
            <a:ext cx="5435600" cy="191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WebApps</a:t>
            </a:r>
          </a:p>
          <a:p>
            <a:r>
              <a:rPr lang="en-US" b="1"/>
              <a:t>Serving pages and APIs using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B82CB-004B-0C44-B208-051FF3449E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597" y="5046555"/>
            <a:ext cx="1340191" cy="60687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423DB-538C-0E40-8293-41B2E5DC9FA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5192" y="5075924"/>
            <a:ext cx="2403502" cy="4958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17C21F3-DA10-4748-8DEB-27F74AE34EAA}"/>
              </a:ext>
            </a:extLst>
          </p:cNvPr>
          <p:cNvSpPr/>
          <p:nvPr/>
        </p:nvSpPr>
        <p:spPr>
          <a:xfrm>
            <a:off x="8882743" y="5179803"/>
            <a:ext cx="352697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4FC15-C78C-B540-8200-7AFFC6F3357A}"/>
              </a:ext>
            </a:extLst>
          </p:cNvPr>
          <p:cNvSpPr txBox="1"/>
          <p:nvPr/>
        </p:nvSpPr>
        <p:spPr>
          <a:xfrm>
            <a:off x="153552" y="4173510"/>
            <a:ext cx="2459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Note:</a:t>
            </a:r>
          </a:p>
          <a:p>
            <a:r>
              <a:rPr lang="en-US" sz="1400">
                <a:solidFill>
                  <a:srgbClr val="00B0F0"/>
                </a:solidFill>
              </a:rPr>
              <a:t>Azure, AWS, and Google cloud</a:t>
            </a:r>
          </a:p>
          <a:p>
            <a:r>
              <a:rPr lang="en-US" sz="1400">
                <a:solidFill>
                  <a:srgbClr val="00B0F0"/>
                </a:solidFill>
              </a:rPr>
              <a:t>offer Load Balancing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5F62B-A122-0C49-B007-A648484F266B}"/>
              </a:ext>
            </a:extLst>
          </p:cNvPr>
          <p:cNvSpPr txBox="1"/>
          <p:nvPr/>
        </p:nvSpPr>
        <p:spPr>
          <a:xfrm>
            <a:off x="3490257" y="4585205"/>
            <a:ext cx="2459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You can scale using multiple servers, or multiple containers managed by kubernetes</a:t>
            </a:r>
          </a:p>
        </p:txBody>
      </p:sp>
    </p:spTree>
    <p:extLst>
      <p:ext uri="{BB962C8B-B14F-4D97-AF65-F5344CB8AC3E}">
        <p14:creationId xmlns:p14="http://schemas.microsoft.com/office/powerpoint/2010/main" val="55102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0607A-C94C-FB44-99D3-B1BF2D6DF3E1}"/>
              </a:ext>
            </a:extLst>
          </p:cNvPr>
          <p:cNvSpPr txBox="1"/>
          <p:nvPr/>
        </p:nvSpPr>
        <p:spPr>
          <a:xfrm>
            <a:off x="1" y="0"/>
            <a:ext cx="16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FastAPI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262B-424E-EB42-8017-B657B58F9B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3949" y="42308"/>
            <a:ext cx="3342063" cy="654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EDDE3-E1BF-0A4C-A435-032C1657D51E}"/>
              </a:ext>
            </a:extLst>
          </p:cNvPr>
          <p:cNvSpPr txBox="1"/>
          <p:nvPr/>
        </p:nvSpPr>
        <p:spPr>
          <a:xfrm>
            <a:off x="108504" y="1324762"/>
            <a:ext cx="59874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Modern (since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Fast: Very high performance, on par with NodeJS and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Pydantic</a:t>
            </a:r>
            <a:r>
              <a:rPr lang="en-US" sz="1400"/>
              <a:t> for type hints checks - </a:t>
            </a:r>
            <a:r>
              <a:rPr lang="en-US" sz="1400">
                <a:hlinkClick r:id="rId3"/>
              </a:rPr>
              <a:t>https://pydantic-docs.helpmanual.io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Starlette</a:t>
            </a:r>
            <a:r>
              <a:rPr lang="en-US" sz="1400"/>
              <a:t>, but provides more features - </a:t>
            </a:r>
            <a:r>
              <a:rPr lang="en-US" sz="1400">
                <a:hlinkClick r:id="rId4"/>
              </a:rPr>
              <a:t>https://www.starlette.io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Fewer bugs, reduce developer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Intuitive: Great editor support, auti-completion, fast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use and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Short: Minimize code duplication. Multiple features from each parameter declaration. Fewer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Robust: Get production-ready code. With automatic interactive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Standards-based: Based on </a:t>
            </a:r>
            <a:r>
              <a:rPr lang="en-US" sz="1400" b="1">
                <a:solidFill>
                  <a:srgbClr val="00B050"/>
                </a:solidFill>
              </a:rPr>
              <a:t>OpenAPI</a:t>
            </a:r>
            <a:r>
              <a:rPr lang="en-US" sz="1400"/>
              <a:t> (previously known as Swagger) and JSON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Uvicorn</a:t>
            </a:r>
            <a:r>
              <a:rPr lang="en-US" sz="1400"/>
              <a:t> - The lightning-fast ASGI server.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https://www.uvicorn.org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Implements </a:t>
            </a:r>
            <a:r>
              <a:rPr lang="en-US" sz="1400" b="1">
                <a:solidFill>
                  <a:srgbClr val="00B050"/>
                </a:solidFill>
              </a:rPr>
              <a:t>ASGI</a:t>
            </a:r>
            <a:r>
              <a:rPr lang="en-US" sz="1400"/>
              <a:t> (Asynchronous Server Gateway Interface)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https://asgi.readthedocs.io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uvloops</a:t>
            </a:r>
            <a:r>
              <a:rPr lang="en-US" sz="1400"/>
              <a:t> - fast, drop-in replacement of the built-in asyncio event loop. </a:t>
            </a:r>
            <a:br>
              <a:rPr lang="en-US" sz="1400"/>
            </a:br>
            <a:r>
              <a:rPr lang="en-US" sz="1400" b="1">
                <a:solidFill>
                  <a:srgbClr val="00B050"/>
                </a:solidFill>
              </a:rPr>
              <a:t>uvloop</a:t>
            </a:r>
            <a:r>
              <a:rPr lang="en-US" sz="1400"/>
              <a:t> is implemented in Cython and uses libuv under the hood.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https://github.com/MagicStack/uvloop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httptools</a:t>
            </a:r>
            <a:r>
              <a:rPr lang="en-US" sz="1400"/>
              <a:t> - a Python binding for the nodejs HTTP parser.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https://github.com/MagicStack/httptools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3E77-630E-2D41-A54A-79B17C8AE873}"/>
              </a:ext>
            </a:extLst>
          </p:cNvPr>
          <p:cNvSpPr txBox="1"/>
          <p:nvPr/>
        </p:nvSpPr>
        <p:spPr>
          <a:xfrm>
            <a:off x="1" y="435592"/>
            <a:ext cx="549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fast web framework for building APIs with Python 3.6+ </a:t>
            </a:r>
            <a:endParaRPr lang="en-US" sz="1200" b="1"/>
          </a:p>
          <a:p>
            <a:r>
              <a:rPr lang="en-US" sz="1200" b="1"/>
              <a:t>Documentation</a:t>
            </a:r>
            <a:r>
              <a:rPr lang="en-US" sz="1200"/>
              <a:t>: </a:t>
            </a:r>
            <a:r>
              <a:rPr lang="en-US" sz="1200">
                <a:hlinkClick r:id="rId9"/>
              </a:rPr>
              <a:t>https://fastapi.tiangolo.com</a:t>
            </a:r>
            <a:endParaRPr lang="en-US" sz="1200"/>
          </a:p>
          <a:p>
            <a:r>
              <a:rPr lang="en-US" sz="1200" b="1"/>
              <a:t>Source Code</a:t>
            </a:r>
            <a:r>
              <a:rPr lang="en-US" sz="1200"/>
              <a:t>: </a:t>
            </a:r>
            <a:r>
              <a:rPr lang="en-US" sz="1200">
                <a:hlinkClick r:id="rId10"/>
              </a:rPr>
              <a:t>https://github.com/tiangolo/fastapi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8224A-4820-5E44-ACAD-3C9D8216FF20}"/>
              </a:ext>
            </a:extLst>
          </p:cNvPr>
          <p:cNvSpPr txBox="1"/>
          <p:nvPr/>
        </p:nvSpPr>
        <p:spPr>
          <a:xfrm>
            <a:off x="6842475" y="914949"/>
            <a:ext cx="4938793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Comparing with Flask</a:t>
            </a:r>
          </a:p>
          <a:p>
            <a:r>
              <a:rPr lang="en-US" sz="1400">
                <a:hlinkClick r:id="rId11"/>
              </a:rPr>
              <a:t>https://towardsdatascience.com/understanding-flask-vs-fastapi-web-framework-fe12bb58ee75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Flask</a:t>
            </a:r>
            <a:r>
              <a:rPr lang="en-US" sz="1400"/>
              <a:t> (since 2010) is a micro web framework written in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minimal amount of coding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setup, flexible, fast to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built on WSGI (Python Web Server Gateway Interface) </a:t>
            </a:r>
            <a:br>
              <a:rPr lang="en-US" sz="1400"/>
            </a:br>
            <a:r>
              <a:rPr lang="en-US" sz="1400"/>
              <a:t>whereby the server will tie up a worker for each request.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FastAPI</a:t>
            </a:r>
            <a:r>
              <a:rPr lang="en-US" sz="1400"/>
              <a:t> (since 2018) – similar to Flask,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faster than Flask because it is built on ASGI (Asynchronous Server Gateway Interface), whereby it supports concurrency / asynchronous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generates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creates interactive GUI (Swagger UI) for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9B170-E53C-824A-AA52-9C48C8B6858A}"/>
              </a:ext>
            </a:extLst>
          </p:cNvPr>
          <p:cNvSpPr txBox="1"/>
          <p:nvPr/>
        </p:nvSpPr>
        <p:spPr>
          <a:xfrm>
            <a:off x="6717256" y="5943051"/>
            <a:ext cx="518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Note:</a:t>
            </a:r>
          </a:p>
          <a:p>
            <a:r>
              <a:rPr lang="en-US" sz="1400"/>
              <a:t>Azure, AWS, and Google cloud – all offers Load Balancing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1667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-1" y="647508"/>
            <a:ext cx="5010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625180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3312</Words>
  <Application>Microsoft Macintosh PowerPoint</Application>
  <PresentationFormat>Widescreen</PresentationFormat>
  <Paragraphs>338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384</cp:revision>
  <dcterms:created xsi:type="dcterms:W3CDTF">2018-10-10T17:24:46Z</dcterms:created>
  <dcterms:modified xsi:type="dcterms:W3CDTF">2021-12-10T18:45:37Z</dcterms:modified>
</cp:coreProperties>
</file>