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8" r:id="rId8"/>
    <p:sldId id="263" r:id="rId9"/>
    <p:sldId id="264" r:id="rId10"/>
    <p:sldId id="265" r:id="rId11"/>
    <p:sldId id="259" r:id="rId12"/>
    <p:sldId id="266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8"/>
    <p:restoredTop sz="94687"/>
  </p:normalViewPr>
  <p:slideViewPr>
    <p:cSldViewPr snapToGrid="0" snapToObjects="1">
      <p:cViewPr varScale="1">
        <p:scale>
          <a:sx n="87" d="100"/>
          <a:sy n="87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14AC-0A0D-ED47-A573-F9A44D520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2BFA-2C92-7C41-BD7B-71D707D38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4E48-1931-EF4E-8F05-8A514AD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EF17-E5D0-624A-BA6B-5D3874F4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64F3-13F8-7946-A5BF-BDFD24A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EFED-AD84-FE42-ABFB-73AA7CFD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6A16C-78BF-9049-9C32-81D4800C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7784-9BF6-4E40-92A3-A12D3F69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269C-B7D4-5C49-A43E-2004ABE5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C8A0-8E23-B641-A758-3E4C91D1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22D93-0D63-E144-8761-7DF6635CA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E586C-34A3-064A-B9D0-E3A54415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607C-DA71-E249-AC9F-AA63256F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2E1D-0597-4549-8C4E-F5E57A0A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A941-0443-7149-86B1-4CE474A0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C144-A99B-E446-80DF-A7824264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34B3-750A-4942-AF0D-98AADC1C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76DC-4952-1D46-9C7A-FA1D8FEB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CA0C-411B-A04D-B8DB-1AFA2EB4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A6D1-CA27-C549-8ABE-7AE17AC4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3D2-7E8F-014B-8076-33CC5B89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A225-E292-164E-AB67-FEF903E3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CFB4-442F-7F47-A3B0-43C0DFD1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AD03-DEAA-3343-ABFB-0DFF899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A226-73CD-E64F-B218-B8F37CF5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6263-D5D1-604F-BC43-CC824D8D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BBB1-4CBD-314F-93EF-1A47144B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9DD91-F1F6-EF4C-B8ED-C3014D7E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BE082-86FE-2146-AEF3-7AD43C29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4D0F-CF40-4B4D-9196-0C1619F6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F0CC-D3BB-B044-9182-9C232C9B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B1A2-57FB-124B-888B-C56BB362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93CC-AF55-9643-89F1-D674A7D9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1DF11-EE9E-704F-BE80-81B8CDA4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745CA-3D78-3242-B1B2-7A119AF4B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CFC4A-E115-5C45-B77D-BA1CEE382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CB39-694F-9941-A5EB-41558CB7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43545-4067-E54D-83C7-4C17127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6523C-F7E4-CF4B-B626-FD05406B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3875-2CA1-DB48-8CC1-6E730485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08E04-CFE5-4247-89D5-542BDEB5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3E9D7-785B-D442-9D96-F18F80E4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DFEA-71E0-7D44-BF1C-59977C77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5AA78-A61F-D544-8B31-8DEC8C0F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BEF30-7389-3946-B7A6-E18021C9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D4EA8-E0DD-B54E-A82E-902F370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783-9A12-B845-81B7-4109E3C4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CD61-88FC-9E45-8B73-561836A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CB8A-097D-FB49-9054-1EA67A540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E4AC-17E8-0B48-A2A2-E7FDAA30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DC27-50FF-1446-B5D5-BE8320EA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D8B3-A076-2C49-83DB-5D6CBBC9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2220-50CB-1741-8D03-7634B4F2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7361D-BC0B-A84F-A9F3-283E765FC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E2B6D-8618-AE4C-91D4-1DFD3EE4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CC1E-BFF4-7D40-BE11-79EC029D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DAEEB-D3F7-1348-A3EB-639294F0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2132-355C-B747-830A-E1CFAEDE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BABC7-00B9-B841-B249-D06DD008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3E2AE-678A-1C4C-9984-650DA013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56E8-0CE7-4C44-8242-3B478B569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38B9-9A66-5745-88E3-227BF8332898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CA7A-0C48-6F44-826A-916B9944A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F502-82A7-EB4B-9E5F-F4DD71EAF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EE7A-E437-114C-8003-9D41A2A7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ootsuite.com/facebook-algorith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4lpq94" TargetMode="External"/><Relationship Id="rId2" Type="http://schemas.openxmlformats.org/officeDocument/2006/relationships/hyperlink" Target="http://soemdomain.com/?some_very_long_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stebi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38739-F4A4-C645-9408-CFC424BD0C5B}"/>
              </a:ext>
            </a:extLst>
          </p:cNvPr>
          <p:cNvSpPr txBox="1"/>
          <p:nvPr/>
        </p:nvSpPr>
        <p:spPr>
          <a:xfrm>
            <a:off x="96254" y="108284"/>
            <a:ext cx="29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Design Architectures</a:t>
            </a:r>
          </a:p>
          <a:p>
            <a:r>
              <a:rPr lang="en-US" dirty="0"/>
              <a:t>(Interview Prep)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9D460-EF4B-6D4F-9738-7F2BA3106DD3}"/>
              </a:ext>
            </a:extLst>
          </p:cNvPr>
          <p:cNvSpPr txBox="1"/>
          <p:nvPr/>
        </p:nvSpPr>
        <p:spPr>
          <a:xfrm>
            <a:off x="3573379" y="1239252"/>
            <a:ext cx="47765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p00   Main Concepts</a:t>
            </a:r>
          </a:p>
          <a:p>
            <a:r>
              <a:rPr lang="en-US" dirty="0"/>
              <a:t>p01   </a:t>
            </a:r>
            <a:r>
              <a:rPr lang="en-US" dirty="0" err="1"/>
              <a:t>System_Design_Interviews_Intro</a:t>
            </a:r>
            <a:r>
              <a:rPr lang="en-US" dirty="0"/>
              <a:t>                    </a:t>
            </a:r>
          </a:p>
          <a:p>
            <a:r>
              <a:rPr lang="en-US" dirty="0"/>
              <a:t>p02   </a:t>
            </a:r>
            <a:r>
              <a:rPr lang="en-US" dirty="0" err="1"/>
              <a:t>URL_Shortening_service</a:t>
            </a:r>
            <a:r>
              <a:rPr lang="en-US" dirty="0"/>
              <a:t>                            </a:t>
            </a:r>
          </a:p>
          <a:p>
            <a:r>
              <a:rPr lang="en-US" dirty="0"/>
              <a:t>p03   </a:t>
            </a:r>
            <a:r>
              <a:rPr lang="en-US" dirty="0" err="1"/>
              <a:t>Pastebin</a:t>
            </a:r>
            <a:r>
              <a:rPr lang="en-US" dirty="0"/>
              <a:t>                                          </a:t>
            </a:r>
          </a:p>
          <a:p>
            <a:r>
              <a:rPr lang="en-US" dirty="0"/>
              <a:t>p04   Instagram                                         </a:t>
            </a:r>
          </a:p>
          <a:p>
            <a:r>
              <a:rPr lang="en-US" dirty="0"/>
              <a:t>p05   Dropbox                                           </a:t>
            </a:r>
          </a:p>
          <a:p>
            <a:r>
              <a:rPr lang="en-US" dirty="0"/>
              <a:t>p06   </a:t>
            </a:r>
            <a:r>
              <a:rPr lang="en-US" dirty="0" err="1"/>
              <a:t>FB_Messenger</a:t>
            </a:r>
            <a:r>
              <a:rPr lang="en-US" dirty="0"/>
              <a:t>                                      </a:t>
            </a:r>
          </a:p>
          <a:p>
            <a:r>
              <a:rPr lang="en-US" dirty="0"/>
              <a:t>p07   Twitter                                           </a:t>
            </a:r>
          </a:p>
          <a:p>
            <a:r>
              <a:rPr lang="en-US" dirty="0"/>
              <a:t>p08   </a:t>
            </a:r>
            <a:r>
              <a:rPr lang="en-US" dirty="0" err="1"/>
              <a:t>Youtube_or_Netflix</a:t>
            </a:r>
            <a:r>
              <a:rPr lang="en-US" dirty="0"/>
              <a:t>                                </a:t>
            </a:r>
          </a:p>
          <a:p>
            <a:r>
              <a:rPr lang="en-US" dirty="0"/>
              <a:t>p09   </a:t>
            </a:r>
            <a:r>
              <a:rPr lang="en-US" dirty="0" err="1"/>
              <a:t>Typeahead_Suggestion</a:t>
            </a:r>
            <a:r>
              <a:rPr lang="en-US" dirty="0"/>
              <a:t>                              </a:t>
            </a:r>
          </a:p>
          <a:p>
            <a:r>
              <a:rPr lang="en-US" dirty="0"/>
              <a:t>p10   </a:t>
            </a:r>
            <a:r>
              <a:rPr lang="en-US" dirty="0" err="1"/>
              <a:t>API_Rate_Limiter</a:t>
            </a:r>
            <a:r>
              <a:rPr lang="en-US" dirty="0"/>
              <a:t>                                  </a:t>
            </a:r>
          </a:p>
          <a:p>
            <a:r>
              <a:rPr lang="en-US" dirty="0"/>
              <a:t>p11   </a:t>
            </a:r>
            <a:r>
              <a:rPr lang="en-US" dirty="0" err="1"/>
              <a:t>Twitter_Search</a:t>
            </a:r>
            <a:r>
              <a:rPr lang="en-US" dirty="0"/>
              <a:t>                                    </a:t>
            </a:r>
          </a:p>
          <a:p>
            <a:r>
              <a:rPr lang="en-US" dirty="0"/>
              <a:t>p12   </a:t>
            </a:r>
            <a:r>
              <a:rPr lang="en-US" dirty="0" err="1"/>
              <a:t>Web_Crawler</a:t>
            </a:r>
            <a:r>
              <a:rPr lang="en-US" dirty="0"/>
              <a:t>                                       </a:t>
            </a:r>
          </a:p>
          <a:p>
            <a:r>
              <a:rPr lang="en-US" dirty="0"/>
              <a:t>p13   </a:t>
            </a:r>
            <a:r>
              <a:rPr lang="en-US" dirty="0" err="1"/>
              <a:t>Facebook_Newsfeed</a:t>
            </a:r>
            <a:r>
              <a:rPr lang="en-US" dirty="0"/>
              <a:t>                                 </a:t>
            </a:r>
          </a:p>
          <a:p>
            <a:r>
              <a:rPr lang="en-US" dirty="0"/>
              <a:t>p14   </a:t>
            </a:r>
            <a:r>
              <a:rPr lang="en-US" dirty="0" err="1"/>
              <a:t>Yelp_or_Nearby_Friends</a:t>
            </a:r>
            <a:r>
              <a:rPr lang="en-US" dirty="0"/>
              <a:t>                            </a:t>
            </a:r>
          </a:p>
          <a:p>
            <a:r>
              <a:rPr lang="en-US" dirty="0"/>
              <a:t>p15   </a:t>
            </a:r>
            <a:r>
              <a:rPr lang="en-US" dirty="0" err="1"/>
              <a:t>Uber_backend</a:t>
            </a:r>
            <a:r>
              <a:rPr lang="en-US" dirty="0"/>
              <a:t>                                      </a:t>
            </a:r>
          </a:p>
          <a:p>
            <a:r>
              <a:rPr lang="en-US" dirty="0"/>
              <a:t>p16   Ticketmaster</a:t>
            </a:r>
          </a:p>
        </p:txBody>
      </p:sp>
    </p:spTree>
    <p:extLst>
      <p:ext uri="{BB962C8B-B14F-4D97-AF65-F5344CB8AC3E}">
        <p14:creationId xmlns:p14="http://schemas.microsoft.com/office/powerpoint/2010/main" val="34132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C7F383-5D82-014D-B375-E44D89587C99}"/>
              </a:ext>
            </a:extLst>
          </p:cNvPr>
          <p:cNvSpPr/>
          <p:nvPr/>
        </p:nvSpPr>
        <p:spPr>
          <a:xfrm>
            <a:off x="0" y="0"/>
            <a:ext cx="2834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p11 Twitter Search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B9CFA-C187-6A4C-B73B-169B0C9E72E3}"/>
              </a:ext>
            </a:extLst>
          </p:cNvPr>
          <p:cNvSpPr/>
          <p:nvPr/>
        </p:nvSpPr>
        <p:spPr>
          <a:xfrm>
            <a:off x="0" y="481370"/>
            <a:ext cx="46551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1. post tweets, follow users, mark favorites, create users' timeline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(top tweets from followed), tweets can contain photos and videos.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HighAvail</a:t>
            </a:r>
            <a:r>
              <a:rPr lang="en-US" sz="1200" dirty="0">
                <a:solidFill>
                  <a:srgbClr val="000000"/>
                </a:solidFill>
              </a:rPr>
              <a:t>, Reliable (no loss), latency &lt; 0.2s, relaxed consistency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Searching tweets, replying to a tweet, trending (hot topics/searches),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tagging users, tweet notification, suggestions who to follow, moments.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800 M daily active users, 400 M new tweets daily, 730 B in 5 years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500 M searches/day, 120GB/day, 1.4MB/sec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>
                <a:solidFill>
                  <a:srgbClr val="0000FF"/>
                </a:solidFill>
              </a:rPr>
              <a:t>search: text, AND,OR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How to store/query tweets?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dirty="0">
                <a:solidFill>
                  <a:srgbClr val="38761D"/>
                </a:solidFill>
              </a:rPr>
              <a:t>API: search(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search_terms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maximum_results_to_return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</a:p>
          <a:p>
            <a:r>
              <a:rPr lang="en-US" sz="1200" dirty="0">
                <a:solidFill>
                  <a:srgbClr val="38761D"/>
                </a:solidFill>
              </a:rPr>
              <a:t>    sort, </a:t>
            </a:r>
            <a:r>
              <a:rPr lang="en-US" sz="1200" dirty="0" err="1">
                <a:solidFill>
                  <a:srgbClr val="38761D"/>
                </a:solidFill>
              </a:rPr>
              <a:t>page_token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</p:txBody>
      </p:sp>
      <p:pic>
        <p:nvPicPr>
          <p:cNvPr id="5122" name="Picture 2" descr="https://lh4.googleusercontent.com/QGiwaw3dicACWbprN_NnV1vijMuj37FCc0IQbQJ4p2-3RcCYLZxg2ZAPk72Stl5DXwFVQ4oI-3_j8A4_pPBvWWFb0rPOv8aIKDmMbIY-TsOjmumcqL_D889J6dd5Tpu0gxw0SMBx5y9GXQ">
            <a:extLst>
              <a:ext uri="{FF2B5EF4-FFF2-40B4-BE49-F238E27FC236}">
                <a16:creationId xmlns:a16="http://schemas.microsoft.com/office/drawing/2014/main" id="{2A5ECE85-B212-6146-8F65-04A5890F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5332" y="3505200"/>
            <a:ext cx="8326668" cy="335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33CF1-B504-7B4B-9074-D004EDE5E49D}"/>
              </a:ext>
            </a:extLst>
          </p:cNvPr>
          <p:cNvSpPr txBox="1"/>
          <p:nvPr/>
        </p:nvSpPr>
        <p:spPr>
          <a:xfrm>
            <a:off x="5510151" y="23753"/>
            <a:ext cx="6681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system-wide unique </a:t>
            </a:r>
            <a:r>
              <a:rPr lang="en-US" sz="1200" dirty="0" err="1"/>
              <a:t>TweetID</a:t>
            </a:r>
            <a:endParaRPr lang="en-US" sz="1200" dirty="0"/>
          </a:p>
          <a:p>
            <a:r>
              <a:rPr lang="en-US" sz="1200" dirty="0"/>
              <a:t>730 Billion tweets in 5 years. So we need at least 5 bytes (50 bits) for ID.</a:t>
            </a:r>
          </a:p>
          <a:p>
            <a:r>
              <a:rPr lang="en-US" sz="1200" dirty="0"/>
              <a:t>Let's use 6 bytes (48 bits): 31 bits </a:t>
            </a:r>
            <a:r>
              <a:rPr lang="en-US" sz="1200" dirty="0" err="1"/>
              <a:t>epochseconds</a:t>
            </a:r>
            <a:r>
              <a:rPr lang="en-US" sz="1200" dirty="0"/>
              <a:t> and 17 bits increment (reset it every second).</a:t>
            </a:r>
          </a:p>
          <a:p>
            <a:br>
              <a:rPr lang="en-US" sz="1200" dirty="0"/>
            </a:br>
            <a:r>
              <a:rPr lang="en-US" sz="1200" dirty="0"/>
              <a:t>Building index. 500K words at 5 bytes each = 2.5MB. Let's index 2 years of tweets - ~300 Billion tweets, </a:t>
            </a:r>
          </a:p>
          <a:p>
            <a:r>
              <a:rPr lang="en-US" sz="1200" dirty="0"/>
              <a:t>~ 1,500 GB on tweet IDs.  index: key = word, value - tweets' IDs. Total size estimate  for that - 21TB</a:t>
            </a:r>
          </a:p>
          <a:p>
            <a:r>
              <a:rPr lang="en-US" sz="1200" dirty="0"/>
              <a:t>If each server has ~150 GB memory, we need 152 server to keep the index in memory.</a:t>
            </a:r>
          </a:p>
          <a:p>
            <a:r>
              <a:rPr lang="en-US" sz="1200" dirty="0"/>
              <a:t>How we partition it?  By words? - it will be very unbalanced. Consistent hashing?</a:t>
            </a:r>
          </a:p>
          <a:p>
            <a:r>
              <a:rPr lang="en-US" sz="1200" dirty="0" err="1"/>
              <a:t>Sharding</a:t>
            </a:r>
            <a:r>
              <a:rPr lang="en-US" sz="1200" dirty="0"/>
              <a:t> based on </a:t>
            </a:r>
            <a:r>
              <a:rPr lang="en-US" sz="1200" dirty="0" err="1"/>
              <a:t>TweetID</a:t>
            </a:r>
            <a:r>
              <a:rPr lang="en-US" sz="1200" dirty="0"/>
              <a:t>. </a:t>
            </a:r>
          </a:p>
          <a:p>
            <a:r>
              <a:rPr lang="en-US" sz="1200" dirty="0"/>
              <a:t>We have two </a:t>
            </a:r>
            <a:r>
              <a:rPr lang="en-US" sz="1200" dirty="0" err="1"/>
              <a:t>sharded</a:t>
            </a:r>
            <a:r>
              <a:rPr lang="en-US" sz="1200" dirty="0"/>
              <a:t> systems: tweets DB servers and index servers. How we map them to each other? </a:t>
            </a:r>
          </a:p>
          <a:p>
            <a:r>
              <a:rPr lang="en-US" sz="1200" dirty="0"/>
              <a:t>Our index-building server will hold this info as a hash:   </a:t>
            </a:r>
            <a:r>
              <a:rPr lang="en-US" sz="1200" dirty="0" err="1"/>
              <a:t>Index_server</a:t>
            </a:r>
            <a:r>
              <a:rPr lang="en-US" sz="1200" dirty="0"/>
              <a:t> : </a:t>
            </a:r>
            <a:r>
              <a:rPr lang="en-US" sz="1200" dirty="0" err="1"/>
              <a:t>all_its_tweet</a:t>
            </a:r>
            <a:r>
              <a:rPr lang="en-US" sz="1200" dirty="0"/>
              <a:t>-IDs.</a:t>
            </a:r>
            <a:br>
              <a:rPr lang="en-US" sz="1200" dirty="0"/>
            </a:br>
            <a:r>
              <a:rPr lang="en-US" sz="1200" dirty="0"/>
              <a:t>Cache - </a:t>
            </a:r>
            <a:r>
              <a:rPr lang="en-US" sz="1200" dirty="0" err="1"/>
              <a:t>memcached</a:t>
            </a:r>
            <a:endParaRPr lang="en-US" sz="1200" dirty="0"/>
          </a:p>
          <a:p>
            <a:r>
              <a:rPr lang="en-US" sz="1200" dirty="0"/>
              <a:t>Load Balancing</a:t>
            </a:r>
          </a:p>
          <a:p>
            <a:r>
              <a:rPr lang="en-US" sz="1200" dirty="0"/>
              <a:t>Ranking the search by social graph distance, popularity, relevance, etc.</a:t>
            </a:r>
          </a:p>
          <a:p>
            <a:r>
              <a:rPr lang="en-US" sz="1200" dirty="0"/>
              <a:t>We can store ranking with each tweet in the index.</a:t>
            </a:r>
          </a:p>
        </p:txBody>
      </p:sp>
    </p:spTree>
    <p:extLst>
      <p:ext uri="{BB962C8B-B14F-4D97-AF65-F5344CB8AC3E}">
        <p14:creationId xmlns:p14="http://schemas.microsoft.com/office/powerpoint/2010/main" val="51923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p13 Facebook Newsfeed (NF)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5943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Requirements:</a:t>
            </a:r>
            <a:endParaRPr lang="en-US" sz="1200" dirty="0"/>
          </a:p>
          <a:p>
            <a:r>
              <a:rPr lang="en-US" sz="1200" dirty="0"/>
              <a:t>1. Generate NF (in 1-2 sec) for a user based on posts &amp; pages of people and groups this user follows. Feed may contain images, videos, or just text.</a:t>
            </a:r>
          </a:p>
          <a:p>
            <a:r>
              <a:rPr lang="en-US" sz="1200" dirty="0"/>
              <a:t>2. New posts should become available to NF in less than 5 sec</a:t>
            </a:r>
          </a:p>
          <a:p>
            <a:r>
              <a:rPr lang="en-US" sz="1200" dirty="0"/>
              <a:t>------------------</a:t>
            </a:r>
          </a:p>
          <a:p>
            <a:r>
              <a:rPr lang="en-US" sz="1200" b="1" u="sng" dirty="0"/>
              <a:t>Capacity Estimation:</a:t>
            </a:r>
            <a:endParaRPr lang="en-US" sz="1200" dirty="0"/>
          </a:p>
          <a:p>
            <a:r>
              <a:rPr lang="en-US" sz="1200" dirty="0"/>
              <a:t>average user has 300 friends and follows 200 pages</a:t>
            </a:r>
          </a:p>
          <a:p>
            <a:r>
              <a:rPr lang="en-US" sz="1200" dirty="0"/>
              <a:t>300M daily active users fetching NF 5 times/day, or 1.5B/day (~18K/sec)</a:t>
            </a:r>
          </a:p>
          <a:p>
            <a:r>
              <a:rPr lang="en-US" sz="1200" dirty="0"/>
              <a:t>NF =~ 500 posts (in cache), each ~1KB, so 500KB /user, or 150TB memory for </a:t>
            </a:r>
            <a:r>
              <a:rPr lang="en-US" sz="1200" dirty="0" err="1"/>
              <a:t>active_users</a:t>
            </a:r>
            <a:r>
              <a:rPr lang="en-US" sz="1200" dirty="0"/>
              <a:t>. If 1 server can keep 100GB, we need 1,500 servers.</a:t>
            </a:r>
          </a:p>
          <a:p>
            <a:r>
              <a:rPr lang="en-US" sz="1200" dirty="0"/>
              <a:t>------------------</a:t>
            </a:r>
          </a:p>
          <a:p>
            <a:r>
              <a:rPr lang="en-US" sz="1200" dirty="0"/>
              <a:t>API: </a:t>
            </a:r>
            <a:r>
              <a:rPr lang="en-US" sz="1200" dirty="0" err="1"/>
              <a:t>getUserFeed</a:t>
            </a:r>
            <a:r>
              <a:rPr lang="en-US" sz="1200" dirty="0"/>
              <a:t>(</a:t>
            </a:r>
            <a:r>
              <a:rPr lang="en-US" sz="1200" dirty="0" err="1"/>
              <a:t>api_dev_key</a:t>
            </a:r>
            <a:r>
              <a:rPr lang="en-US" sz="1200" dirty="0"/>
              <a:t>, </a:t>
            </a:r>
            <a:r>
              <a:rPr lang="en-US" sz="1200" dirty="0" err="1"/>
              <a:t>user_id</a:t>
            </a:r>
            <a:r>
              <a:rPr lang="en-US" sz="1200" dirty="0"/>
              <a:t>, </a:t>
            </a:r>
            <a:r>
              <a:rPr lang="en-US" sz="1200" dirty="0" err="1"/>
              <a:t>since_id</a:t>
            </a:r>
            <a:r>
              <a:rPr lang="en-US" sz="1200" dirty="0"/>
              <a:t>, count, </a:t>
            </a:r>
            <a:r>
              <a:rPr lang="en-US" sz="1200" dirty="0" err="1"/>
              <a:t>max_id</a:t>
            </a:r>
            <a:r>
              <a:rPr lang="en-US" sz="1200" dirty="0"/>
              <a:t>, </a:t>
            </a:r>
            <a:r>
              <a:rPr lang="en-US" sz="1200" dirty="0" err="1"/>
              <a:t>exclude_replies</a:t>
            </a:r>
            <a:r>
              <a:rPr lang="en-US" sz="1200" dirty="0"/>
              <a:t>) -&gt; returns JSON object</a:t>
            </a:r>
          </a:p>
          <a:p>
            <a:br>
              <a:rPr lang="en-US" sz="1200" dirty="0"/>
            </a:br>
            <a:r>
              <a:rPr lang="en-US" sz="1200" b="1" u="sng" dirty="0"/>
              <a:t>DB Table: User:</a:t>
            </a:r>
            <a:r>
              <a:rPr lang="en-US" sz="1200" dirty="0"/>
              <a:t> key: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Name: varchar(20), Email: varchar(32), </a:t>
            </a:r>
            <a:r>
              <a:rPr lang="en-US" sz="1200" dirty="0" err="1"/>
              <a:t>DateOfBirth</a:t>
            </a:r>
            <a:r>
              <a:rPr lang="en-US" sz="1200" dirty="0"/>
              <a:t>: datetime, </a:t>
            </a:r>
            <a:r>
              <a:rPr lang="en-US" sz="1200" dirty="0" err="1"/>
              <a:t>CreationDate</a:t>
            </a:r>
            <a:r>
              <a:rPr lang="en-US" sz="1200" dirty="0"/>
              <a:t>: datetime, </a:t>
            </a:r>
            <a:r>
              <a:rPr lang="en-US" sz="1200" dirty="0" err="1"/>
              <a:t>LastLogin</a:t>
            </a:r>
            <a:r>
              <a:rPr lang="en-US" sz="1200" dirty="0"/>
              <a:t>: datetime</a:t>
            </a:r>
          </a:p>
          <a:p>
            <a:br>
              <a:rPr lang="en-US" sz="1200" dirty="0"/>
            </a:br>
            <a:r>
              <a:rPr lang="en-US" sz="1200" b="1" u="sng" dirty="0"/>
              <a:t>DB Table: Entity:</a:t>
            </a:r>
            <a:r>
              <a:rPr lang="en-US" sz="1200" dirty="0"/>
              <a:t> key: </a:t>
            </a:r>
            <a:r>
              <a:rPr lang="en-US" sz="1200" dirty="0" err="1"/>
              <a:t>EntotyID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Name: varchar(20), Type: </a:t>
            </a:r>
            <a:r>
              <a:rPr lang="en-US" sz="1200" dirty="0" err="1"/>
              <a:t>tinyint</a:t>
            </a:r>
            <a:r>
              <a:rPr lang="en-US" sz="1200" dirty="0"/>
              <a:t>, Description: varchar(512), </a:t>
            </a:r>
            <a:r>
              <a:rPr lang="en-US" sz="1200" dirty="0" err="1"/>
              <a:t>CreationDate</a:t>
            </a:r>
            <a:r>
              <a:rPr lang="en-US" sz="1200" dirty="0"/>
              <a:t>: datetime, Category: </a:t>
            </a:r>
            <a:r>
              <a:rPr lang="en-US" sz="1200" dirty="0" err="1"/>
              <a:t>smallint</a:t>
            </a:r>
            <a:r>
              <a:rPr lang="en-US" sz="1200" dirty="0"/>
              <a:t>, Phone: varchar(12), Email: varchar(32)</a:t>
            </a:r>
          </a:p>
          <a:p>
            <a:br>
              <a:rPr lang="en-US" sz="1200" dirty="0"/>
            </a:br>
            <a:r>
              <a:rPr lang="en-US" sz="1200" b="1" u="sng" dirty="0"/>
              <a:t>DB Table: </a:t>
            </a:r>
            <a:r>
              <a:rPr lang="en-US" sz="1200" b="1" u="sng" dirty="0" err="1"/>
              <a:t>UserFollow</a:t>
            </a:r>
            <a:r>
              <a:rPr lang="en-US" sz="1200" b="1" u="sng" dirty="0"/>
              <a:t>:</a:t>
            </a:r>
            <a:r>
              <a:rPr lang="en-US" sz="1200" dirty="0"/>
              <a:t> key: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key: </a:t>
            </a:r>
            <a:r>
              <a:rPr lang="en-US" sz="1200" dirty="0" err="1"/>
              <a:t>EntotyOrFriendID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Type: </a:t>
            </a:r>
            <a:r>
              <a:rPr lang="en-US" sz="1200" dirty="0" err="1"/>
              <a:t>tinyint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/>
              <a:t>DB Table: </a:t>
            </a:r>
            <a:r>
              <a:rPr lang="en-US" sz="1200" b="1" u="sng" dirty="0" err="1"/>
              <a:t>FeedItemr</a:t>
            </a:r>
            <a:r>
              <a:rPr lang="en-US" sz="1200" b="1" u="sng" dirty="0"/>
              <a:t>:</a:t>
            </a:r>
            <a:r>
              <a:rPr lang="en-US" sz="1200" dirty="0"/>
              <a:t> key: </a:t>
            </a:r>
            <a:r>
              <a:rPr lang="en-US" sz="1200" dirty="0" err="1"/>
              <a:t>FeedItemID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Contents: varchar(256), </a:t>
            </a:r>
            <a:r>
              <a:rPr lang="en-US" sz="1200" dirty="0" err="1"/>
              <a:t>EntityID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LocationLatitude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LocationLongtitude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CreationDate</a:t>
            </a:r>
            <a:r>
              <a:rPr lang="en-US" sz="1200" dirty="0"/>
              <a:t>: datetime, </a:t>
            </a:r>
            <a:r>
              <a:rPr lang="en-US" sz="1200" dirty="0" err="1"/>
              <a:t>NumLikes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/>
              <a:t>DB Table: </a:t>
            </a:r>
            <a:r>
              <a:rPr lang="en-US" sz="1200" b="1" u="sng" dirty="0" err="1"/>
              <a:t>FeedMedia</a:t>
            </a:r>
            <a:r>
              <a:rPr lang="en-US" sz="1200" b="1" u="sng" dirty="0"/>
              <a:t>:</a:t>
            </a:r>
            <a:r>
              <a:rPr lang="en-US" sz="1200" dirty="0"/>
              <a:t> key: </a:t>
            </a:r>
            <a:r>
              <a:rPr lang="en-US" sz="1200" dirty="0" err="1"/>
              <a:t>FeedItemID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key: </a:t>
            </a:r>
            <a:r>
              <a:rPr lang="en-US" sz="1200" dirty="0" err="1"/>
              <a:t>MediaID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/>
              <a:t>DB Table: Media:</a:t>
            </a:r>
            <a:r>
              <a:rPr lang="en-US" sz="1200" dirty="0"/>
              <a:t> key: </a:t>
            </a:r>
            <a:r>
              <a:rPr lang="en-US" sz="1200" dirty="0" err="1"/>
              <a:t>MediaID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Description: varchar(256), Path: varchar(256), </a:t>
            </a:r>
            <a:r>
              <a:rPr lang="en-US" sz="1200" dirty="0" err="1"/>
              <a:t>LocationLatitude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LocationLongtitude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CreationDate</a:t>
            </a:r>
            <a:r>
              <a:rPr lang="en-US" sz="1200" dirty="0"/>
              <a:t>: datetime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1493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Retrieve IDs of all users and entities that user follows.</a:t>
            </a:r>
          </a:p>
          <a:p>
            <a:r>
              <a:rPr lang="en-US" sz="1200" dirty="0"/>
              <a:t>Retrieve latest / popular / relevant posts for those IDs.</a:t>
            </a:r>
          </a:p>
          <a:p>
            <a:r>
              <a:rPr lang="en-US" sz="1200" dirty="0"/>
              <a:t>Rank posts (recency, </a:t>
            </a:r>
            <a:r>
              <a:rPr lang="en-US" sz="1200" dirty="0" err="1"/>
              <a:t>Nlikes</a:t>
            </a:r>
            <a:r>
              <a:rPr lang="en-US" sz="1200" dirty="0"/>
              <a:t>, </a:t>
            </a:r>
            <a:r>
              <a:rPr lang="en-US" sz="1200" dirty="0" err="1"/>
              <a:t>Ncomments</a:t>
            </a:r>
            <a:r>
              <a:rPr lang="en-US" sz="1200" dirty="0"/>
              <a:t>, </a:t>
            </a:r>
            <a:r>
              <a:rPr lang="en-US" sz="1200" dirty="0" err="1"/>
              <a:t>Nshares</a:t>
            </a:r>
            <a:r>
              <a:rPr lang="en-US" sz="1200" dirty="0"/>
              <a:t>, video? image?, relevance to User, </a:t>
            </a:r>
            <a:r>
              <a:rPr lang="en-US" sz="1200" dirty="0" err="1"/>
              <a:t>etc</a:t>
            </a:r>
            <a:r>
              <a:rPr lang="en-US" sz="1200" dirty="0"/>
              <a:t> ...), store in Feed Cache. Tune ranking using user stickiness, retention, ads revenue, etc.</a:t>
            </a:r>
          </a:p>
          <a:p>
            <a:r>
              <a:rPr lang="en-US" sz="1200" dirty="0"/>
              <a:t>Note: Feed generation can be done in advance (offline) based on user hotness, patterns</a:t>
            </a:r>
          </a:p>
          <a:p>
            <a:r>
              <a:rPr lang="en-US" sz="1200" dirty="0"/>
              <a:t>Note: slow user's activity can be fan-out to their friends, "hot" posts - pulled on request</a:t>
            </a:r>
          </a:p>
          <a:p>
            <a:r>
              <a:rPr lang="en-US" sz="1200" dirty="0"/>
              <a:t>On request return top (or next) 20 posts to client.</a:t>
            </a:r>
          </a:p>
          <a:p>
            <a:r>
              <a:rPr lang="en-US" sz="1200" dirty="0"/>
              <a:t>Client: request feed (on load, on reaching the end)</a:t>
            </a:r>
          </a:p>
          <a:p>
            <a:r>
              <a:rPr lang="en-US" sz="1200" dirty="0"/>
              <a:t>Feed for active user - every 5 min check/add new posts (if any) - and notify client.</a:t>
            </a:r>
          </a:p>
          <a:p>
            <a:r>
              <a:rPr lang="en-US" sz="1200" dirty="0"/>
              <a:t>    Client, </a:t>
            </a:r>
            <a:r>
              <a:rPr lang="en-US" sz="1200" dirty="0" err="1"/>
              <a:t>WebServer</a:t>
            </a:r>
            <a:r>
              <a:rPr lang="en-US" sz="1200" dirty="0"/>
              <a:t>, </a:t>
            </a:r>
            <a:r>
              <a:rPr lang="en-US" sz="1200" dirty="0" err="1"/>
              <a:t>AppServer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DB_&amp;_Cache</a:t>
            </a:r>
            <a:r>
              <a:rPr lang="en-US" sz="1200" dirty="0"/>
              <a:t> - users, pages, groups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DB_&amp;_Cache</a:t>
            </a:r>
            <a:r>
              <a:rPr lang="en-US" sz="1200" dirty="0"/>
              <a:t> - posts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Storage_&amp;_Cache</a:t>
            </a:r>
            <a:r>
              <a:rPr lang="en-US" sz="1200" dirty="0"/>
              <a:t> - Video &amp; Photo</a:t>
            </a:r>
          </a:p>
          <a:p>
            <a:r>
              <a:rPr lang="en-US" sz="1200" dirty="0"/>
              <a:t>    Service: NF generation (gather &amp; rank posts, store in cache)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DB_&amp;_Cache</a:t>
            </a:r>
            <a:r>
              <a:rPr lang="en-US" sz="1200" dirty="0"/>
              <a:t> - Feed</a:t>
            </a:r>
          </a:p>
          <a:p>
            <a:r>
              <a:rPr lang="en-US" sz="1200" dirty="0"/>
              <a:t>    Service: NF notification to user about new items</a:t>
            </a:r>
            <a:br>
              <a:rPr lang="en-US" sz="1200" dirty="0"/>
            </a:br>
            <a:r>
              <a:rPr lang="en-US" sz="1200" dirty="0"/>
              <a:t>DB partitioning and replication (</a:t>
            </a:r>
            <a:r>
              <a:rPr lang="en-US" sz="1200" dirty="0" err="1"/>
              <a:t>sharding</a:t>
            </a:r>
            <a:r>
              <a:rPr lang="en-US" sz="1200" dirty="0"/>
              <a:t>, consistent </a:t>
            </a:r>
            <a:r>
              <a:rPr lang="en-US" sz="1200" dirty="0" err="1"/>
              <a:t>hashng</a:t>
            </a:r>
            <a:r>
              <a:rPr lang="en-US" sz="1200" dirty="0"/>
              <a:t>), load-balancing, caching (</a:t>
            </a:r>
            <a:r>
              <a:rPr lang="en-US" sz="1200" dirty="0" err="1"/>
              <a:t>memcached</a:t>
            </a:r>
            <a:r>
              <a:rPr lang="en-US" sz="1200" dirty="0"/>
              <a:t>), expiring service for caches, expiring service for DB, Telemetry, Security and Permissions</a:t>
            </a:r>
          </a:p>
        </p:txBody>
      </p:sp>
      <p:pic>
        <p:nvPicPr>
          <p:cNvPr id="1026" name="Picture 2" descr="https://lh6.googleusercontent.com/pU8qyiw0bh_unrHx33wV0bUS8ksRvGZ00glgtJyqqaGylV2uZIJpEQTUrdm_1Wuqjochhw8J5lTpBb_fmhdrM62ZemAbrhSPvVjnxfmsx1nh0kbAG34-AjYoTl5OAipzhfB8wjcWcPVFbA">
            <a:extLst>
              <a:ext uri="{FF2B5EF4-FFF2-40B4-BE49-F238E27FC236}">
                <a16:creationId xmlns:a16="http://schemas.microsoft.com/office/drawing/2014/main" id="{B378305D-D3CE-784E-BC79-7111913E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198" y="3615918"/>
            <a:ext cx="6109102" cy="321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9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5803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2004 - FB is born</a:t>
            </a:r>
          </a:p>
          <a:p>
            <a:r>
              <a:rPr lang="en-US" sz="1200" dirty="0"/>
              <a:t>2006 - Newsfeed added</a:t>
            </a:r>
          </a:p>
          <a:p>
            <a:r>
              <a:rPr lang="en-US" sz="1200" dirty="0"/>
              <a:t>2007 - Like button</a:t>
            </a:r>
          </a:p>
          <a:p>
            <a:r>
              <a:rPr lang="en-US" sz="1200" dirty="0"/>
              <a:t>2009 - Sorting order in newsfeed (algorithm) based on post popularity</a:t>
            </a:r>
          </a:p>
          <a:p>
            <a:r>
              <a:rPr lang="en-US" sz="1200" dirty="0"/>
              <a:t>2010 - </a:t>
            </a:r>
            <a:r>
              <a:rPr lang="en-US" sz="1200" dirty="0" err="1"/>
              <a:t>EdgeRank</a:t>
            </a:r>
            <a:r>
              <a:rPr lang="en-US" sz="1200" dirty="0"/>
              <a:t> algorithm using sum(u*w*d), where u – user affinity (to another user or content), w – content weight (popularity, what action user takes), d – time-based decay 2015 - "See First" feature</a:t>
            </a:r>
          </a:p>
          <a:p>
            <a:r>
              <a:rPr lang="en-US" sz="1200" dirty="0"/>
              <a:t>2016 - Priority based on user time spent</a:t>
            </a:r>
          </a:p>
          <a:p>
            <a:r>
              <a:rPr lang="en-US" sz="1200" dirty="0"/>
              <a:t>2017 - Reactions weighted more than Likes</a:t>
            </a:r>
          </a:p>
          <a:p>
            <a:r>
              <a:rPr lang="en-US" sz="1200" dirty="0"/>
              <a:t>2018 - Post that receive comments weigh more (meaningful interactions)</a:t>
            </a:r>
          </a:p>
          <a:p>
            <a:r>
              <a:rPr lang="en-US" sz="1200" dirty="0"/>
              <a:t>2019 - "Why am I seeing this?" tool</a:t>
            </a:r>
          </a:p>
          <a:p>
            <a:endParaRPr lang="en-US" sz="1200" dirty="0"/>
          </a:p>
          <a:p>
            <a:r>
              <a:rPr lang="en-US" sz="1200" u="sng" dirty="0">
                <a:hlinkClick r:id="rId2"/>
              </a:rPr>
              <a:t>https://blog.hootsuite.com/facebook-algorithm/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2308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xxxx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C884B-C2D6-794C-971E-B7B40324BC6B}"/>
              </a:ext>
            </a:extLst>
          </p:cNvPr>
          <p:cNvSpPr txBox="1"/>
          <p:nvPr/>
        </p:nvSpPr>
        <p:spPr>
          <a:xfrm>
            <a:off x="0" y="0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p13 Facebook Newsfeed Ranking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655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p14 Yelp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43942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Requirements: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</a:t>
            </a:r>
            <a:endParaRPr lang="en-US" sz="1100" dirty="0"/>
          </a:p>
          <a:p>
            <a:r>
              <a:rPr lang="en-US" sz="11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Capacity Estimation: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xxx</a:t>
            </a: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API:</a:t>
            </a: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xxx</a:t>
            </a:r>
            <a:endParaRPr lang="en-US" sz="1100" dirty="0"/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XXX 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xxx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0" y="5411450"/>
            <a:ext cx="23990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Algorithms: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and replication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Load-Balancing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Caching (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memcached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 for reads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caches, for DB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Telemetry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Security and Permissions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77AFE6-4E4D-E543-9B75-F7B04BAA9D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1393" y="461665"/>
            <a:ext cx="3969569" cy="2361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3C562-F56D-E942-B287-AB123BF4944F}"/>
              </a:ext>
            </a:extLst>
          </p:cNvPr>
          <p:cNvSpPr txBox="1"/>
          <p:nvPr/>
        </p:nvSpPr>
        <p:spPr>
          <a:xfrm>
            <a:off x="7374194" y="0"/>
            <a:ext cx="140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76999-5D17-6245-8501-64C6EFED0A4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293" y="4635500"/>
            <a:ext cx="87122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67489-708A-4D4A-B403-13AD0BF9745D}"/>
              </a:ext>
            </a:extLst>
          </p:cNvPr>
          <p:cNvSpPr txBox="1"/>
          <p:nvPr/>
        </p:nvSpPr>
        <p:spPr>
          <a:xfrm>
            <a:off x="6547508" y="3849329"/>
            <a:ext cx="305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Sharding</a:t>
            </a:r>
            <a:r>
              <a:rPr lang="en-US" dirty="0"/>
              <a:t> based on </a:t>
            </a:r>
            <a:r>
              <a:rPr lang="en-US" dirty="0" err="1"/>
              <a:t>LocationID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7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p15   Uber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43942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Requirements: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</a:t>
            </a:r>
            <a:endParaRPr lang="en-US" sz="1100" dirty="0"/>
          </a:p>
          <a:p>
            <a:r>
              <a:rPr lang="en-US" sz="11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Capacity Estimation: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xxx</a:t>
            </a: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API:</a:t>
            </a: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xxx</a:t>
            </a:r>
            <a:endParaRPr lang="en-US" sz="1100" dirty="0"/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XXX 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xxx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23083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Algorithms: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and replication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Load-Balancing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Caching (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memcached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 for reads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caches, for DB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Telemetry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Security and Permissions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EEB2D-3116-4541-887B-F7E1DEB4F6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130" y="4041058"/>
            <a:ext cx="8180869" cy="28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6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pXX</a:t>
            </a:r>
            <a:r>
              <a:rPr lang="en-US" sz="2400" b="1" dirty="0"/>
              <a:t>  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43942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Requirements: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</a:t>
            </a:r>
            <a:endParaRPr lang="en-US" sz="1100" dirty="0"/>
          </a:p>
          <a:p>
            <a:r>
              <a:rPr lang="en-US" sz="11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Capacity Estimation: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xxx</a:t>
            </a: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API:</a:t>
            </a:r>
          </a:p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xxx</a:t>
            </a:r>
            <a:endParaRPr lang="en-US" sz="1100" dirty="0"/>
          </a:p>
          <a:p>
            <a:endParaRPr lang="en-US" sz="11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XXX 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xxx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23083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Algorithms: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and replication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Load-Balancing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Caching (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memcached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 for reads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caches, for DB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Telemetry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Security and Permissions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87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D2020B-5211-D845-AE1E-A975A7BEF9CB}"/>
              </a:ext>
            </a:extLst>
          </p:cNvPr>
          <p:cNvSpPr txBox="1"/>
          <p:nvPr/>
        </p:nvSpPr>
        <p:spPr>
          <a:xfrm>
            <a:off x="0" y="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Systems Design Main Concepts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99D1B-4C1C-4E4F-B503-0E2A8DCC11AF}"/>
              </a:ext>
            </a:extLst>
          </p:cNvPr>
          <p:cNvSpPr/>
          <p:nvPr/>
        </p:nvSpPr>
        <p:spPr>
          <a:xfrm>
            <a:off x="0" y="596355"/>
            <a:ext cx="58293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B5394"/>
                </a:solidFill>
                <a:latin typeface="Arial" panose="020B0604020202020204" pitchFamily="34" charset="0"/>
              </a:rPr>
              <a:t>System Design Basics: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pieces, how they work together, tradeoffs to choose.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  <a:latin typeface="Arial" panose="020B0604020202020204" pitchFamily="34" charset="0"/>
              </a:rPr>
              <a:t>Key Characteristics of Distributed Systems: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Scalability (horizontal - more servers, vertical - bigger server)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Reliability, Availability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Efficiency - response time (latency) vs throughput (bandwidth)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Manageability - early detect, easy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diag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easy &amp; fast fix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  <a:latin typeface="Arial" panose="020B0604020202020204" pitchFamily="34" charset="0"/>
              </a:rPr>
              <a:t>Load Balancing (LB):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user---webserver, webserver---app, app---DB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higher throughput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can route to healthy servers avoiding downtime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can route consistently (maintain state)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predictive analytics - elastic growth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various methods of distributing traffic: round-robin, weighted round-robin, IP Hash, send to least-loaded ( sort servers by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N_connections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response_time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bandwidth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Redundant LB (Master-Slave or Consistent Hashing)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  <a:latin typeface="Arial" panose="020B0604020202020204" pitchFamily="34" charset="0"/>
              </a:rPr>
              <a:t>Caching: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Idea - recently requested data is likely to be requested again. </a:t>
            </a:r>
            <a:b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- Can cache in memory or on disk.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CDN (Content Distribution Network) - serve static media (images, video, etc.) from a separate (sub)domain.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- Cache Invalidation - 3 ways: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- write-through cache ( --&gt;C, --&gt;DB at same time) - good consistency, slower writes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- write-around cache  (--&gt;DB, then later DB--&gt;C) - cache may have old data (cache miss)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- write-back cache     (--&gt;C, then later C--&gt;DB) - very fast, risk of data loss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- Cache-eviction policies: FIFO, LIFO, LRU (Least Recently Used = not used recently), MRU (Most Recently Used),  LFU (Least Frequently Used), RR (Random Replacement)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6C63D-F946-EE40-A5D5-0BCE52EE66E5}"/>
              </a:ext>
            </a:extLst>
          </p:cNvPr>
          <p:cNvSpPr/>
          <p:nvPr/>
        </p:nvSpPr>
        <p:spPr>
          <a:xfrm>
            <a:off x="6096000" y="197366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rgbClr val="0B5394"/>
                </a:solidFill>
              </a:rPr>
              <a:t>Data Partitioning: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Horizontal (Data </a:t>
            </a:r>
            <a:r>
              <a:rPr lang="en-US" sz="1200" dirty="0" err="1">
                <a:solidFill>
                  <a:srgbClr val="000000"/>
                </a:solidFill>
              </a:rPr>
              <a:t>Sharding</a:t>
            </a:r>
            <a:r>
              <a:rPr lang="en-US" sz="1200" dirty="0">
                <a:solidFill>
                  <a:srgbClr val="000000"/>
                </a:solidFill>
              </a:rPr>
              <a:t>) - by zip code, by type, ...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Vertical (by feature), ex: profile, friends, photos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Directory-based (flexibly add paths to more servers)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Partitioning Criteria: key or hash, list, round robin, composite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problem - joins difficult, use denormalization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problem - referential integrity (check/reinforce in code)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problem - rebalancing (some pieces grow bigger)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Indexes:</a:t>
            </a:r>
            <a:r>
              <a:rPr lang="en-US" sz="1200" dirty="0">
                <a:solidFill>
                  <a:srgbClr val="000000"/>
                </a:solidFill>
              </a:rPr>
              <a:t> - faster queries, but slower writes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Proxies:</a:t>
            </a:r>
            <a:r>
              <a:rPr lang="en-US" sz="1200" dirty="0">
                <a:solidFill>
                  <a:srgbClr val="000000"/>
                </a:solidFill>
              </a:rPr>
              <a:t>  - Proxy = intermediate hardware/software server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filter, log, transform, cache. Hides real IP address.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Closed Proxy - servicing a group - to limit traffic.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Open Proxy - open to anybody. (Anonymous, Transparent)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Reverse Proxy - from service side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  [client =&gt; proxy] ==&gt; [services]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  [client]                ==&gt; [reverse proxy ==&gt; services] 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Redundancy and Replication:</a:t>
            </a:r>
            <a:r>
              <a:rPr lang="en-US" sz="1200" dirty="0">
                <a:solidFill>
                  <a:srgbClr val="000000"/>
                </a:solidFill>
              </a:rPr>
              <a:t> - duplication of critical components, duplicating data, removing Single Point of Failure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SQL vs NoSQL: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SQL - vertically scalable, ACID (Atomicity, Consistency, isolation, Durability).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NoSQL: horizontally scalable, not ACID compliant.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NoSQL types: </a:t>
            </a:r>
            <a:r>
              <a:rPr lang="en-US" sz="1200" dirty="0" err="1">
                <a:solidFill>
                  <a:srgbClr val="000000"/>
                </a:solidFill>
              </a:rPr>
              <a:t>Key:Value</a:t>
            </a:r>
            <a:r>
              <a:rPr lang="en-US" sz="1200" dirty="0">
                <a:solidFill>
                  <a:srgbClr val="000000"/>
                </a:solidFill>
              </a:rPr>
              <a:t> Stores (</a:t>
            </a:r>
            <a:r>
              <a:rPr lang="en-US" sz="1200" dirty="0" err="1">
                <a:solidFill>
                  <a:srgbClr val="000000"/>
                </a:solidFill>
              </a:rPr>
              <a:t>Redis</a:t>
            </a:r>
            <a:r>
              <a:rPr lang="en-US" sz="1200" dirty="0">
                <a:solidFill>
                  <a:srgbClr val="000000"/>
                </a:solidFill>
              </a:rPr>
              <a:t>, Voldemort, Dynamo), Document DB (CouchDB, MongoDB), Wide-Column DB (Cassandra, HBase), Graph DBs (Neo4J, </a:t>
            </a:r>
            <a:r>
              <a:rPr lang="en-US" sz="1200" dirty="0" err="1">
                <a:solidFill>
                  <a:srgbClr val="000000"/>
                </a:solidFill>
              </a:rPr>
              <a:t>InfiniteGraph</a:t>
            </a:r>
            <a:r>
              <a:rPr lang="en-US" sz="1200" dirty="0">
                <a:solidFill>
                  <a:srgbClr val="000000"/>
                </a:solidFill>
              </a:rPr>
              <a:t>).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CAP Theorem (Consistency, Availability, and Partition):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Statement: You can not have all 3 at the same time.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Consistent Hashing: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hashing on a circle - for distributed services to handle when servers failed (removed) or added. Ideas: 2^160 hash range, hash-</a:t>
            </a:r>
            <a:r>
              <a:rPr lang="en-US" sz="1200" dirty="0" err="1">
                <a:solidFill>
                  <a:srgbClr val="000000"/>
                </a:solidFill>
              </a:rPr>
              <a:t>move_clockwise</a:t>
            </a:r>
            <a:r>
              <a:rPr lang="en-US" sz="1200" dirty="0">
                <a:solidFill>
                  <a:srgbClr val="000000"/>
                </a:solidFill>
              </a:rPr>
              <a:t>, use 200 </a:t>
            </a:r>
            <a:r>
              <a:rPr lang="en-US" sz="1200" dirty="0" err="1">
                <a:solidFill>
                  <a:srgbClr val="000000"/>
                </a:solidFill>
              </a:rPr>
              <a:t>virt</a:t>
            </a:r>
            <a:r>
              <a:rPr lang="en-US" sz="1200" dirty="0">
                <a:solidFill>
                  <a:srgbClr val="000000"/>
                </a:solidFill>
              </a:rPr>
              <a:t> replicas for each server.</a:t>
            </a:r>
            <a:endParaRPr lang="en-US" sz="1200" dirty="0"/>
          </a:p>
          <a:p>
            <a:r>
              <a:rPr lang="en-US" sz="1200" b="1" u="sng" dirty="0">
                <a:solidFill>
                  <a:srgbClr val="0B5394"/>
                </a:solidFill>
              </a:rPr>
              <a:t>Long-Polling, </a:t>
            </a:r>
            <a:r>
              <a:rPr lang="en-US" sz="1200" b="1" u="sng" dirty="0" err="1">
                <a:solidFill>
                  <a:srgbClr val="0B5394"/>
                </a:solidFill>
              </a:rPr>
              <a:t>WebSockets</a:t>
            </a:r>
            <a:r>
              <a:rPr lang="en-US" sz="1200" b="1" u="sng" dirty="0">
                <a:solidFill>
                  <a:srgbClr val="0B5394"/>
                </a:solidFill>
              </a:rPr>
              <a:t>, Server-Sent Events: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 - http-request, ajax-polling (frequent), http long-polling (server responds when data available or on timeout), </a:t>
            </a:r>
            <a:r>
              <a:rPr lang="en-US" sz="1200" dirty="0" err="1">
                <a:solidFill>
                  <a:srgbClr val="000000"/>
                </a:solidFill>
              </a:rPr>
              <a:t>websockets</a:t>
            </a:r>
            <a:r>
              <a:rPr lang="en-US" sz="1200" dirty="0">
                <a:solidFill>
                  <a:srgbClr val="000000"/>
                </a:solidFill>
              </a:rPr>
              <a:t> = full-duplex </a:t>
            </a:r>
            <a:r>
              <a:rPr lang="en-US" sz="1200" dirty="0" err="1">
                <a:solidFill>
                  <a:srgbClr val="000000"/>
                </a:solidFill>
              </a:rPr>
              <a:t>channel,SSE</a:t>
            </a:r>
            <a:r>
              <a:rPr lang="en-US" sz="1200" dirty="0">
                <a:solidFill>
                  <a:srgbClr val="000000"/>
                </a:solidFill>
              </a:rPr>
              <a:t> (Server-Sent Events) - persistent long-term sending data in one direction: Server --&gt; Client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243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p01   </a:t>
            </a:r>
            <a:r>
              <a:rPr lang="en-US" sz="2400" b="1" dirty="0" err="1"/>
              <a:t>System_Design_Interviews_Intro</a:t>
            </a:r>
            <a:r>
              <a:rPr lang="en-US" sz="2400" b="1" dirty="0"/>
              <a:t>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F4908-185F-0042-8E0B-08AECDD8BDD2}"/>
              </a:ext>
            </a:extLst>
          </p:cNvPr>
          <p:cNvSpPr txBox="1"/>
          <p:nvPr/>
        </p:nvSpPr>
        <p:spPr>
          <a:xfrm>
            <a:off x="390525" y="657006"/>
            <a:ext cx="60325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Clarify – and write down requirements</a:t>
            </a:r>
          </a:p>
          <a:p>
            <a:r>
              <a:rPr lang="en-US" dirty="0"/>
              <a:t>Estimate scale (users, events, traffic, storage, ...)</a:t>
            </a:r>
          </a:p>
          <a:p>
            <a:r>
              <a:rPr lang="en-US" dirty="0"/>
              <a:t>Define system interfaces, for example: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</a:t>
            </a:r>
            <a:r>
              <a:rPr lang="en-US" sz="1400" dirty="0" err="1">
                <a:solidFill>
                  <a:schemeClr val="accent1"/>
                </a:solidFill>
              </a:rPr>
              <a:t>postTweet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user_id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tw_data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tw_location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user_location</a:t>
            </a:r>
            <a:r>
              <a:rPr lang="en-US" sz="1400" dirty="0">
                <a:solidFill>
                  <a:schemeClr val="accent1"/>
                </a:solidFill>
              </a:rPr>
              <a:t>, timestamp, …)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</a:t>
            </a:r>
            <a:r>
              <a:rPr lang="en-US" sz="1400" dirty="0" err="1">
                <a:solidFill>
                  <a:schemeClr val="accent1"/>
                </a:solidFill>
              </a:rPr>
              <a:t>generateTimeline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user_id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current_time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user_location</a:t>
            </a:r>
            <a:r>
              <a:rPr lang="en-US" sz="1400" dirty="0">
                <a:solidFill>
                  <a:schemeClr val="accent1"/>
                </a:solidFill>
              </a:rPr>
              <a:t>, …)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</a:t>
            </a:r>
            <a:r>
              <a:rPr lang="en-US" sz="1400" dirty="0" err="1">
                <a:solidFill>
                  <a:schemeClr val="accent1"/>
                </a:solidFill>
              </a:rPr>
              <a:t>markTweetFavorite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user_id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tw_id</a:t>
            </a:r>
            <a:r>
              <a:rPr lang="en-US" sz="1400" dirty="0">
                <a:solidFill>
                  <a:schemeClr val="accent1"/>
                </a:solidFill>
              </a:rPr>
              <a:t>, timestamp, …)</a:t>
            </a:r>
          </a:p>
          <a:p>
            <a:r>
              <a:rPr lang="en-US" dirty="0"/>
              <a:t>Define data model (entities)for example: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</a:t>
            </a:r>
            <a:r>
              <a:rPr lang="en-US" sz="1400" b="1" dirty="0">
                <a:solidFill>
                  <a:schemeClr val="accent1"/>
                </a:solidFill>
              </a:rPr>
              <a:t>User</a:t>
            </a:r>
            <a:r>
              <a:rPr lang="en-US" sz="1400" dirty="0">
                <a:solidFill>
                  <a:schemeClr val="accent1"/>
                </a:solidFill>
              </a:rPr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UserID</a:t>
            </a:r>
            <a:r>
              <a:rPr lang="en-US" sz="1400" dirty="0">
                <a:solidFill>
                  <a:schemeClr val="accent1"/>
                </a:solidFill>
              </a:rPr>
              <a:t>, Name, Email, </a:t>
            </a:r>
            <a:r>
              <a:rPr lang="en-US" sz="1400" dirty="0" err="1">
                <a:solidFill>
                  <a:schemeClr val="accent1"/>
                </a:solidFill>
              </a:rPr>
              <a:t>DoB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CreationData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LastLogin</a:t>
            </a:r>
            <a:r>
              <a:rPr lang="en-US" sz="1400" dirty="0">
                <a:solidFill>
                  <a:schemeClr val="accent1"/>
                </a:solidFill>
              </a:rPr>
              <a:t>, etc.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</a:t>
            </a:r>
            <a:r>
              <a:rPr lang="en-US" sz="1400" b="1" dirty="0">
                <a:solidFill>
                  <a:schemeClr val="accent1"/>
                </a:solidFill>
              </a:rPr>
              <a:t>Tweet</a:t>
            </a:r>
            <a:r>
              <a:rPr lang="en-US" sz="1400" dirty="0">
                <a:solidFill>
                  <a:schemeClr val="accent1"/>
                </a:solidFill>
              </a:rPr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TweetID</a:t>
            </a:r>
            <a:r>
              <a:rPr lang="en-US" sz="1400" dirty="0">
                <a:solidFill>
                  <a:schemeClr val="accent1"/>
                </a:solidFill>
              </a:rPr>
              <a:t>, Content, </a:t>
            </a:r>
            <a:r>
              <a:rPr lang="en-US" sz="1400" dirty="0" err="1">
                <a:solidFill>
                  <a:schemeClr val="accent1"/>
                </a:solidFill>
              </a:rPr>
              <a:t>TweetLocation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NumberOfLikes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TimeStamp</a:t>
            </a:r>
            <a:r>
              <a:rPr lang="en-US" sz="1400" dirty="0">
                <a:solidFill>
                  <a:schemeClr val="accent1"/>
                </a:solidFill>
              </a:rPr>
              <a:t>, etc.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</a:t>
            </a:r>
            <a:r>
              <a:rPr lang="en-US" sz="1400" b="1" dirty="0" err="1">
                <a:solidFill>
                  <a:schemeClr val="accent1"/>
                </a:solidFill>
              </a:rPr>
              <a:t>UserFollowo</a:t>
            </a:r>
            <a:r>
              <a:rPr lang="en-US" sz="1400" dirty="0">
                <a:solidFill>
                  <a:schemeClr val="accent1"/>
                </a:solidFill>
              </a:rPr>
              <a:t>: UserdID1, UserID2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</a:t>
            </a:r>
            <a:r>
              <a:rPr lang="en-US" sz="1400" b="1" dirty="0" err="1">
                <a:solidFill>
                  <a:schemeClr val="accent1"/>
                </a:solidFill>
              </a:rPr>
              <a:t>FavoriteTweets</a:t>
            </a:r>
            <a:r>
              <a:rPr lang="en-US" sz="1400" dirty="0">
                <a:solidFill>
                  <a:schemeClr val="accent1"/>
                </a:solidFill>
              </a:rPr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UserID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TweetID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TimeStamp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dirty="0"/>
              <a:t>Draw a high-level diagram, for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1A477-2183-754E-A5E8-32B4BF0244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68" y="4199255"/>
            <a:ext cx="4690882" cy="252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3B011-C539-EE4D-888A-B9E4FA829ECD}"/>
              </a:ext>
            </a:extLst>
          </p:cNvPr>
          <p:cNvSpPr txBox="1"/>
          <p:nvPr/>
        </p:nvSpPr>
        <p:spPr>
          <a:xfrm>
            <a:off x="7556500" y="3642439"/>
            <a:ext cx="44577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detailed design: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partition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handle "big"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store data according to recency?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use cache?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improve load balancing?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mitigate SPFs (Single Points of Failure)?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mitigate several simultaneous outages (for all </a:t>
            </a:r>
            <a:r>
              <a:rPr lang="en-US" sz="1400" dirty="0" err="1"/>
              <a:t>serivces</a:t>
            </a:r>
            <a:r>
              <a:rPr lang="en-US" sz="1400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monitor performance?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alert about degrading or failure?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E025-045E-B348-A8BD-69384215FC3A}"/>
              </a:ext>
            </a:extLst>
          </p:cNvPr>
          <p:cNvSpPr txBox="1"/>
          <p:nvPr/>
        </p:nvSpPr>
        <p:spPr>
          <a:xfrm>
            <a:off x="0" y="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p02   </a:t>
            </a:r>
            <a:r>
              <a:rPr lang="en-US" sz="2400" b="1" dirty="0" err="1"/>
              <a:t>URL_Shortening_service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362DA-134E-2D46-8C15-5B034E8B40CF}"/>
              </a:ext>
            </a:extLst>
          </p:cNvPr>
          <p:cNvSpPr/>
          <p:nvPr/>
        </p:nvSpPr>
        <p:spPr>
          <a:xfrm>
            <a:off x="0" y="461665"/>
            <a:ext cx="4394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Requirements: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1. Generate short URL for a given long URL (on website, or via API).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  Given: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 </a:t>
            </a:r>
            <a:r>
              <a:rPr lang="en-US" sz="1100" u="sng" dirty="0">
                <a:solidFill>
                  <a:srgbClr val="000099"/>
                </a:solidFill>
                <a:latin typeface="Calibri" panose="020F0502020204030204" pitchFamily="34" charset="0"/>
                <a:hlinkClick r:id="rId2"/>
              </a:rPr>
              <a:t>http://somedomain.com?some_very_long_tail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  Generate: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US" sz="1100" u="sng" dirty="0">
                <a:solidFill>
                  <a:srgbClr val="000099"/>
                </a:solidFill>
                <a:latin typeface="Calibri" panose="020F0502020204030204" pitchFamily="34" charset="0"/>
                <a:hlinkClick r:id="rId3"/>
              </a:rPr>
              <a:t>https://tinyurl.com/y74lpq94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 (not guessable !)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  or using custom alias: http://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tinyurl.com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KindleWireless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2. Redirect short links to original links (HTTP 302 Redirect).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3. Have expiration (default or custom).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4. HA (High Availability), low latency, Monitoring and Analytics.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5. Protection against abuse ?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</a:t>
            </a:r>
            <a:endParaRPr lang="en-US" sz="1100" dirty="0"/>
          </a:p>
          <a:p>
            <a:r>
              <a:rPr lang="en-US" sz="1100" b="1" u="sng" dirty="0">
                <a:solidFill>
                  <a:srgbClr val="0000FF"/>
                </a:solidFill>
                <a:latin typeface="Calibri" panose="020F0502020204030204" pitchFamily="34" charset="0"/>
              </a:rPr>
              <a:t>Capacity Estimation: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500M new URLs  / month  (~ 200/sec), URL life ~ 5 years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50B redirections/month (~20K/sec) (100:1 read/write ratio)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Storage: 500M * 5 years * 12 months = 30 B records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1 record = 0.5KB, so total storage = 15 </a:t>
            </a:r>
            <a:r>
              <a:rPr lang="en-US" sz="1100" dirty="0" err="1">
                <a:solidFill>
                  <a:srgbClr val="0000FF"/>
                </a:solidFill>
                <a:latin typeface="Calibri" panose="020F0502020204030204" pitchFamily="34" charset="0"/>
              </a:rPr>
              <a:t>TBytes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writing: 200*0.5KB/sec = 100 KB/sec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reading: 20K*0.5KB/sec = 10 MB/sec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Memory cache: use 80-20 rule: cache 20% of URLs which generate 80% of traffic (cache duration ~ 1 day):</a:t>
            </a:r>
            <a:endParaRPr lang="en-US" sz="1100" dirty="0"/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  20K reads/sec * 3600 sec * 24 </a:t>
            </a:r>
            <a:r>
              <a:rPr lang="en-US" sz="1100" dirty="0" err="1">
                <a:solidFill>
                  <a:srgbClr val="0000FF"/>
                </a:solidFill>
                <a:latin typeface="Calibri" panose="020F0502020204030204" pitchFamily="34" charset="0"/>
              </a:rPr>
              <a:t>hrs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</a:rPr>
              <a:t> * 0.5KB * 20% = 170 GB memory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300A-D0EA-5445-A103-DFC100D629B0}"/>
              </a:ext>
            </a:extLst>
          </p:cNvPr>
          <p:cNvSpPr/>
          <p:nvPr/>
        </p:nvSpPr>
        <p:spPr>
          <a:xfrm>
            <a:off x="0" y="3939540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API:</a:t>
            </a:r>
            <a:endParaRPr lang="en-US" sz="1100" dirty="0"/>
          </a:p>
          <a:p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createURL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(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api_dev_key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original_url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custom_alias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=None,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user_name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=None,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expire_date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=None)</a:t>
            </a:r>
            <a:endParaRPr lang="en-US" sz="1100" dirty="0"/>
          </a:p>
          <a:p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deleteURL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(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api_dev_key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, </a:t>
            </a:r>
            <a:r>
              <a:rPr lang="en-US" sz="1100" dirty="0" err="1">
                <a:solidFill>
                  <a:srgbClr val="38761D"/>
                </a:solidFill>
                <a:latin typeface="Calibri" panose="020F0502020204030204" pitchFamily="34" charset="0"/>
              </a:rPr>
              <a:t>url_key</a:t>
            </a:r>
            <a:r>
              <a:rPr lang="en-US" sz="1100" dirty="0">
                <a:solidFill>
                  <a:srgbClr val="38761D"/>
                </a:solidFill>
                <a:latin typeface="Calibri" panose="020F0502020204030204" pitchFamily="34" charset="0"/>
              </a:rPr>
              <a:t>)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379F2D-4A9F-DE47-A8CA-8F39160CAD6B}"/>
              </a:ext>
            </a:extLst>
          </p:cNvPr>
          <p:cNvSpPr/>
          <p:nvPr/>
        </p:nvSpPr>
        <p:spPr>
          <a:xfrm>
            <a:off x="1619250" y="5064576"/>
            <a:ext cx="213360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URL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key: hash: varchar(16)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key: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OriginalURL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: varchar(512)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CreationDate:datetime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ExpirationDate:datetime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UserID:int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5CB14-8BF6-DA47-8F63-0A38863EC2D5}"/>
              </a:ext>
            </a:extLst>
          </p:cNvPr>
          <p:cNvSpPr/>
          <p:nvPr/>
        </p:nvSpPr>
        <p:spPr>
          <a:xfrm>
            <a:off x="3898900" y="5064576"/>
            <a:ext cx="179070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DB Table: User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key: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UserID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Name: varchar(20)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Email: varchar(32)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CreationDate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: datetime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LastLogin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: datetime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62D53-01CE-874B-9593-CAC4BC591BB7}"/>
              </a:ext>
            </a:extLst>
          </p:cNvPr>
          <p:cNvSpPr/>
          <p:nvPr/>
        </p:nvSpPr>
        <p:spPr>
          <a:xfrm>
            <a:off x="107950" y="5233853"/>
            <a:ext cx="136525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NoSQL DB like DynamoDB, Cassandra, or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Riak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028" name="Picture 4" descr="https://lh6.googleusercontent.com/L47hWfus9-3dsk4YA-gVsmMZAEwvUZqU8Bh3yvuDoZy0OSAmNJPVib5khZCNJG984cs1uyloaItUGgz8atZNc1pC4IFoDiJKCKDREklF0eiCArXlWdfbCDPpfqG-7HW3unQtv5vhO8t6CQ">
            <a:extLst>
              <a:ext uri="{FF2B5EF4-FFF2-40B4-BE49-F238E27FC236}">
                <a16:creationId xmlns:a16="http://schemas.microsoft.com/office/drawing/2014/main" id="{D3936DA1-F7D3-7E4F-8C41-17ED738E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1371" y="1654537"/>
            <a:ext cx="5090629" cy="258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9EC79F-E533-AC41-B33A-E2621A85470E}"/>
              </a:ext>
            </a:extLst>
          </p:cNvPr>
          <p:cNvSpPr/>
          <p:nvPr/>
        </p:nvSpPr>
        <p:spPr>
          <a:xfrm>
            <a:off x="7315200" y="4641383"/>
            <a:ext cx="4876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and replication for reads (using range-partitioning or consistent-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hashng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partitioning)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DB partitioning for writes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load-balancing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- Between Clients and App. servers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- Between App. Servers and DB servers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- Between App. Servers and Cache servers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caching (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memcached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 for reads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caches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expiring service for DB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Telemetry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Security and Permissions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E4C6-545A-DD46-B20B-99A7EF536D83}"/>
              </a:ext>
            </a:extLst>
          </p:cNvPr>
          <p:cNvSpPr/>
          <p:nvPr/>
        </p:nvSpPr>
        <p:spPr>
          <a:xfrm>
            <a:off x="6096000" y="230832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Generating URL hash keys: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1. In advance (offline) - provide random keys as a service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2. generate online from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row_id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in DB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3. generate online from URL using some hash function and base62 encoding. The URL may need to be preprocessed for that (to make it not sensitive to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url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-encoding).</a:t>
            </a:r>
          </a:p>
        </p:txBody>
      </p:sp>
    </p:spTree>
    <p:extLst>
      <p:ext uri="{BB962C8B-B14F-4D97-AF65-F5344CB8AC3E}">
        <p14:creationId xmlns:p14="http://schemas.microsoft.com/office/powerpoint/2010/main" val="38362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7DC80-92F8-E44C-8A6C-C786578D03E9}"/>
              </a:ext>
            </a:extLst>
          </p:cNvPr>
          <p:cNvSpPr/>
          <p:nvPr/>
        </p:nvSpPr>
        <p:spPr>
          <a:xfrm>
            <a:off x="0" y="0"/>
            <a:ext cx="328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p03 </a:t>
            </a:r>
            <a:r>
              <a:rPr lang="en-US" sz="2400" b="1" dirty="0" err="1">
                <a:solidFill>
                  <a:srgbClr val="000000"/>
                </a:solidFill>
              </a:rPr>
              <a:t>Pastebin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17348-2B3B-5E4A-A1CB-A3123FABB064}"/>
              </a:ext>
            </a:extLst>
          </p:cNvPr>
          <p:cNvSpPr/>
          <p:nvPr/>
        </p:nvSpPr>
        <p:spPr>
          <a:xfrm>
            <a:off x="0" y="461665"/>
            <a:ext cx="5727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store plain text, generate unique URL to access it like </a:t>
            </a:r>
            <a:r>
              <a:rPr lang="en-US" sz="1400" u="sng" dirty="0">
                <a:solidFill>
                  <a:srgbClr val="000099"/>
                </a:solidFill>
                <a:hlinkClick r:id="rId2"/>
              </a:rPr>
              <a:t>https://pastebin.com/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992A1-2344-AD4E-AD70-0DEA2A7EFD6B}"/>
              </a:ext>
            </a:extLst>
          </p:cNvPr>
          <p:cNvSpPr/>
          <p:nvPr/>
        </p:nvSpPr>
        <p:spPr>
          <a:xfrm>
            <a:off x="0" y="793612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1. upload (paste) text (&lt;10MB), get unique/custom URL, expiration (custom?).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2. Reliable (no data loss), HA (High Availability), low latency, URLs - not guessable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3. Monitoring and Analytics, API, Protection against abuse ?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 err="1">
                <a:solidFill>
                  <a:srgbClr val="0000FF"/>
                </a:solidFill>
              </a:rPr>
              <a:t>ReadsWrites</a:t>
            </a:r>
            <a:r>
              <a:rPr lang="en-US" sz="1200" dirty="0">
                <a:solidFill>
                  <a:srgbClr val="0000FF"/>
                </a:solidFill>
              </a:rPr>
              <a:t> = 5/1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1M new / day = 12/sec writes, 58/sec reads, 3.6 B pastes/10years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10KB average paste * 1M/day =&gt; 10GB/day, *10years =&gt; 36TB /10years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ID: 6 chars in base64 encoding [A-Z,a-z,0-9,.,-]: 64^6 = 69 B unique strings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ID storage: 3.6B * 6bytes = 22GB</a:t>
            </a:r>
            <a:endParaRPr lang="en-US" sz="1200" dirty="0"/>
          </a:p>
          <a:p>
            <a:r>
              <a:rPr lang="en-US" sz="1200" dirty="0" err="1">
                <a:solidFill>
                  <a:srgbClr val="0000FF"/>
                </a:solidFill>
              </a:rPr>
              <a:t>Bandwith</a:t>
            </a:r>
            <a:r>
              <a:rPr lang="en-US" sz="1200" dirty="0">
                <a:solidFill>
                  <a:srgbClr val="0000FF"/>
                </a:solidFill>
              </a:rPr>
              <a:t> estimates: 12*10KB = 120KB/s write, 58*10KB/s = 0.6MB/s read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Cache: 80/20 rule: 5M reads/day =&gt; 10GB, 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8113A-9F09-FB4B-8B68-6087CA7CC9A9}"/>
              </a:ext>
            </a:extLst>
          </p:cNvPr>
          <p:cNvSpPr/>
          <p:nvPr/>
        </p:nvSpPr>
        <p:spPr>
          <a:xfrm>
            <a:off x="0" y="3310772"/>
            <a:ext cx="4465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8761D"/>
                </a:solidFill>
              </a:rPr>
              <a:t>API:</a:t>
            </a:r>
            <a:endParaRPr lang="en-US" sz="1200" dirty="0"/>
          </a:p>
          <a:p>
            <a:r>
              <a:rPr lang="en-US" sz="1200" dirty="0" err="1">
                <a:solidFill>
                  <a:srgbClr val="38761D"/>
                </a:solidFill>
              </a:rPr>
              <a:t>addPaste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paste_data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custom_url</a:t>
            </a:r>
            <a:r>
              <a:rPr lang="en-US" sz="1200" dirty="0">
                <a:solidFill>
                  <a:srgbClr val="38761D"/>
                </a:solidFill>
              </a:rPr>
              <a:t>=None, </a:t>
            </a:r>
          </a:p>
          <a:p>
            <a:r>
              <a:rPr lang="en-US" sz="1200" dirty="0">
                <a:solidFill>
                  <a:srgbClr val="38761D"/>
                </a:solidFill>
              </a:rPr>
              <a:t>    </a:t>
            </a:r>
            <a:r>
              <a:rPr lang="en-US" sz="1200" dirty="0" err="1">
                <a:solidFill>
                  <a:srgbClr val="38761D"/>
                </a:solidFill>
              </a:rPr>
              <a:t>user_name</a:t>
            </a:r>
            <a:r>
              <a:rPr lang="en-US" sz="1200" dirty="0">
                <a:solidFill>
                  <a:srgbClr val="38761D"/>
                </a:solidFill>
              </a:rPr>
              <a:t>=None, </a:t>
            </a:r>
            <a:r>
              <a:rPr lang="en-US" sz="1200" dirty="0" err="1">
                <a:solidFill>
                  <a:srgbClr val="38761D"/>
                </a:solidFill>
              </a:rPr>
              <a:t>paste_name</a:t>
            </a:r>
            <a:r>
              <a:rPr lang="en-US" sz="1200" dirty="0">
                <a:solidFill>
                  <a:srgbClr val="38761D"/>
                </a:solidFill>
              </a:rPr>
              <a:t>=None, </a:t>
            </a:r>
            <a:r>
              <a:rPr lang="en-US" sz="1200" dirty="0" err="1">
                <a:solidFill>
                  <a:srgbClr val="38761D"/>
                </a:solidFill>
              </a:rPr>
              <a:t>expire_date</a:t>
            </a:r>
            <a:r>
              <a:rPr lang="en-US" sz="1200" dirty="0">
                <a:solidFill>
                  <a:srgbClr val="38761D"/>
                </a:solidFill>
              </a:rPr>
              <a:t>=None) -&gt; </a:t>
            </a:r>
            <a:r>
              <a:rPr lang="en-US" sz="1200" dirty="0" err="1">
                <a:solidFill>
                  <a:srgbClr val="38761D"/>
                </a:solidFill>
              </a:rPr>
              <a:t>url</a:t>
            </a:r>
            <a:endParaRPr lang="en-US" sz="1200" dirty="0"/>
          </a:p>
          <a:p>
            <a:r>
              <a:rPr lang="en-US" sz="1200" dirty="0" err="1">
                <a:solidFill>
                  <a:srgbClr val="38761D"/>
                </a:solidFill>
              </a:rPr>
              <a:t>getPaste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api_paste_key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  <a:p>
            <a:r>
              <a:rPr lang="en-US" sz="1200" dirty="0" err="1">
                <a:solidFill>
                  <a:srgbClr val="38761D"/>
                </a:solidFill>
              </a:rPr>
              <a:t>deletePaste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api_paste_key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CF78A-A20B-1B4D-978F-FF61A6E3BE2E}"/>
              </a:ext>
            </a:extLst>
          </p:cNvPr>
          <p:cNvSpPr/>
          <p:nvPr/>
        </p:nvSpPr>
        <p:spPr>
          <a:xfrm>
            <a:off x="15240" y="4540389"/>
            <a:ext cx="4815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Storage: </a:t>
            </a:r>
            <a:r>
              <a:rPr lang="en-US" sz="1200" dirty="0" err="1">
                <a:solidFill>
                  <a:srgbClr val="000000"/>
                </a:solidFill>
              </a:rPr>
              <a:t>keydb</a:t>
            </a:r>
            <a:r>
              <a:rPr lang="en-US" sz="1200" dirty="0">
                <a:solidFill>
                  <a:srgbClr val="000000"/>
                </a:solidFill>
              </a:rPr>
              <a:t>, metadata, object storage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NoSQL DB like DynamoDB, Cassandra, or </a:t>
            </a:r>
            <a:r>
              <a:rPr lang="en-US" sz="1200" dirty="0" err="1">
                <a:solidFill>
                  <a:srgbClr val="000000"/>
                </a:solidFill>
              </a:rPr>
              <a:t>Riak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>
                <a:solidFill>
                  <a:srgbClr val="000000"/>
                </a:solidFill>
              </a:rPr>
              <a:t>DB Table: Paste;</a:t>
            </a:r>
            <a:r>
              <a:rPr lang="en-US" sz="1200" dirty="0">
                <a:solidFill>
                  <a:srgbClr val="000000"/>
                </a:solidFill>
              </a:rPr>
              <a:t>  key: hash: varchar(16), </a:t>
            </a:r>
            <a:r>
              <a:rPr lang="en-US" sz="1200" dirty="0" err="1">
                <a:solidFill>
                  <a:srgbClr val="000000"/>
                </a:solidFill>
              </a:rPr>
              <a:t>ContentKey:varchar</a:t>
            </a:r>
            <a:r>
              <a:rPr lang="en-US" sz="1200" dirty="0">
                <a:solidFill>
                  <a:srgbClr val="000000"/>
                </a:solidFill>
              </a:rPr>
              <a:t>(512),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CreationDate:datetime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ExpirationDate:datetime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UserID:int</a:t>
            </a:r>
            <a:endParaRPr lang="en-US" sz="1200" dirty="0"/>
          </a:p>
          <a:p>
            <a:br>
              <a:rPr lang="en-US" sz="1200" dirty="0"/>
            </a:br>
            <a:r>
              <a:rPr lang="en-US" sz="1200" b="1" u="sng" dirty="0">
                <a:solidFill>
                  <a:srgbClr val="000000"/>
                </a:solidFill>
              </a:rPr>
              <a:t>DB Table: User:</a:t>
            </a:r>
            <a:r>
              <a:rPr lang="en-US" sz="1200" dirty="0">
                <a:solidFill>
                  <a:srgbClr val="000000"/>
                </a:solidFill>
              </a:rPr>
              <a:t> key: </a:t>
            </a:r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000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, Name: varchar(20), Email: varchar(32),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CreationDate</a:t>
            </a:r>
            <a:r>
              <a:rPr lang="en-US" sz="1200" dirty="0">
                <a:solidFill>
                  <a:srgbClr val="000000"/>
                </a:solidFill>
              </a:rPr>
              <a:t>: datetime, </a:t>
            </a:r>
            <a:r>
              <a:rPr lang="en-US" sz="1200" dirty="0" err="1">
                <a:solidFill>
                  <a:srgbClr val="000000"/>
                </a:solidFill>
              </a:rPr>
              <a:t>LastLogin</a:t>
            </a:r>
            <a:r>
              <a:rPr lang="en-US" sz="1200" dirty="0">
                <a:solidFill>
                  <a:srgbClr val="000000"/>
                </a:solidFill>
              </a:rPr>
              <a:t>: datetime</a:t>
            </a:r>
            <a:endParaRPr lang="en-US" sz="1200" dirty="0"/>
          </a:p>
        </p:txBody>
      </p:sp>
      <p:pic>
        <p:nvPicPr>
          <p:cNvPr id="1026" name="Picture 2" descr="https://lh5.googleusercontent.com/wZRc4e0MCkWes0utI7ZMxE5uGJZKHUwfqJJ7RFzFqNNSLbR8reuyUrgbM6nEzeh-nf8YK-kAKQpJNygVe2yk9ey_vBczfq5dJuIXvxyDTAPUeKu3ZLkzUhWI2Ixh86sZ-vF1rcJCwiGTIg">
            <a:extLst>
              <a:ext uri="{FF2B5EF4-FFF2-40B4-BE49-F238E27FC236}">
                <a16:creationId xmlns:a16="http://schemas.microsoft.com/office/drawing/2014/main" id="{E135D977-11DB-2644-B189-36215495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5718" y="3310772"/>
            <a:ext cx="6306281" cy="35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F93D0B-D326-5045-96F9-32DD96ED21E8}"/>
              </a:ext>
            </a:extLst>
          </p:cNvPr>
          <p:cNvSpPr/>
          <p:nvPr/>
        </p:nvSpPr>
        <p:spPr>
          <a:xfrm>
            <a:off x="6078220" y="139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Application layer: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App servers, service to generate 6-letter random string - key of paste - KGS (Key Generation Service) which uses its own database ("</a:t>
            </a:r>
            <a:r>
              <a:rPr lang="en-US" sz="1200" dirty="0" err="1">
                <a:solidFill>
                  <a:srgbClr val="000000"/>
                </a:solidFill>
              </a:rPr>
              <a:t>keydb</a:t>
            </a:r>
            <a:r>
              <a:rPr lang="en-US" sz="1200" dirty="0">
                <a:solidFill>
                  <a:srgbClr val="000000"/>
                </a:solidFill>
              </a:rPr>
              <a:t>") with 2 tables: used and not-used. Also make master/slave.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</a:rPr>
              <a:t>Purging or DB Cleanup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Data Partitioning and Replication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Cache and Load Balancer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Security &amp; Permissions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6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29A63-CBF5-4243-8EC6-F315BFAA6561}"/>
              </a:ext>
            </a:extLst>
          </p:cNvPr>
          <p:cNvSpPr/>
          <p:nvPr/>
        </p:nvSpPr>
        <p:spPr>
          <a:xfrm>
            <a:off x="0" y="0"/>
            <a:ext cx="328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p04 Instagram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A3AC6-CE2F-444C-A816-DC08ECE602C0}"/>
              </a:ext>
            </a:extLst>
          </p:cNvPr>
          <p:cNvSpPr/>
          <p:nvPr/>
        </p:nvSpPr>
        <p:spPr>
          <a:xfrm>
            <a:off x="0" y="461665"/>
            <a:ext cx="420624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1. upload/</a:t>
            </a:r>
            <a:r>
              <a:rPr lang="en-US" sz="1200" dirty="0" err="1">
                <a:solidFill>
                  <a:srgbClr val="000000"/>
                </a:solidFill>
              </a:rPr>
              <a:t>dpownload</a:t>
            </a:r>
            <a:r>
              <a:rPr lang="en-US" sz="1200" dirty="0">
                <a:solidFill>
                  <a:srgbClr val="000000"/>
                </a:solidFill>
              </a:rPr>
              <a:t>/view photos &amp; videos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2. search by title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3. users can follow other users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4. generate News Feed - top photos from followed.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 not in scope - tags &amp; comments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reliability (never lose data), High availability,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low latency for photos, fast </a:t>
            </a:r>
            <a:r>
              <a:rPr lang="en-US" sz="1200" dirty="0" err="1">
                <a:solidFill>
                  <a:srgbClr val="000000"/>
                </a:solidFill>
              </a:rPr>
              <a:t>NewsFeed</a:t>
            </a:r>
            <a:r>
              <a:rPr lang="en-US" sz="1200" dirty="0">
                <a:solidFill>
                  <a:srgbClr val="000000"/>
                </a:solidFill>
              </a:rPr>
              <a:t> in  200ms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Monitoring and Analytics, API, Protection against abuse ?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Reads/Writes = 5/1, 500M users, 1M daily users, 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2M new photos/day,23 new photos/sec, 200KB average photo, 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400GB/day photos, 1,500TB/10 years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Estimate of Metadata/day: 0.5GB/day, 4TB/10years</a:t>
            </a:r>
          </a:p>
          <a:p>
            <a:endParaRPr lang="en-US" sz="1200" dirty="0">
              <a:solidFill>
                <a:srgbClr val="0000FF"/>
              </a:solidFill>
            </a:endParaRPr>
          </a:p>
          <a:p>
            <a:r>
              <a:rPr lang="en-US" sz="1200" dirty="0"/>
              <a:t>HDFS or S3 for photos</a:t>
            </a:r>
          </a:p>
          <a:p>
            <a:r>
              <a:rPr lang="en-US" sz="1200" dirty="0"/>
              <a:t>NoSQL for metadata</a:t>
            </a:r>
          </a:p>
          <a:p>
            <a:endParaRPr lang="en-US" sz="1200" dirty="0"/>
          </a:p>
          <a:p>
            <a:r>
              <a:rPr lang="en-US" sz="1200" b="1" u="sng" dirty="0"/>
              <a:t>DB Table: Photo:</a:t>
            </a:r>
            <a:r>
              <a:rPr lang="en-US" sz="1200" dirty="0"/>
              <a:t> key: </a:t>
            </a:r>
            <a:r>
              <a:rPr lang="en-US" sz="1200" dirty="0" err="1"/>
              <a:t>PhotoID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UserID:int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PhotoPath:varchar</a:t>
            </a:r>
            <a:r>
              <a:rPr lang="en-US" sz="1200" dirty="0"/>
              <a:t>(256), </a:t>
            </a:r>
            <a:r>
              <a:rPr lang="en-US" sz="1200" dirty="0" err="1"/>
              <a:t>PhotoLatitude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PhotoLongitude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UserLatitude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UserLongitude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CreationDate:datetime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/>
              <a:t>DB Table: </a:t>
            </a:r>
            <a:r>
              <a:rPr lang="en-US" sz="1200" b="1" u="sng" dirty="0" err="1"/>
              <a:t>UserFollow</a:t>
            </a:r>
            <a:r>
              <a:rPr lang="en-US" sz="1200" b="1" u="sng" dirty="0"/>
              <a:t>:</a:t>
            </a:r>
            <a:r>
              <a:rPr lang="en-US" sz="1200" dirty="0"/>
              <a:t> key: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PhotoID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/>
              <a:t>DB Table: </a:t>
            </a:r>
            <a:r>
              <a:rPr lang="en-US" sz="1200" b="1" u="sng" dirty="0" err="1"/>
              <a:t>UserFollow</a:t>
            </a:r>
            <a:r>
              <a:rPr lang="en-US" sz="1200" b="1" u="sng" dirty="0"/>
              <a:t>:</a:t>
            </a:r>
            <a:r>
              <a:rPr lang="en-US" sz="1200" dirty="0"/>
              <a:t> key: UserID1: </a:t>
            </a:r>
            <a:r>
              <a:rPr lang="en-US" sz="1200" dirty="0" err="1"/>
              <a:t>int</a:t>
            </a:r>
            <a:r>
              <a:rPr lang="en-US" sz="1200" dirty="0"/>
              <a:t>, key: UserID2: </a:t>
            </a:r>
            <a:r>
              <a:rPr lang="en-US" sz="1200" dirty="0" err="1"/>
              <a:t>int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/>
              <a:t>DB Table: User:</a:t>
            </a:r>
            <a:r>
              <a:rPr lang="en-US" sz="1200" dirty="0"/>
              <a:t> key: </a:t>
            </a:r>
            <a:r>
              <a:rPr lang="en-US" sz="1200" dirty="0" err="1"/>
              <a:t>UserID</a:t>
            </a:r>
            <a:r>
              <a:rPr lang="en-US" sz="1200" dirty="0"/>
              <a:t>: </a:t>
            </a:r>
            <a:r>
              <a:rPr lang="en-US" sz="1200" dirty="0" err="1"/>
              <a:t>int</a:t>
            </a:r>
            <a:r>
              <a:rPr lang="en-US" sz="1200" dirty="0"/>
              <a:t>, Name: varchar(20), </a:t>
            </a:r>
          </a:p>
          <a:p>
            <a:r>
              <a:rPr lang="en-US" sz="1200" dirty="0"/>
              <a:t>Email: varchar(32), </a:t>
            </a:r>
            <a:r>
              <a:rPr lang="en-US" sz="1200" dirty="0" err="1"/>
              <a:t>CreationDate</a:t>
            </a:r>
            <a:r>
              <a:rPr lang="en-US" sz="1200" dirty="0"/>
              <a:t>: datetime, </a:t>
            </a:r>
          </a:p>
          <a:p>
            <a:r>
              <a:rPr lang="en-US" sz="1200" dirty="0" err="1"/>
              <a:t>LastLogin</a:t>
            </a:r>
            <a:r>
              <a:rPr lang="en-US" sz="1200" dirty="0"/>
              <a:t>: datetime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555A7-ED4A-0542-9C8A-DC74FAA973BC}"/>
              </a:ext>
            </a:extLst>
          </p:cNvPr>
          <p:cNvSpPr/>
          <p:nvPr/>
        </p:nvSpPr>
        <p:spPr>
          <a:xfrm>
            <a:off x="5029200" y="30926"/>
            <a:ext cx="7147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Application layer: uploads - slow, downloads - fast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Data </a:t>
            </a:r>
            <a:r>
              <a:rPr lang="en-US" sz="1200" dirty="0" err="1">
                <a:solidFill>
                  <a:srgbClr val="000000"/>
                </a:solidFill>
              </a:rPr>
              <a:t>Sharding</a:t>
            </a:r>
            <a:r>
              <a:rPr lang="en-US" sz="1200" dirty="0">
                <a:solidFill>
                  <a:srgbClr val="000000"/>
                </a:solidFill>
              </a:rPr>
              <a:t> - partition by </a:t>
            </a:r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 % 10).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Problem - possible imbalance.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Maybe partition based on </a:t>
            </a:r>
            <a:r>
              <a:rPr lang="en-US" sz="1200" dirty="0" err="1">
                <a:solidFill>
                  <a:srgbClr val="000000"/>
                </a:solidFill>
              </a:rPr>
              <a:t>PhotoId</a:t>
            </a:r>
            <a:r>
              <a:rPr lang="en-US" sz="1200" dirty="0">
                <a:solidFill>
                  <a:srgbClr val="000000"/>
                </a:solidFill>
              </a:rPr>
              <a:t> (64bit),shard =  </a:t>
            </a:r>
            <a:r>
              <a:rPr lang="en-US" sz="1200" dirty="0" err="1">
                <a:solidFill>
                  <a:srgbClr val="000000"/>
                </a:solidFill>
              </a:rPr>
              <a:t>PhotoId</a:t>
            </a:r>
            <a:r>
              <a:rPr lang="en-US" sz="1200" dirty="0">
                <a:solidFill>
                  <a:srgbClr val="000000"/>
                </a:solidFill>
              </a:rPr>
              <a:t> % 10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For redundancy make 2 </a:t>
            </a:r>
            <a:r>
              <a:rPr lang="en-US" sz="1200" dirty="0" err="1">
                <a:solidFill>
                  <a:srgbClr val="000000"/>
                </a:solidFill>
              </a:rPr>
              <a:t>KeyGeneratingServers</a:t>
            </a:r>
            <a:r>
              <a:rPr lang="en-US" sz="1200" dirty="0">
                <a:solidFill>
                  <a:srgbClr val="000000"/>
                </a:solidFill>
              </a:rPr>
              <a:t> 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Include date into </a:t>
            </a:r>
            <a:r>
              <a:rPr lang="en-US" sz="1200" dirty="0" err="1">
                <a:solidFill>
                  <a:srgbClr val="000000"/>
                </a:solidFill>
              </a:rPr>
              <a:t>PhotoId</a:t>
            </a:r>
            <a:r>
              <a:rPr lang="en-US" sz="1200" dirty="0">
                <a:solidFill>
                  <a:srgbClr val="000000"/>
                </a:solidFill>
              </a:rPr>
              <a:t> - to make it easy to pull most recent photos.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Ranking and newsfeed: get list of followers, get lists of their recent photos, rank them based on recency, likeness, etc., return to user. We can pre-generate newsfeed - and store in "</a:t>
            </a:r>
            <a:r>
              <a:rPr lang="en-US" sz="1200" dirty="0" err="1">
                <a:solidFill>
                  <a:srgbClr val="000000"/>
                </a:solidFill>
              </a:rPr>
              <a:t>UserNewsFeed</a:t>
            </a:r>
            <a:r>
              <a:rPr lang="en-US" sz="1200" dirty="0">
                <a:solidFill>
                  <a:srgbClr val="000000"/>
                </a:solidFill>
              </a:rPr>
              <a:t>" table. Pull data for </a:t>
            </a:r>
            <a:r>
              <a:rPr lang="en-US" sz="1200" dirty="0" err="1">
                <a:solidFill>
                  <a:srgbClr val="000000"/>
                </a:solidFill>
              </a:rPr>
              <a:t>NewsFeed</a:t>
            </a:r>
            <a:r>
              <a:rPr lang="en-US" sz="1200" dirty="0">
                <a:solidFill>
                  <a:srgbClr val="000000"/>
                </a:solidFill>
              </a:rPr>
              <a:t>, Push (using long-poll requests). Hybrid - pull for hot users, push for "small" users. Another approach - limit max rate of updates.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We need caching, CDNs for photos, </a:t>
            </a:r>
            <a:r>
              <a:rPr lang="en-US" sz="1200" dirty="0" err="1">
                <a:solidFill>
                  <a:srgbClr val="000000"/>
                </a:solidFill>
              </a:rPr>
              <a:t>memcache</a:t>
            </a:r>
            <a:r>
              <a:rPr lang="en-US" sz="1200" dirty="0">
                <a:solidFill>
                  <a:srgbClr val="000000"/>
                </a:solidFill>
              </a:rPr>
              <a:t>, 80/20 intelligent caching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Purging or DB Cleanup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Data Partitioning and Replication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Cache and Load Balancer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Security &amp; Permissions</a:t>
            </a:r>
            <a:endParaRPr lang="en-US" sz="1200" dirty="0"/>
          </a:p>
        </p:txBody>
      </p:sp>
      <p:pic>
        <p:nvPicPr>
          <p:cNvPr id="2050" name="Picture 2" descr="https://lh5.googleusercontent.com/FoVSaRboDynVg9kzpdVllUx8w4HWrgIt4aOP2W76gI4lSXMQi0DLyFkR96tgwD-wRu3U0pxlVFDX1imb8OGqLmevf7H5__BWk-umSomgyfhtoq_cEulPX3APqZX995LqnLqhJ4uMIt74vQ">
            <a:extLst>
              <a:ext uri="{FF2B5EF4-FFF2-40B4-BE49-F238E27FC236}">
                <a16:creationId xmlns:a16="http://schemas.microsoft.com/office/drawing/2014/main" id="{2A3725F8-4A4B-8441-8F1C-1FA498E5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240" y="3265074"/>
            <a:ext cx="7970519" cy="35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9FF26-78B1-6E40-9A7A-19752610E486}"/>
              </a:ext>
            </a:extLst>
          </p:cNvPr>
          <p:cNvSpPr txBox="1"/>
          <p:nvPr/>
        </p:nvSpPr>
        <p:spPr>
          <a:xfrm>
            <a:off x="0" y="0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p06 Facebook Messenger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B130E-DCFE-154E-AF22-1C4455865C88}"/>
              </a:ext>
            </a:extLst>
          </p:cNvPr>
          <p:cNvSpPr txBox="1"/>
          <p:nvPr/>
        </p:nvSpPr>
        <p:spPr>
          <a:xfrm>
            <a:off x="128589" y="642937"/>
            <a:ext cx="559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one-to-one conversations, keep track of online/</a:t>
            </a:r>
            <a:r>
              <a:rPr lang="en-US" sz="1200" dirty="0" err="1"/>
              <a:t>ofline</a:t>
            </a:r>
            <a:r>
              <a:rPr lang="en-US" sz="1200" dirty="0"/>
              <a:t> status, persist chat history</a:t>
            </a:r>
          </a:p>
          <a:p>
            <a:r>
              <a:rPr lang="en-US" sz="1200" dirty="0"/>
              <a:t>- min latency, consistency, high availability</a:t>
            </a:r>
          </a:p>
          <a:p>
            <a:r>
              <a:rPr lang="en-US" sz="1200" dirty="0"/>
              <a:t>group chats, push notifications when offline</a:t>
            </a:r>
          </a:p>
          <a:p>
            <a:endParaRPr lang="en-US" sz="1200" dirty="0"/>
          </a:p>
          <a:p>
            <a:r>
              <a:rPr lang="en-US" sz="1200" dirty="0"/>
              <a:t>Capacity Estimation</a:t>
            </a:r>
          </a:p>
          <a:p>
            <a:r>
              <a:rPr lang="en-US" sz="1200" dirty="0"/>
              <a:t>500M daily users * 40 messages = 20B messages/day; 2 TB/day, 3.6 PB / 5 years</a:t>
            </a:r>
          </a:p>
          <a:p>
            <a:r>
              <a:rPr lang="en-US" sz="1200" dirty="0"/>
              <a:t>If one server can handle 50K connections, we need 10,000 servers.</a:t>
            </a:r>
          </a:p>
          <a:p>
            <a:r>
              <a:rPr lang="en-US" sz="1200" dirty="0"/>
              <a:t>Load balancer should maintain state (user to server mapping).</a:t>
            </a:r>
          </a:p>
          <a:p>
            <a:r>
              <a:rPr lang="en-US" sz="1200" dirty="0"/>
              <a:t>Each message comes with timestamp(s) – to maintain order.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4B0D3-4A96-684B-B98F-0C1649B600D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0400" y="11376"/>
            <a:ext cx="3976057" cy="189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CC5F9-1D28-3842-AA43-D9F1B64B392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7156" y="3218688"/>
            <a:ext cx="5550487" cy="3616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71BD75-49AD-6B4D-916F-EDE7E6057390}"/>
              </a:ext>
            </a:extLst>
          </p:cNvPr>
          <p:cNvSpPr txBox="1"/>
          <p:nvPr/>
        </p:nvSpPr>
        <p:spPr>
          <a:xfrm>
            <a:off x="0" y="4895756"/>
            <a:ext cx="6587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Messages can be stored in HBase, which supports quick small updates, and range based searches.</a:t>
            </a:r>
            <a:br>
              <a:rPr lang="en-US" sz="1200" dirty="0"/>
            </a:br>
            <a:r>
              <a:rPr lang="en-US" sz="1200" dirty="0"/>
              <a:t>Note: in 2018 Facebook Messenger was switched from HBase to </a:t>
            </a:r>
            <a:r>
              <a:rPr lang="en-US" sz="1200" b="1">
                <a:solidFill>
                  <a:srgbClr val="FF0000"/>
                </a:solidFill>
              </a:rPr>
              <a:t>RocksDB</a:t>
            </a:r>
            <a:r>
              <a:rPr lang="en-US" sz="1200"/>
              <a:t> </a:t>
            </a:r>
            <a:r>
              <a:rPr lang="en-US" sz="1200" dirty="0"/>
              <a:t>(fast key-value store) as a MySQL storage engine. Note – </a:t>
            </a:r>
            <a:r>
              <a:rPr lang="en-US" sz="1200" b="1" dirty="0" err="1">
                <a:solidFill>
                  <a:srgbClr val="FF0000"/>
                </a:solidFill>
              </a:rPr>
              <a:t>RocksDB</a:t>
            </a:r>
            <a:r>
              <a:rPr lang="en-US" sz="1200" dirty="0"/>
              <a:t>  is based on a log-structured merge-tree (LSM tree)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servers can broadcast the online status of a user to other relevant users. Clients can pull status updates for users who are visible in the client’s viewport on a less frequent basis.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Partitioning based on </a:t>
            </a:r>
            <a:r>
              <a:rPr lang="en-US" sz="1200" dirty="0" err="1"/>
              <a:t>UserID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Cache – 15 recent messages.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 Balancing – in front of chat servers.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Fault tolerance &amp; Replication.</a:t>
            </a:r>
          </a:p>
        </p:txBody>
      </p:sp>
    </p:spTree>
    <p:extLst>
      <p:ext uri="{BB962C8B-B14F-4D97-AF65-F5344CB8AC3E}">
        <p14:creationId xmlns:p14="http://schemas.microsoft.com/office/powerpoint/2010/main" val="179366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C8FD5D-22C6-8642-A441-61A70C0DA90B}"/>
              </a:ext>
            </a:extLst>
          </p:cNvPr>
          <p:cNvSpPr/>
          <p:nvPr/>
        </p:nvSpPr>
        <p:spPr>
          <a:xfrm>
            <a:off x="0" y="0"/>
            <a:ext cx="328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p07 Twitter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3F5DE-8778-A049-9B4B-B2AA0617699E}"/>
              </a:ext>
            </a:extLst>
          </p:cNvPr>
          <p:cNvSpPr/>
          <p:nvPr/>
        </p:nvSpPr>
        <p:spPr>
          <a:xfrm>
            <a:off x="0" y="461665"/>
            <a:ext cx="5562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1. post tweets, follow users, mark favorites, create users' timeline (top tweets from followed), tweets can contain photos and videos.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HighAvail</a:t>
            </a:r>
            <a:r>
              <a:rPr lang="en-US" sz="1200" dirty="0">
                <a:solidFill>
                  <a:srgbClr val="000000"/>
                </a:solidFill>
              </a:rPr>
              <a:t>, Reliable (no loss), latency &lt; 0.2s, relaxed consistency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Searching tweets, replying to a tweet, trending (hot topics/searches), tagging users, tweet notification, suggestions who to follow, moments.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200 M daily active users, 100 M new tweets daily, 1B favorites, tweets/day = 28 B/day</a:t>
            </a:r>
            <a:endParaRPr lang="en-US" sz="1200" dirty="0"/>
          </a:p>
          <a:p>
            <a:r>
              <a:rPr lang="en-US" sz="1200" dirty="0" err="1">
                <a:solidFill>
                  <a:srgbClr val="0000FF"/>
                </a:solidFill>
              </a:rPr>
              <a:t>Stoage</a:t>
            </a:r>
            <a:r>
              <a:rPr lang="en-US" sz="1200" dirty="0">
                <a:solidFill>
                  <a:srgbClr val="0000FF"/>
                </a:solidFill>
              </a:rPr>
              <a:t> - 100M * 310 bytes = 30GB/day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For photos and videos ~24TB/day, ~300MB/sec uploads, 35GB/sec downloads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dirty="0">
                <a:solidFill>
                  <a:srgbClr val="38761D"/>
                </a:solidFill>
              </a:rPr>
              <a:t>API: tweet(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tweet_data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tweet_location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user_location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media_ids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</p:txBody>
      </p:sp>
      <p:pic>
        <p:nvPicPr>
          <p:cNvPr id="3074" name="Picture 2" descr="https://lh6.googleusercontent.com/hSzGH0_UGReZSRKQXfXUxLkggJtFnMwexspeuUIhXmRr-LBPRX0XdwjUFrH-vwF29N_q9yC2RllSInyRtd3U8lNtMbNhJeyW47mAONsCCjYfZ0tvhKeJ3NWjrqyffB4XYw5gAL1JqX0Qpw">
            <a:extLst>
              <a:ext uri="{FF2B5EF4-FFF2-40B4-BE49-F238E27FC236}">
                <a16:creationId xmlns:a16="http://schemas.microsoft.com/office/drawing/2014/main" id="{5751E180-2EEF-2B4D-A1DD-7B5FCEED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48" y="5166360"/>
            <a:ext cx="5537851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CjZDKIM1YmsrfUoeN9eBs4-9wcjUAeiNSt0ECLsnexsKAl18F_YpgYCc81D9ORHhreUF7hljjPCBaofo3J70DgfvCLvuGObaJZHWcJAgiZxutrN3g60JGVKo5Fnbr1_I4Rqt3sn2ANwFkA">
            <a:extLst>
              <a:ext uri="{FF2B5EF4-FFF2-40B4-BE49-F238E27FC236}">
                <a16:creationId xmlns:a16="http://schemas.microsoft.com/office/drawing/2014/main" id="{3760B2D4-F133-EC4E-BC6E-7764DC31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9649" y="3413760"/>
            <a:ext cx="6562351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SghekcJrHDrNAY46Sz75OgPmutDoa33jQc_-Cx71A6MqNbMLAB-1W0V31S8T3JGFvPBp7qXGhAF_0CzS0rc9DiivCwrJ1i7vtgxB8meVANpKh3Gdv-YBa2YYt5V0TU--w-dSfBiA449MpA">
            <a:extLst>
              <a:ext uri="{FF2B5EF4-FFF2-40B4-BE49-F238E27FC236}">
                <a16:creationId xmlns:a16="http://schemas.microsoft.com/office/drawing/2014/main" id="{222BBF5A-7ED9-ED4F-A26D-C2031B38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7328" y="1669246"/>
            <a:ext cx="5187794" cy="1519862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1D2BD-BC1B-F744-9978-C5C4775295A2}"/>
              </a:ext>
            </a:extLst>
          </p:cNvPr>
          <p:cNvSpPr txBox="1"/>
          <p:nvPr/>
        </p:nvSpPr>
        <p:spPr>
          <a:xfrm>
            <a:off x="5836813" y="49976"/>
            <a:ext cx="5440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Sharding</a:t>
            </a:r>
            <a:r>
              <a:rPr lang="en-US" sz="1200" dirty="0"/>
              <a:t> by combined </a:t>
            </a:r>
            <a:r>
              <a:rPr lang="en-US" sz="1200" dirty="0" err="1"/>
              <a:t>TweetID</a:t>
            </a:r>
            <a:r>
              <a:rPr lang="en-US" sz="1200" dirty="0"/>
              <a:t> and </a:t>
            </a:r>
            <a:r>
              <a:rPr lang="en-US" sz="1200" dirty="0" err="1"/>
              <a:t>TweetCreatoinTime</a:t>
            </a:r>
            <a:r>
              <a:rPr lang="en-US" sz="1200" dirty="0"/>
              <a:t>.</a:t>
            </a:r>
          </a:p>
          <a:p>
            <a:br>
              <a:rPr lang="en-US" sz="1200" dirty="0"/>
            </a:br>
            <a:r>
              <a:rPr lang="en-US" sz="1200" dirty="0"/>
              <a:t>Cache, LRU (Least Recently Used) eviction , 80/20 intelligent (based on read traffic), cache last 3 days (100GB) - most tweets will be served from there.</a:t>
            </a:r>
          </a:p>
          <a:p>
            <a:r>
              <a:rPr lang="en-US" sz="1200" dirty="0"/>
              <a:t>key - </a:t>
            </a:r>
            <a:r>
              <a:rPr lang="en-US" sz="1200" dirty="0" err="1"/>
              <a:t>ownerID</a:t>
            </a:r>
            <a:r>
              <a:rPr lang="en-US" sz="1200" dirty="0"/>
              <a:t>, value - double-linked list from that user for last 3 days.</a:t>
            </a:r>
          </a:p>
          <a:p>
            <a:br>
              <a:rPr lang="en-US" sz="1200" dirty="0"/>
            </a:br>
            <a:r>
              <a:rPr lang="en-US" sz="1200" dirty="0"/>
              <a:t>Replication, Fault Tolerance, Load Balancing, Monitoring, Analytics, </a:t>
            </a:r>
          </a:p>
        </p:txBody>
      </p:sp>
    </p:spTree>
    <p:extLst>
      <p:ext uri="{BB962C8B-B14F-4D97-AF65-F5344CB8AC3E}">
        <p14:creationId xmlns:p14="http://schemas.microsoft.com/office/powerpoint/2010/main" val="13117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4C8125-9723-D943-8FBE-3ADBDE4FC498}"/>
              </a:ext>
            </a:extLst>
          </p:cNvPr>
          <p:cNvSpPr/>
          <p:nvPr/>
        </p:nvSpPr>
        <p:spPr>
          <a:xfrm>
            <a:off x="0" y="0"/>
            <a:ext cx="328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p08 YouTube Netflix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74CA0-FCCF-0743-AA0D-A36F548B12B6}"/>
              </a:ext>
            </a:extLst>
          </p:cNvPr>
          <p:cNvSpPr/>
          <p:nvPr/>
        </p:nvSpPr>
        <p:spPr>
          <a:xfrm>
            <a:off x="6659880" y="30480"/>
            <a:ext cx="5532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processing queue (encoding, thumbnail, storage)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encoder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thumbnail generator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storage (video and images)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user DB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video metadata DB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----------------------------------------------------------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segregate read / write traffic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thumbnails - store in </a:t>
            </a:r>
            <a:r>
              <a:rPr lang="en-US" sz="1200" dirty="0" err="1">
                <a:solidFill>
                  <a:srgbClr val="000000"/>
                </a:solidFill>
              </a:rPr>
              <a:t>BigTable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Sharding</a:t>
            </a:r>
            <a:r>
              <a:rPr lang="en-US" sz="1200" dirty="0">
                <a:solidFill>
                  <a:srgbClr val="000000"/>
                </a:solidFill>
              </a:rPr>
              <a:t> videos based on </a:t>
            </a:r>
            <a:r>
              <a:rPr lang="en-US" sz="1200" dirty="0" err="1">
                <a:solidFill>
                  <a:srgbClr val="000000"/>
                </a:solidFill>
              </a:rPr>
              <a:t>VideoID</a:t>
            </a:r>
            <a:r>
              <a:rPr lang="en-US" sz="1200" dirty="0">
                <a:solidFill>
                  <a:srgbClr val="000000"/>
                </a:solidFill>
              </a:rPr>
              <a:t> (hashing)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Centralized index and ranking servers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Cache for hot videos, 80/20 intelligent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Video de-duplication - video matching algorithms (Block Matching, Phase Correlation)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Load Balancing, Consistent Hashing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CDNs replicate content, use cache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Consistent Caching for Fault </a:t>
            </a:r>
            <a:r>
              <a:rPr lang="en-US" sz="1200" dirty="0" err="1">
                <a:solidFill>
                  <a:srgbClr val="000000"/>
                </a:solidFill>
              </a:rPr>
              <a:t>Tollerance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endParaRPr lang="en-US" sz="1200" dirty="0"/>
          </a:p>
        </p:txBody>
      </p:sp>
      <p:pic>
        <p:nvPicPr>
          <p:cNvPr id="4098" name="Picture 2" descr="https://lh3.googleusercontent.com/SEmMIuzX_sU5yoLsj5AGQPfkAPuKwYqiDrMtIurmdJQXIFrDw_gkXuQIVWD1i0ikNotH457trJwLuxYHBKQQc6BtgGW0X8sOmldfPZ5S3KqPsvDXWEZh0hsJW8-qn0P851Suuyki3JEO8A">
            <a:extLst>
              <a:ext uri="{FF2B5EF4-FFF2-40B4-BE49-F238E27FC236}">
                <a16:creationId xmlns:a16="http://schemas.microsoft.com/office/drawing/2014/main" id="{0A40A792-166F-C54A-A462-85233012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9667" y="3200400"/>
            <a:ext cx="6682332" cy="36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C6104C-5BF1-BF41-A9C7-AC02E5925EF0}"/>
              </a:ext>
            </a:extLst>
          </p:cNvPr>
          <p:cNvSpPr/>
          <p:nvPr/>
        </p:nvSpPr>
        <p:spPr>
          <a:xfrm>
            <a:off x="0" y="5053151"/>
            <a:ext cx="364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Tables: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VideoID</a:t>
            </a:r>
            <a:r>
              <a:rPr lang="en-US" sz="1200" dirty="0">
                <a:solidFill>
                  <a:srgbClr val="000000"/>
                </a:solidFill>
              </a:rPr>
              <a:t>: title, description, user, likes, dislikes, etc.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CommentID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dirty="0" err="1">
                <a:solidFill>
                  <a:srgbClr val="000000"/>
                </a:solidFill>
              </a:rPr>
              <a:t>videoID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, comment, ...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</a:rPr>
              <a:t>UserID</a:t>
            </a:r>
            <a:r>
              <a:rPr lang="en-US" sz="1200" dirty="0">
                <a:solidFill>
                  <a:srgbClr val="000000"/>
                </a:solidFill>
              </a:rPr>
              <a:t>: Name, email, ...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</a:rPr>
              <a:t>Video storage: HDFS or </a:t>
            </a:r>
            <a:r>
              <a:rPr lang="en-US" sz="1200" dirty="0" err="1">
                <a:solidFill>
                  <a:srgbClr val="000000"/>
                </a:solidFill>
              </a:rPr>
              <a:t>GlusterFS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2F27-D3F3-7249-BC05-1F2D185AEBD1}"/>
              </a:ext>
            </a:extLst>
          </p:cNvPr>
          <p:cNvSpPr/>
          <p:nvPr/>
        </p:nvSpPr>
        <p:spPr>
          <a:xfrm>
            <a:off x="0" y="58459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</a:rPr>
              <a:t>Requirements: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Upload videos, view, share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search based on titles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likes/dislikes, number of views, etc.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comments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HA, Reliable, no lag on videos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Not in scope - recommendations, popularity, channels, subscriptions, watch later, favorites, etc.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b="1" u="sng" dirty="0">
                <a:solidFill>
                  <a:srgbClr val="0000FF"/>
                </a:solidFill>
              </a:rPr>
              <a:t>Capacity Estimation: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1.5 </a:t>
            </a:r>
            <a:r>
              <a:rPr lang="en-US" sz="1200" dirty="0" err="1">
                <a:solidFill>
                  <a:srgbClr val="0000FF"/>
                </a:solidFill>
              </a:rPr>
              <a:t>Bln</a:t>
            </a:r>
            <a:r>
              <a:rPr lang="en-US" sz="1200" dirty="0">
                <a:solidFill>
                  <a:srgbClr val="0000FF"/>
                </a:solidFill>
              </a:rPr>
              <a:t> users, 800 M daily, 5 vid/day, 46K videos/sec views, 1TB/sec outgoing traffic</a:t>
            </a:r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230 videos/sec upload (25GB/sec)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------------------</a:t>
            </a:r>
            <a:endParaRPr lang="en-US" sz="1200" dirty="0"/>
          </a:p>
          <a:p>
            <a:r>
              <a:rPr lang="en-US" sz="1200" dirty="0">
                <a:solidFill>
                  <a:srgbClr val="38761D"/>
                </a:solidFill>
              </a:rPr>
              <a:t>API:</a:t>
            </a:r>
            <a:endParaRPr lang="en-US" sz="1200" dirty="0"/>
          </a:p>
          <a:p>
            <a:r>
              <a:rPr lang="en-US" sz="1200" dirty="0" err="1">
                <a:solidFill>
                  <a:srgbClr val="38761D"/>
                </a:solidFill>
              </a:rPr>
              <a:t>uploadVideo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video_title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vide_description</a:t>
            </a:r>
            <a:r>
              <a:rPr lang="en-US" sz="1200" dirty="0">
                <a:solidFill>
                  <a:srgbClr val="38761D"/>
                </a:solidFill>
              </a:rPr>
              <a:t>, tags[], </a:t>
            </a:r>
            <a:r>
              <a:rPr lang="en-US" sz="1200" dirty="0" err="1">
                <a:solidFill>
                  <a:srgbClr val="38761D"/>
                </a:solidFill>
              </a:rPr>
              <a:t>category_id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default_language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recording_details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video_contents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 err="1">
                <a:solidFill>
                  <a:srgbClr val="38761D"/>
                </a:solidFill>
              </a:rPr>
              <a:t>searchVideo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search_query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user_location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maximum_videos_to_return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page_token</a:t>
            </a:r>
            <a:r>
              <a:rPr lang="en-US" sz="1200" dirty="0">
                <a:solidFill>
                  <a:srgbClr val="38761D"/>
                </a:solidFill>
              </a:rPr>
              <a:t>)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 err="1">
                <a:solidFill>
                  <a:srgbClr val="38761D"/>
                </a:solidFill>
              </a:rPr>
              <a:t>streamVideo</a:t>
            </a:r>
            <a:r>
              <a:rPr lang="en-US" sz="1200" dirty="0">
                <a:solidFill>
                  <a:srgbClr val="38761D"/>
                </a:solidFill>
              </a:rPr>
              <a:t>(</a:t>
            </a:r>
            <a:r>
              <a:rPr lang="en-US" sz="1200" dirty="0" err="1">
                <a:solidFill>
                  <a:srgbClr val="38761D"/>
                </a:solidFill>
              </a:rPr>
              <a:t>api_dev_key</a:t>
            </a:r>
            <a:r>
              <a:rPr lang="en-US" sz="1200" dirty="0">
                <a:solidFill>
                  <a:srgbClr val="38761D"/>
                </a:solidFill>
              </a:rPr>
              <a:t>, </a:t>
            </a:r>
            <a:r>
              <a:rPr lang="en-US" sz="1200" dirty="0" err="1">
                <a:solidFill>
                  <a:srgbClr val="38761D"/>
                </a:solidFill>
              </a:rPr>
              <a:t>video_id</a:t>
            </a:r>
            <a:r>
              <a:rPr lang="en-US" sz="1200" dirty="0">
                <a:solidFill>
                  <a:srgbClr val="38761D"/>
                </a:solidFill>
              </a:rPr>
              <a:t>, offset, codec, resolution)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719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4307</Words>
  <Application>Microsoft Macintosh PowerPoint</Application>
  <PresentationFormat>Widescreen</PresentationFormat>
  <Paragraphs>432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32</cp:revision>
  <dcterms:created xsi:type="dcterms:W3CDTF">2020-05-10T15:53:47Z</dcterms:created>
  <dcterms:modified xsi:type="dcterms:W3CDTF">2020-06-04T21:24:25Z</dcterms:modified>
</cp:coreProperties>
</file>