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87"/>
  </p:normalViewPr>
  <p:slideViewPr>
    <p:cSldViewPr snapToGrid="0" snapToObjects="1">
      <p:cViewPr varScale="1">
        <p:scale>
          <a:sx n="83" d="100"/>
          <a:sy n="83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2593-0DC3-C44E-81DB-2AEDA9A76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3FCE5-84B8-CB4F-9474-752660520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EA20-F741-884C-8483-072A37D0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B937-E1A2-FD4E-A652-E3AEC75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E066-48A0-CE4D-80D7-9E91D1CF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EA3B-EA0F-AA40-A017-D1A5EF3B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5C654-B4EA-334E-B4AD-E6D02043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09F5-DFF2-FD48-97F7-40502862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B1DF-C1DD-2B43-91D2-AAEE823C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5F48-D67C-A547-B665-8C26186C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427-8C81-3848-B6CA-9F38D4CEB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32359-D345-8146-92FB-BD6594DF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22BCF-D5FF-2B48-A056-01D6B2ED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AA4F-426F-674D-BA13-72CC764B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CF46-C6D1-AF47-AF34-DFD18200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9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8734-D834-B94A-81F2-EF847CBC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A575-32E6-2C40-B2D3-7E836B78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07A4-0F11-A144-B9A0-C4A59D98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2787-1318-A94E-8CBF-0486A4D0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BB7C-8383-0048-951F-0A9EC4E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1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4E02-1A8B-154F-BEEB-AF31FED3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10CC9-1B23-8345-8B7C-D0991DD7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33A7E-1530-BF41-9360-9230A0EE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1776-5BB3-F74D-B97F-4A07FEC3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843A-2960-7343-8959-5307C77A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B685-5FEA-5C4F-B8C0-EF15FC02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AF15-274A-3C4C-BAC1-84279A895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F4FE-0515-EE46-A6C2-C9239C05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B2491-EA00-7E4A-BAD0-3DCB360E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0F905-7898-724F-86CB-7A0A708D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C6FF-D0B9-1649-8166-277FCE04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0609-9709-554E-B62A-7F08031A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5FFB1-DDCB-4743-81DF-ABCC6D659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8B0F7-780E-6248-8AF8-8CB2DBB78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229E1-3129-B34C-948D-9AF72AD65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DE866-29E1-4241-A9AA-8BB388A3D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CB680-4DDE-8647-8E71-525495B0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CE628-1215-8945-B5E0-E352F97A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1222A-C965-5D4A-818F-E2CE5EB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AA5C-6EE8-114F-A14E-8E28F58A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E9D15-072D-4847-8033-A4F17B8B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EA806-586D-5647-8448-A455B9F8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C516E-193E-1A41-994A-65E72796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D0A9D-9C9A-0445-A8AB-4401C277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DAB23-147A-6F45-B23D-7AD9D423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F0126-F388-A34B-90A7-FAA9BDB6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1E38-CFAB-4140-AF63-17C50EA6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5AD1-E6CA-2941-84A3-1A8044B7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D746B-5517-554E-9618-A9502A14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09A7D-EC89-6348-90CE-6606E92D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A1D17-7A81-7E47-A945-4B93C9AB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FC897-87B3-F64F-9BFA-ABE705DB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8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FC1B-272E-8440-9C9B-25189144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ADC2-AAB1-B148-8E9A-B539CF284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77832-4A54-ED43-B317-F9FD18359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D3DD-80A8-5443-BFD1-A098C26E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FA826-24BD-2346-8921-90212BAB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E8C8D-B5E8-584C-811B-4BB9766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1E5D2-62B5-1749-8D06-91E5CFFC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D0DE3-0492-EA4A-B841-07F1CB9B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5A6D-B6A9-0846-8256-6A42B3973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DAF1-FE86-874B-9FC7-DD781150850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886A-A33B-4043-B903-B3A21CCA4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7B47-FEAF-0B41-8F0A-45ABB8016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22D1-BF23-5744-905B-436A4C1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instagram-engineering.com/trending-on-instagram-b749450e6d9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37EAC-350B-F348-8058-3EE355E2D146}"/>
              </a:ext>
            </a:extLst>
          </p:cNvPr>
          <p:cNvSpPr txBox="1"/>
          <p:nvPr/>
        </p:nvSpPr>
        <p:spPr>
          <a:xfrm>
            <a:off x="170481" y="123986"/>
            <a:ext cx="517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Trending Hashtags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0020-3F37-DF44-974B-EA090E044B04}"/>
              </a:ext>
            </a:extLst>
          </p:cNvPr>
          <p:cNvSpPr txBox="1"/>
          <p:nvPr/>
        </p:nvSpPr>
        <p:spPr>
          <a:xfrm>
            <a:off x="170481" y="743919"/>
            <a:ext cx="3580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Instagram:</a:t>
            </a:r>
          </a:p>
          <a:p>
            <a:r>
              <a:rPr lang="en-US" dirty="0"/>
              <a:t> </a:t>
            </a:r>
            <a:r>
              <a:rPr lang="en-US" sz="800" dirty="0"/>
              <a:t>- </a:t>
            </a:r>
            <a:r>
              <a:rPr lang="en-US" sz="800" dirty="0">
                <a:hlinkClick r:id="rId2"/>
              </a:rPr>
              <a:t>https://instagram-engineering.com/trending-on-instagram-b749450e6d93</a:t>
            </a:r>
            <a:r>
              <a:rPr lang="en-US" sz="800" dirty="0"/>
              <a:t> –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6909E-9478-CF46-90D2-9489CA90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824" y="0"/>
            <a:ext cx="6549176" cy="385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3BE04D-3A72-7C42-8DD3-95E92C0B2ED5}"/>
              </a:ext>
            </a:extLst>
          </p:cNvPr>
          <p:cNvSpPr txBox="1"/>
          <p:nvPr/>
        </p:nvSpPr>
        <p:spPr>
          <a:xfrm>
            <a:off x="170481" y="1667249"/>
            <a:ext cx="51764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node has a specific role as follows: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pre-processor — the original media creation events holds metadata about the content and its creator, and in the pre-processing phase we fetch and attach to it all the data that is needed in order to apply quality filters in the next step.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parser — extracts the hashtags used in a photo or video so that each one of them becomes a separate line in the output stream. This is where most of the quality filters are applied, so if a post violates any of them, it is simply ignored.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scorer — stores time-aggregated counters for each hashtag. The counters are all kept in memory, and they are also persisted into a database so that they can be recovered in case the process dies. This is also where our scoring function S(h, t) is computed. Every five minutes, a line is emitted that contains each hashtag and its current value for S(h, 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ranker — aggregates all the candidate hashtags and their trending scores. Each hashtag has actually two possible scores: their current values and their exponential decayed values based on their historical maximum, Sd(h, t) as described above.</a:t>
            </a:r>
          </a:p>
          <a:p>
            <a:r>
              <a:rPr lang="en-US" sz="1200" dirty="0"/>
              <a:t>This stream-lined architecture lets us partition the universe of hashtags so that there can be many instances of each node running in parallel, each one of them taking care of a different partition. </a:t>
            </a:r>
          </a:p>
        </p:txBody>
      </p:sp>
    </p:spTree>
    <p:extLst>
      <p:ext uri="{BB962C8B-B14F-4D97-AF65-F5344CB8AC3E}">
        <p14:creationId xmlns:p14="http://schemas.microsoft.com/office/powerpoint/2010/main" val="296243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</cp:revision>
  <dcterms:created xsi:type="dcterms:W3CDTF">2020-06-08T12:36:34Z</dcterms:created>
  <dcterms:modified xsi:type="dcterms:W3CDTF">2020-06-08T12:45:22Z</dcterms:modified>
</cp:coreProperties>
</file>