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F7D-7A2E-494B-90A6-9B6D8CE12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BAC8A-0932-F242-980E-1CDB4A1E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2713-2572-794A-BD5B-4BCC7681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4315-C7FF-2245-9455-9EE9702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13BF-075C-5B4A-B839-3DCA723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42E-0D60-9944-866C-87FA6B9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87AD2-EED1-5048-8831-F9CFF47C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383-D0FD-B545-B9F5-BF3391A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9A2F-88CF-F943-812E-5DEC5998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6A97-53C2-764F-A4D5-F62892D8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2AF90-4EA1-1E4B-BA04-D16E9850C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E4D2-A296-C947-9939-22A380B9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0F9B-6D67-CA4C-B403-0E63EDA7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A8A1-81BD-B747-BFB6-3869E229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4871-F9AE-3146-A5FB-E9DA2F06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2EC8-F7C3-3540-9956-FAB0548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B3AE-5FC5-AD42-B7BF-A2E3CB77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00D1-33AC-9D40-90B3-5EDC8088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7584-A469-8E40-8CCE-C637BDAA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CDC1-572E-214D-ADB8-F192B851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B627-076C-B848-961E-5CFAEEC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9AD4-2338-2B4B-B89E-16AEA467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3AA2-9AB0-C049-98A4-5FC6F7DB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BBDC-1429-DE4A-9C7E-2113A715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DC78-3442-5B42-8A5D-75DCDB0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24BA-BF72-8C4E-9718-874B7B1C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E026-3D65-AE46-8679-2534FF063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057F-7759-2644-ADB3-23C30213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839B-A64E-F842-AD88-1264639B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C5B35-5DE3-2443-8E04-4F212BC0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18AE-E34E-914E-80B8-4B4F63D5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98F2-BDDB-014B-AFF2-D5D25ECE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5CD1-9DEE-FE4B-8458-4C463CBA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530B0-71EC-634D-8DA4-BB44734D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E7730-9672-6A47-B730-79F9C878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6694E-FE96-7543-9C20-549A2F42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5EAE4-D5BA-4948-83D8-4CD935AA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4D88C-A797-A54E-B8BA-4F5C507C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CD1F1-D752-F749-B311-92FFC42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D378-889B-B041-B551-C57A8A6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7EFD2-086E-404B-A270-D8EDCA6A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C4A20-E726-A344-A829-48ECF98E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20545-63E9-8748-8A4C-B253778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C74D8-2FA8-0E47-B39F-F86CA18C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86117-A763-1D4D-9ACB-91701037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4391-FD93-D14A-8110-B5D0E008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DB57-8C42-F74F-862A-4BC71F4E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8B6-9BFE-BE44-9C2D-9FF3DF03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2012-2947-B746-9939-242791FB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AC65-91F4-F345-A715-08620DA7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2D93-14B9-5A43-ABA8-8E888247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9AF54-0780-B243-B158-A0E833DB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3ECF-34A5-F840-B515-EA38B88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4C6AA-2B74-EF44-BB30-A59BC4F85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9CDE-ED7B-8948-BD3F-2C484548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1982-3478-0146-B6CC-041DA075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E196-4DCF-9246-B3B8-E3BB1FB7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EF468-F93E-CC43-9A9B-BF1454F5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A6D5-79FF-484B-B480-078CEDB5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B548-29AC-C745-98EF-83DB9D42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7CE5-0F26-CD47-B5E0-A0BE8626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D305-2513-AC4C-96B4-1F587E7434E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CB4A-4FD8-C948-B9B2-82EB45FBE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EB06-FDA0-2441-9B8A-BCCDF9562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5E580E-07CD-1044-80AD-A90454E8E0C0}"/>
              </a:ext>
            </a:extLst>
          </p:cNvPr>
          <p:cNvSpPr txBox="1"/>
          <p:nvPr/>
        </p:nvSpPr>
        <p:spPr>
          <a:xfrm>
            <a:off x="255494" y="268941"/>
            <a:ext cx="243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0/1 Knapsack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53424-19AF-554A-B73E-D9E917433848}"/>
              </a:ext>
            </a:extLst>
          </p:cNvPr>
          <p:cNvSpPr txBox="1"/>
          <p:nvPr/>
        </p:nvSpPr>
        <p:spPr>
          <a:xfrm>
            <a:off x="255494" y="730606"/>
            <a:ext cx="99104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the weights and profits of ‘N’ items, we are asked to put these items in a knapsack which has a capacity ‘C’. </a:t>
            </a:r>
            <a:br>
              <a:rPr lang="en-US" sz="1400" dirty="0"/>
            </a:br>
            <a:r>
              <a:rPr lang="en-US" sz="1400" dirty="0"/>
              <a:t>The goal is to get the maximum profit out of the items in the knapsack. </a:t>
            </a:r>
            <a:br>
              <a:rPr lang="en-US" sz="1400" dirty="0"/>
            </a:br>
            <a:r>
              <a:rPr lang="en-US" sz="1400" dirty="0"/>
              <a:t>Each item can only be selected once, as we don’t have multiple quantities of any item.</a:t>
            </a:r>
          </a:p>
          <a:p>
            <a:endParaRPr lang="en-US" sz="1400" dirty="0"/>
          </a:p>
          <a:p>
            <a:r>
              <a:rPr lang="en-US" sz="1400" dirty="0"/>
              <a:t>Example:</a:t>
            </a:r>
          </a:p>
          <a:p>
            <a:r>
              <a:rPr lang="en-US" sz="1400" dirty="0"/>
              <a:t>    Items: { Apple, Orange, Banana, Melon }</a:t>
            </a:r>
          </a:p>
          <a:p>
            <a:r>
              <a:rPr lang="en-US" sz="1400" dirty="0"/>
              <a:t>    Weights: { 2, 3, 1, 4 }</a:t>
            </a:r>
          </a:p>
          <a:p>
            <a:r>
              <a:rPr lang="en-US" sz="1400" dirty="0"/>
              <a:t>    Profits: { 4, 5, 3, 7 }</a:t>
            </a:r>
          </a:p>
          <a:p>
            <a:r>
              <a:rPr lang="en-US" sz="1400" dirty="0"/>
              <a:t>    Knapsack weight capacity: 5</a:t>
            </a:r>
          </a:p>
          <a:p>
            <a:endParaRPr lang="en-US" sz="1400" dirty="0"/>
          </a:p>
          <a:p>
            <a:r>
              <a:rPr lang="en-US" sz="1400" dirty="0"/>
              <a:t>Let’s try various combinations:</a:t>
            </a:r>
          </a:p>
          <a:p>
            <a:r>
              <a:rPr lang="en-US" sz="1400" dirty="0"/>
              <a:t>    Apple + Orange (total weight 5) =&gt; 9 profit</a:t>
            </a:r>
          </a:p>
          <a:p>
            <a:r>
              <a:rPr lang="en-US" sz="1400" dirty="0"/>
              <a:t>    Apple + Banana (total weight 3) =&gt; 7 profit</a:t>
            </a:r>
          </a:p>
          <a:p>
            <a:r>
              <a:rPr lang="en-US" sz="1400" dirty="0"/>
              <a:t>    Orange + Banana (total weight 4) =&gt; 8 profit</a:t>
            </a:r>
          </a:p>
          <a:p>
            <a:r>
              <a:rPr lang="en-US" sz="1400" dirty="0"/>
              <a:t>    Banana + Melon (total weight 5) =&gt; 10 profit</a:t>
            </a:r>
          </a:p>
          <a:p>
            <a:endParaRPr lang="en-US" sz="1400" dirty="0"/>
          </a:p>
          <a:p>
            <a:r>
              <a:rPr lang="en-US" sz="1400" dirty="0"/>
              <a:t>This shows that Banana + Melon is the best combination as it gives us the maximum profit (10) and the total weight does not exceed the capacity (5).</a:t>
            </a:r>
          </a:p>
          <a:p>
            <a:endParaRPr lang="en-US" sz="1400" dirty="0"/>
          </a:p>
          <a:p>
            <a:r>
              <a:rPr lang="en-US" sz="1400" dirty="0"/>
              <a:t>Problem Statement #</a:t>
            </a:r>
          </a:p>
          <a:p>
            <a:r>
              <a:rPr lang="en-US" sz="1400" dirty="0"/>
              <a:t>Given two integer arrays (weights and profits of N items), find a subset of these items which will give us maximum profit such that their cumulative weight is not more than a given number 'C' (Capacity). Each item can only be selected once, which means either we put an item in the knapsack or we skip it (yes/no, 1/0 decision about each item).</a:t>
            </a:r>
          </a:p>
        </p:txBody>
      </p:sp>
    </p:spTree>
    <p:extLst>
      <p:ext uri="{BB962C8B-B14F-4D97-AF65-F5344CB8AC3E}">
        <p14:creationId xmlns:p14="http://schemas.microsoft.com/office/powerpoint/2010/main" val="26669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94129" y="489113"/>
            <a:ext cx="6279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n == 0 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 != n: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 for x in range(capacity+1)]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weights[0]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[c] = profits[0]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process all sub-arrays for all the capacities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c in range(capacity, -1, -1):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profit1, profit2 = 0,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include the item, if it is not more than the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profit1 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 -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exclude the item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profit2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take maximum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[c] = max(profit1, profit2)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[capacity]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26895" y="26895"/>
            <a:ext cx="65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0/1 Knapsack Bottom-Up using only one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B0EDF-D557-9248-B3EC-ED763CB8557A}"/>
              </a:ext>
            </a:extLst>
          </p:cNvPr>
          <p:cNvSpPr txBox="1"/>
          <p:nvPr/>
        </p:nvSpPr>
        <p:spPr>
          <a:xfrm>
            <a:off x="6911788" y="1314220"/>
            <a:ext cx="3913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optimized solution using only one array.</a:t>
            </a:r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O(C)</a:t>
            </a:r>
          </a:p>
        </p:txBody>
      </p:sp>
    </p:spTree>
    <p:extLst>
      <p:ext uri="{BB962C8B-B14F-4D97-AF65-F5344CB8AC3E}">
        <p14:creationId xmlns:p14="http://schemas.microsoft.com/office/powerpoint/2010/main" val="2842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A622F-CCED-1E49-8419-05664CCD990F}"/>
              </a:ext>
            </a:extLst>
          </p:cNvPr>
          <p:cNvSpPr txBox="1"/>
          <p:nvPr/>
        </p:nvSpPr>
        <p:spPr>
          <a:xfrm>
            <a:off x="0" y="0"/>
            <a:ext cx="102332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Solution.</a:t>
            </a:r>
          </a:p>
          <a:p>
            <a:r>
              <a:rPr lang="en-US" sz="1400" dirty="0"/>
              <a:t>Brute-force solution: try all combinations and choose the one with maximum profit and a weight that doesn’t exceed "C".  Here is the logic: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each item '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create a new set which INCLUDES item '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the total weight does not exceed the capacity), 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and recursively process the remaining capacity and items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get profit1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create a new set WITHOUT item '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and recursively process the remaining items 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get profit2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max(profit1,profit2)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F8534-7973-E647-8F37-2D52C919DE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6694" y="2138082"/>
            <a:ext cx="8105305" cy="4719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0D0A0-9D0B-BA45-9115-01568F5E336F}"/>
              </a:ext>
            </a:extLst>
          </p:cNvPr>
          <p:cNvSpPr txBox="1"/>
          <p:nvPr/>
        </p:nvSpPr>
        <p:spPr>
          <a:xfrm>
            <a:off x="107577" y="2659558"/>
            <a:ext cx="466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So, we go through items A,B,C,D in order (for indexes 0,1,2,3)</a:t>
            </a:r>
          </a:p>
          <a:p>
            <a:r>
              <a:rPr lang="en-US" sz="1400" dirty="0"/>
              <a:t>For each item we branch left (select) or right (skip).</a:t>
            </a:r>
          </a:p>
          <a:p>
            <a:r>
              <a:rPr lang="en-US" sz="1400" dirty="0"/>
              <a:t>In the end we get combinations which either </a:t>
            </a:r>
          </a:p>
          <a:p>
            <a:r>
              <a:rPr lang="en-US" sz="1400" dirty="0"/>
              <a:t> - above allowed weight capacity (red), </a:t>
            </a:r>
          </a:p>
          <a:p>
            <a:r>
              <a:rPr lang="en-US" sz="1400" dirty="0"/>
              <a:t> - or within (green). </a:t>
            </a:r>
          </a:p>
          <a:p>
            <a:r>
              <a:rPr lang="en-US" sz="1400" dirty="0"/>
              <a:t>And from the green ones we need to select the one with top profit. So we recursively go from bottom up. If one of the branches is red – it will return zero, if we have both branches within capacity – we select the one with maximum profit.</a:t>
            </a:r>
          </a:p>
        </p:txBody>
      </p:sp>
    </p:spTree>
    <p:extLst>
      <p:ext uri="{BB962C8B-B14F-4D97-AF65-F5344CB8AC3E}">
        <p14:creationId xmlns:p14="http://schemas.microsoft.com/office/powerpoint/2010/main" val="1297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94130" y="623583"/>
            <a:ext cx="72883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capacity, 0)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(profits):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recursive call after choosing the element at the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if the weight at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&gt; capacity, skip it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profit1 = 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weights[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capacity: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profit1 = profits[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profits, weights, capacity - weights[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recursive call after excluding the element at the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profit2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max(profit1, profit2)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107577" y="107577"/>
            <a:ext cx="36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0/1 Knapsack brute-force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1EF1B-3472-8C49-843A-53E90D388359}"/>
              </a:ext>
            </a:extLst>
          </p:cNvPr>
          <p:cNvSpPr txBox="1"/>
          <p:nvPr/>
        </p:nvSpPr>
        <p:spPr>
          <a:xfrm>
            <a:off x="8135472" y="1169894"/>
            <a:ext cx="34424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Recursive Brute Force:</a:t>
            </a:r>
          </a:p>
          <a:p>
            <a:r>
              <a:rPr lang="en-US" sz="1400" dirty="0"/>
              <a:t>each item can be selected or not (0 or 1)</a:t>
            </a:r>
          </a:p>
          <a:p>
            <a:r>
              <a:rPr lang="en-US" sz="1400" dirty="0"/>
              <a:t>Total number of combinations – 2^N</a:t>
            </a:r>
          </a:p>
          <a:p>
            <a:r>
              <a:rPr lang="en-US" sz="1400" dirty="0"/>
              <a:t>Time Complexity O(2^N)</a:t>
            </a:r>
          </a:p>
          <a:p>
            <a:r>
              <a:rPr lang="en-US" sz="1400" dirty="0"/>
              <a:t>Space complexity O(N)</a:t>
            </a:r>
          </a:p>
        </p:txBody>
      </p:sp>
    </p:spTree>
    <p:extLst>
      <p:ext uri="{BB962C8B-B14F-4D97-AF65-F5344CB8AC3E}">
        <p14:creationId xmlns:p14="http://schemas.microsoft.com/office/powerpoint/2010/main" val="42933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B000C7-35FC-5042-9E58-5518B82F25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002" y="1435473"/>
            <a:ext cx="86741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A3A38D-C7E4-FD42-AD39-24B5D12BCB49}"/>
              </a:ext>
            </a:extLst>
          </p:cNvPr>
          <p:cNvSpPr txBox="1"/>
          <p:nvPr/>
        </p:nvSpPr>
        <p:spPr>
          <a:xfrm>
            <a:off x="188259" y="121024"/>
            <a:ext cx="1034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improve time complexity.</a:t>
            </a:r>
          </a:p>
          <a:p>
            <a:r>
              <a:rPr lang="en-US" dirty="0"/>
              <a:t>On diagram below we follow execution tree of the code above for the same data as before.</a:t>
            </a:r>
          </a:p>
          <a:p>
            <a:r>
              <a:rPr lang="en-US" dirty="0"/>
              <a:t>Each node represents a recursive call 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r>
              <a:rPr lang="en-US" dirty="0"/>
              <a:t> , where </a:t>
            </a:r>
            <a:r>
              <a:rPr lang="en-US" dirty="0" err="1"/>
              <a:t>i</a:t>
            </a:r>
            <a:r>
              <a:rPr lang="en-US" dirty="0"/>
              <a:t> corresponds to </a:t>
            </a:r>
            <a:r>
              <a:rPr lang="en-US" dirty="0" err="1"/>
              <a:t>idx</a:t>
            </a:r>
            <a:r>
              <a:rPr lang="en-US" dirty="0"/>
              <a:t>, c – to capacity. As we go deeper, index grows (0 -&gt; 1 -&gt; 2 -&gt; ... ), whereas remaining capacity shrinks.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D6C56-44A1-1444-9E18-2E5DF1150D8B}"/>
              </a:ext>
            </a:extLst>
          </p:cNvPr>
          <p:cNvSpPr txBox="1"/>
          <p:nvPr/>
        </p:nvSpPr>
        <p:spPr>
          <a:xfrm>
            <a:off x="188259" y="4585447"/>
            <a:ext cx="1034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two orange cells [c:4, i:3]. They are the same. We can avoid calculating them twice. After we calculate it once, we can put the value of profit into a two-dimensional array (indexed by index and capacity). So that next time we can avoid calculation – and simply take the value from this array. This trick is called </a:t>
            </a:r>
            <a:r>
              <a:rPr lang="en-US" b="1" dirty="0" err="1">
                <a:solidFill>
                  <a:srgbClr val="FF0000"/>
                </a:solidFill>
              </a:rPr>
              <a:t>memoization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72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94129" y="516007"/>
            <a:ext cx="802789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N_profits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][capacity+1] –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-1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[[-1 for x in range(capacity+1)] for y in range(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(profits))]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profits, weights, capacity, 0)</a:t>
            </a: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ks_recurs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profits, weights, capacity,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(profits):     # base checks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 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][capacity] != -1: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(return from memory if possible)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][capacity]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recursive call after choosing the element at the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we skip if weight &gt; capacity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profit1 = 0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weights[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capacity: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profit1 = profits[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knapsack_recursive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profits, weights, capacity - weights[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recursive call after excluding the element at the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profit2 =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knapsack_recursive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profits, weights, capacity,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][capacity] = max(profit1, profit2)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][capacity]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107577" y="107577"/>
            <a:ext cx="65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0/1 Knapsack Top-Down Dynamic Programming with </a:t>
            </a:r>
            <a:r>
              <a:rPr lang="en-US" b="1" dirty="0" err="1"/>
              <a:t>Memoization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1EF1B-3472-8C49-843A-53E90D388359}"/>
              </a:ext>
            </a:extLst>
          </p:cNvPr>
          <p:cNvSpPr txBox="1"/>
          <p:nvPr/>
        </p:nvSpPr>
        <p:spPr>
          <a:xfrm>
            <a:off x="8404413" y="1143000"/>
            <a:ext cx="34424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Top-Down </a:t>
            </a:r>
          </a:p>
          <a:p>
            <a:r>
              <a:rPr lang="en-US" sz="1400" dirty="0"/>
              <a:t>Dynamic Programming with </a:t>
            </a:r>
            <a:r>
              <a:rPr lang="en-US" sz="1400" dirty="0" err="1"/>
              <a:t>Memoization</a:t>
            </a:r>
            <a:r>
              <a:rPr lang="en-US" sz="1400" dirty="0"/>
              <a:t>. Basically same s recursive Brute Force. </a:t>
            </a:r>
          </a:p>
          <a:p>
            <a:r>
              <a:rPr lang="en-US" sz="1400" dirty="0"/>
              <a:t>We just added </a:t>
            </a:r>
            <a:r>
              <a:rPr lang="en-US" sz="1400" dirty="0" err="1"/>
              <a:t>memoization</a:t>
            </a:r>
            <a:r>
              <a:rPr lang="en-US" sz="1400" dirty="0"/>
              <a:t> array.</a:t>
            </a:r>
          </a:p>
          <a:p>
            <a:r>
              <a:rPr lang="en-US" sz="1400" dirty="0"/>
              <a:t>It stores ~N*C values. So:</a:t>
            </a:r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O(N*C)</a:t>
            </a:r>
          </a:p>
        </p:txBody>
      </p:sp>
    </p:spTree>
    <p:extLst>
      <p:ext uri="{BB962C8B-B14F-4D97-AF65-F5344CB8AC3E}">
        <p14:creationId xmlns:p14="http://schemas.microsoft.com/office/powerpoint/2010/main" val="10747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31ED7-97A3-8E48-B368-CEB57431A9A1}"/>
              </a:ext>
            </a:extLst>
          </p:cNvPr>
          <p:cNvSpPr txBox="1"/>
          <p:nvPr/>
        </p:nvSpPr>
        <p:spPr>
          <a:xfrm>
            <a:off x="161365" y="147918"/>
            <a:ext cx="79203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optimize the solution even more?</a:t>
            </a:r>
          </a:p>
          <a:p>
            <a:r>
              <a:rPr lang="en-US" sz="1400" dirty="0"/>
              <a:t>Let's try to change direction from Top-Down to Bottom-Up.</a:t>
            </a:r>
          </a:p>
          <a:p>
            <a:r>
              <a:rPr lang="en-US" sz="1400" dirty="0"/>
              <a:t>We want to populate our </a:t>
            </a:r>
            <a:r>
              <a:rPr lang="en-US" sz="1400" dirty="0" err="1"/>
              <a:t>memoization</a:t>
            </a:r>
            <a:r>
              <a:rPr lang="en-US" sz="1400" dirty="0"/>
              <a:t> cache array </a:t>
            </a:r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by working in a bottom-up fashion.</a:t>
            </a:r>
          </a:p>
          <a:p>
            <a:endParaRPr lang="en-US" sz="1400" dirty="0"/>
          </a:p>
          <a:p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will represent the max knapsack profit for capacity "c" calculated from the first "</a:t>
            </a:r>
            <a:r>
              <a:rPr lang="en-US" sz="1400" dirty="0" err="1"/>
              <a:t>i</a:t>
            </a:r>
            <a:r>
              <a:rPr lang="en-US" sz="1400" dirty="0"/>
              <a:t>" items.</a:t>
            </a:r>
          </a:p>
          <a:p>
            <a:endParaRPr lang="en-US" sz="1400" dirty="0"/>
          </a:p>
          <a:p>
            <a:r>
              <a:rPr lang="en-US" sz="1400" dirty="0"/>
              <a:t>Similar to how we were doing before, for each combination [</a:t>
            </a:r>
            <a:r>
              <a:rPr lang="en-US" sz="1400" dirty="0" err="1"/>
              <a:t>i</a:t>
            </a:r>
            <a:r>
              <a:rPr lang="en-US" sz="1400" dirty="0"/>
              <a:t>][c] we have two options:</a:t>
            </a:r>
          </a:p>
          <a:p>
            <a:r>
              <a:rPr lang="en-US" sz="1400" dirty="0"/>
              <a:t>  - Exclude the item at index "</a:t>
            </a:r>
            <a:r>
              <a:rPr lang="en-US" sz="1400" dirty="0" err="1"/>
              <a:t>i</a:t>
            </a:r>
            <a:r>
              <a:rPr lang="en-US" sz="1400" dirty="0"/>
              <a:t>" – and take whatever profit we get from the sub-array excluding this item:</a:t>
            </a:r>
          </a:p>
          <a:p>
            <a:r>
              <a:rPr lang="en-US" sz="1400" dirty="0"/>
              <a:t>          =&gt; </a:t>
            </a:r>
            <a:r>
              <a:rPr lang="en-US" sz="1400" dirty="0" err="1"/>
              <a:t>dp</a:t>
            </a:r>
            <a:r>
              <a:rPr lang="en-US" sz="1400" dirty="0"/>
              <a:t>[i-1][c]</a:t>
            </a:r>
          </a:p>
          <a:p>
            <a:r>
              <a:rPr lang="en-US" sz="1400" dirty="0"/>
              <a:t>  - Include the item at index "</a:t>
            </a:r>
            <a:r>
              <a:rPr lang="en-US" sz="1400" dirty="0" err="1"/>
              <a:t>i</a:t>
            </a:r>
            <a:r>
              <a:rPr lang="en-US" sz="1400" dirty="0"/>
              <a:t>" (of course if its weight is not more than the capacity). </a:t>
            </a:r>
          </a:p>
          <a:p>
            <a:r>
              <a:rPr lang="en-US" sz="1400" dirty="0"/>
              <a:t>     In this case, we include its profit plus whatever profit we get from the remaining capacity and items:</a:t>
            </a:r>
          </a:p>
          <a:p>
            <a:r>
              <a:rPr lang="en-US" sz="1400" dirty="0"/>
              <a:t>          =&gt; profit[</a:t>
            </a:r>
            <a:r>
              <a:rPr lang="en-US" sz="1400" dirty="0" err="1"/>
              <a:t>i</a:t>
            </a:r>
            <a:r>
              <a:rPr lang="en-US" sz="1400" dirty="0"/>
              <a:t>] + </a:t>
            </a:r>
            <a:r>
              <a:rPr lang="en-US" sz="1400" dirty="0" err="1"/>
              <a:t>dp</a:t>
            </a:r>
            <a:r>
              <a:rPr lang="en-US" sz="1400" dirty="0"/>
              <a:t>[i-1][c-weight[</a:t>
            </a:r>
            <a:r>
              <a:rPr lang="en-US" sz="1400" dirty="0" err="1"/>
              <a:t>i</a:t>
            </a:r>
            <a:r>
              <a:rPr lang="en-US" sz="1400" dirty="0"/>
              <a:t>]]</a:t>
            </a:r>
          </a:p>
          <a:p>
            <a:r>
              <a:rPr lang="en-US" sz="1400" dirty="0"/>
              <a:t>Finally, our optimal solution will be maximum of the above two values: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= max (    </a:t>
            </a:r>
            <a:r>
              <a:rPr lang="en-US" sz="1400" dirty="0" err="1"/>
              <a:t>dp</a:t>
            </a:r>
            <a:r>
              <a:rPr lang="en-US" sz="1400" dirty="0"/>
              <a:t>[i-1][c]       ,       profit[</a:t>
            </a:r>
            <a:r>
              <a:rPr lang="en-US" sz="1400" dirty="0" err="1"/>
              <a:t>i</a:t>
            </a:r>
            <a:r>
              <a:rPr lang="en-US" sz="1400" dirty="0"/>
              <a:t>] + </a:t>
            </a:r>
            <a:r>
              <a:rPr lang="en-US" sz="1400" dirty="0" err="1"/>
              <a:t>dp</a:t>
            </a:r>
            <a:r>
              <a:rPr lang="en-US" sz="1400" dirty="0"/>
              <a:t>[i-1][c-weight[</a:t>
            </a:r>
            <a:r>
              <a:rPr lang="en-US" sz="1400" dirty="0" err="1"/>
              <a:t>i</a:t>
            </a:r>
            <a:r>
              <a:rPr lang="en-US" sz="1400" dirty="0"/>
              <a:t>]]      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9949-42C5-6B42-BB82-A134DAEC48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8140" y="3437663"/>
            <a:ext cx="6755653" cy="3289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CC2A3-59D6-4C4C-89B9-A2AE6F52CD59}"/>
              </a:ext>
            </a:extLst>
          </p:cNvPr>
          <p:cNvSpPr txBox="1"/>
          <p:nvPr/>
        </p:nvSpPr>
        <p:spPr>
          <a:xfrm>
            <a:off x="161365" y="3697942"/>
            <a:ext cx="4625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So, we will loop through index and capacity like this: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   for </a:t>
            </a:r>
            <a:r>
              <a:rPr lang="en-US" sz="1400" b="1" dirty="0" err="1">
                <a:solidFill>
                  <a:srgbClr val="0070C0"/>
                </a:solidFill>
              </a:rPr>
              <a:t>i</a:t>
            </a:r>
            <a:r>
              <a:rPr lang="en-US" sz="1400" b="1" dirty="0">
                <a:solidFill>
                  <a:srgbClr val="0070C0"/>
                </a:solidFill>
              </a:rPr>
              <a:t> in range(1, n):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       for c in range(1, capacity+1):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           ...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values (calculated using above logic) are shown on the right. The max value is 22, and it corresponds to max values of  </a:t>
            </a:r>
            <a:r>
              <a:rPr lang="en-US" sz="1400" dirty="0" err="1"/>
              <a:t>i</a:t>
            </a:r>
            <a:r>
              <a:rPr lang="en-US" sz="1400" dirty="0"/>
              <a:t>=3, c=7.</a:t>
            </a:r>
          </a:p>
          <a:p>
            <a:endParaRPr lang="en-US" sz="1400" dirty="0"/>
          </a:p>
          <a:p>
            <a:r>
              <a:rPr lang="en-US" sz="1400" dirty="0"/>
              <a:t>The actual code is show on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406752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94129" y="717712"/>
            <a:ext cx="80278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n == 0 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 != n: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[[0 for x in range(capacity+1)] for y in range(n)]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range(0,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][0] = 0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with 0 capacity we have 0 profits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we have only one weight, we will take it 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weights[0]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[0][c] = profits[0]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process all sub-arrays for all the capacities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c in range(1,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profit1, profit2 = 0,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include the item, if it is not more than the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profit1 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- 1][c -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exclude the item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profit2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- 1][c]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take maximum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][c] = max(profit1, profit2)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maximum profit will be at the bottom-right corner.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 - 1][capacity]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5))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107577" y="107577"/>
            <a:ext cx="65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0/1 Knapsack Bottom-Up populating of </a:t>
            </a:r>
            <a:r>
              <a:rPr lang="en-US" b="1" dirty="0" err="1"/>
              <a:t>dp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1EF1B-3472-8C49-843A-53E90D388359}"/>
              </a:ext>
            </a:extLst>
          </p:cNvPr>
          <p:cNvSpPr txBox="1"/>
          <p:nvPr/>
        </p:nvSpPr>
        <p:spPr>
          <a:xfrm>
            <a:off x="8404413" y="1143000"/>
            <a:ext cx="3442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Bottom-Up populating of d[</a:t>
            </a:r>
            <a:r>
              <a:rPr lang="en-US" sz="1400" dirty="0" err="1"/>
              <a:t>i</a:t>
            </a:r>
            <a:r>
              <a:rPr lang="en-US" sz="1400" dirty="0"/>
              <a:t>][c] </a:t>
            </a:r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O(N*C)</a:t>
            </a:r>
          </a:p>
        </p:txBody>
      </p:sp>
    </p:spTree>
    <p:extLst>
      <p:ext uri="{BB962C8B-B14F-4D97-AF65-F5344CB8AC3E}">
        <p14:creationId xmlns:p14="http://schemas.microsoft.com/office/powerpoint/2010/main" val="940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59E4E-1980-114B-A541-5320A35784D9}"/>
              </a:ext>
            </a:extLst>
          </p:cNvPr>
          <p:cNvSpPr txBox="1"/>
          <p:nvPr/>
        </p:nvSpPr>
        <p:spPr>
          <a:xfrm>
            <a:off x="94131" y="107577"/>
            <a:ext cx="52455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can we find the selected items ?</a:t>
            </a:r>
          </a:p>
          <a:p>
            <a:r>
              <a:rPr lang="en-US" sz="1400" dirty="0"/>
              <a:t>(if we using the last code (Bottom-Up approach))</a:t>
            </a:r>
          </a:p>
          <a:p>
            <a:endParaRPr lang="en-US" sz="1400" dirty="0"/>
          </a:p>
          <a:p>
            <a:r>
              <a:rPr lang="en-US" sz="1400" dirty="0"/>
              <a:t>At every step we had two options: include an item or skip it. </a:t>
            </a:r>
          </a:p>
          <a:p>
            <a:r>
              <a:rPr lang="en-US" sz="1400" dirty="0"/>
              <a:t>If we skip an item, we take the profit from the remaining items </a:t>
            </a:r>
          </a:p>
          <a:p>
            <a:r>
              <a:rPr lang="en-US" sz="1400" dirty="0"/>
              <a:t>    (i.e. from the cell right above it); </a:t>
            </a:r>
          </a:p>
          <a:p>
            <a:r>
              <a:rPr lang="en-US" sz="1400" dirty="0"/>
              <a:t>if we include the item, then we jump to the remaining </a:t>
            </a:r>
          </a:p>
          <a:p>
            <a:r>
              <a:rPr lang="en-US" sz="1400" dirty="0"/>
              <a:t>    profit to find more items.</a:t>
            </a:r>
          </a:p>
          <a:p>
            <a:endParaRPr lang="en-US" sz="1400" dirty="0"/>
          </a:p>
          <a:p>
            <a:r>
              <a:rPr lang="en-US" sz="1400" dirty="0"/>
              <a:t>Let’s understand this from the above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91CFE-CD44-C041-B32A-E6641F4E35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1" y="2816036"/>
            <a:ext cx="5245581" cy="257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D9DF8-FB05-B941-9B77-BB6691DE0D02}"/>
              </a:ext>
            </a:extLst>
          </p:cNvPr>
          <p:cNvSpPr txBox="1"/>
          <p:nvPr/>
        </p:nvSpPr>
        <p:spPr>
          <a:xfrm>
            <a:off x="5620871" y="222234"/>
            <a:ext cx="6441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we know, the final profit is at the bottom-right corner. </a:t>
            </a:r>
          </a:p>
          <a:p>
            <a:r>
              <a:rPr lang="en-US" sz="1400" dirty="0"/>
              <a:t>Therefore, we will start from there to find the items.</a:t>
            </a:r>
          </a:p>
          <a:p>
            <a:endParaRPr lang="en-US" sz="1400" dirty="0"/>
          </a:p>
          <a:p>
            <a:r>
              <a:rPr lang="en-US" sz="1400" dirty="0"/>
              <a:t>‘22’ did not come from the top cell (which is 17); </a:t>
            </a:r>
          </a:p>
          <a:p>
            <a:r>
              <a:rPr lang="en-US" sz="1400" dirty="0"/>
              <a:t>hence we must include the item at index ‘3’ (which is item ‘D’).</a:t>
            </a:r>
          </a:p>
          <a:p>
            <a:endParaRPr lang="en-US" sz="1400" dirty="0"/>
          </a:p>
          <a:p>
            <a:r>
              <a:rPr lang="en-US" sz="1400" dirty="0"/>
              <a:t>Subtract the profit of item ‘D’ from ‘22’ to get the remaining profit ‘6’. </a:t>
            </a:r>
          </a:p>
          <a:p>
            <a:r>
              <a:rPr lang="en-US" sz="1400" dirty="0"/>
              <a:t>We then jump to profit ‘6’ on the same row.</a:t>
            </a:r>
          </a:p>
          <a:p>
            <a:endParaRPr lang="en-US" sz="1400" dirty="0"/>
          </a:p>
          <a:p>
            <a:r>
              <a:rPr lang="en-US" sz="1400" dirty="0"/>
              <a:t>‘6’ came from the top cell, so we jump to row ‘2’.</a:t>
            </a:r>
          </a:p>
          <a:p>
            <a:r>
              <a:rPr lang="en-US" sz="1400" dirty="0"/>
              <a:t>Again ‘6’ came from the top cell, so we jump to row ‘1’.</a:t>
            </a:r>
          </a:p>
          <a:p>
            <a:r>
              <a:rPr lang="en-US" sz="1400" dirty="0"/>
              <a:t>‘6’ is different than the top cell, so we must include this item (which is item ‘B’).</a:t>
            </a:r>
          </a:p>
          <a:p>
            <a:endParaRPr lang="en-US" sz="1400" dirty="0"/>
          </a:p>
          <a:p>
            <a:r>
              <a:rPr lang="en-US" sz="1400" dirty="0"/>
              <a:t>Subtract the profit of ‘B’ from ‘6’ to get profit ‘0’. </a:t>
            </a:r>
          </a:p>
          <a:p>
            <a:r>
              <a:rPr lang="en-US" sz="1400" dirty="0"/>
              <a:t>We then jump to profit ‘0’ on the same row. </a:t>
            </a:r>
          </a:p>
          <a:p>
            <a:endParaRPr lang="en-US" sz="1400" dirty="0"/>
          </a:p>
          <a:p>
            <a:r>
              <a:rPr lang="en-US" sz="1400" dirty="0"/>
              <a:t>As soon as we hit zero remaining profit, we can finish our item search.</a:t>
            </a:r>
          </a:p>
          <a:p>
            <a:r>
              <a:rPr lang="en-US" sz="1400" dirty="0"/>
              <a:t>Thus the items going into the knapsack are {B, D}.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9CD0B-A6CF-4247-AF59-2EDBFA84CB28}"/>
              </a:ext>
            </a:extLst>
          </p:cNvPr>
          <p:cNvSpPr txBox="1"/>
          <p:nvPr/>
        </p:nvSpPr>
        <p:spPr>
          <a:xfrm>
            <a:off x="6145305" y="4246340"/>
            <a:ext cx="47737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print_selected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weights, profits,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print("Selected weights are: ", end='')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[n-1][capacity]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range(n-1, 0, -1):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- 1][capacity]: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+ " ", end='')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capacity -=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(weights[0]) + " ", end='')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44773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94130" y="489113"/>
            <a:ext cx="62125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n == 0 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 != n: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we only need one previous row, so we need only 2 rows.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we use 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2" instead if 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and "(i-1) % 2" instead if "i-1"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[[0 for x in range(capacity+1)] for y in range(2)]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if we have only one weight, we will take it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weights[0]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[0][c]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[1][c] = profits[0]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process all sub-arrays for all the capacities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profit1, profit2 = 0,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include the item, if it is not more than the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profit1 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- 1) % 2][c -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exclude the item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profit2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- 1) % 2][c]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take maximum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2][c] = max(profit1, profit2)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[(n - 1) % 2][capacity]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26895" y="26895"/>
            <a:ext cx="65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0/1 Knapsack Bottom-Up populating only two rows of </a:t>
            </a:r>
            <a:r>
              <a:rPr lang="en-US" b="1" dirty="0" err="1"/>
              <a:t>dp</a:t>
            </a:r>
            <a:r>
              <a:rPr lang="en-US" b="1" dirty="0"/>
              <a:t>[][]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2896F-A825-2844-9D2C-ABCCCD9021E8}"/>
              </a:ext>
            </a:extLst>
          </p:cNvPr>
          <p:cNvSpPr txBox="1"/>
          <p:nvPr/>
        </p:nvSpPr>
        <p:spPr>
          <a:xfrm>
            <a:off x="7039536" y="2894446"/>
            <a:ext cx="480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 - we can simplify this solution even further by using only one array.</a:t>
            </a:r>
          </a:p>
          <a:p>
            <a:r>
              <a:rPr lang="en-US" sz="1200" dirty="0"/>
              <a:t>Idea is to use the same array for the previous and the next iteration!</a:t>
            </a:r>
          </a:p>
          <a:p>
            <a:endParaRPr lang="en-US" sz="1200" dirty="0"/>
          </a:p>
          <a:p>
            <a:r>
              <a:rPr lang="en-US" sz="1200" dirty="0"/>
              <a:t>We need two values from the previous iteration: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dp</a:t>
            </a:r>
            <a:r>
              <a:rPr lang="en-US" sz="1200" dirty="0"/>
              <a:t>[c] and </a:t>
            </a:r>
            <a:r>
              <a:rPr lang="en-US" sz="1200" dirty="0" err="1"/>
              <a:t>dp</a:t>
            </a:r>
            <a:r>
              <a:rPr lang="en-US" sz="1200" dirty="0"/>
              <a:t>[c-weight[</a:t>
            </a:r>
            <a:r>
              <a:rPr lang="en-US" sz="1200" dirty="0" err="1"/>
              <a:t>i</a:t>
            </a:r>
            <a:r>
              <a:rPr lang="en-US" sz="1200" dirty="0"/>
              <a:t>]]</a:t>
            </a:r>
          </a:p>
          <a:p>
            <a:endParaRPr lang="en-US" sz="1200" dirty="0"/>
          </a:p>
          <a:p>
            <a:r>
              <a:rPr lang="en-US" sz="1200" dirty="0"/>
              <a:t>Our inner loop is iterating over c </a:t>
            </a:r>
            <a:r>
              <a:rPr lang="en-US" sz="1200" b="1" dirty="0">
                <a:solidFill>
                  <a:srgbClr val="0070C0"/>
                </a:solidFill>
              </a:rPr>
              <a:t>(0 .. capacity)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When we access </a:t>
            </a:r>
            <a:r>
              <a:rPr lang="en-US" sz="1200" dirty="0" err="1"/>
              <a:t>dp</a:t>
            </a:r>
            <a:r>
              <a:rPr lang="en-US" sz="1200" dirty="0"/>
              <a:t>[c], it has not been overridden yet for the current iteration, so it should be fine.</a:t>
            </a:r>
          </a:p>
          <a:p>
            <a:endParaRPr lang="en-US" sz="1200" dirty="0"/>
          </a:p>
          <a:p>
            <a:r>
              <a:rPr lang="en-US" sz="1200" dirty="0"/>
              <a:t>But </a:t>
            </a:r>
            <a:r>
              <a:rPr lang="en-US" sz="1200" dirty="0" err="1"/>
              <a:t>dp</a:t>
            </a:r>
            <a:r>
              <a:rPr lang="en-US" sz="1200" dirty="0"/>
              <a:t>[c-weight[</a:t>
            </a:r>
            <a:r>
              <a:rPr lang="en-US" sz="1200" dirty="0" err="1"/>
              <a:t>i</a:t>
            </a:r>
            <a:r>
              <a:rPr lang="en-US" sz="1200" dirty="0"/>
              <a:t>]] might be overridden if “weight[</a:t>
            </a:r>
            <a:r>
              <a:rPr lang="en-US" sz="1200" dirty="0" err="1"/>
              <a:t>i</a:t>
            </a:r>
            <a:r>
              <a:rPr lang="en-US" sz="1200" dirty="0"/>
              <a:t>] &gt; 0”. </a:t>
            </a:r>
          </a:p>
          <a:p>
            <a:r>
              <a:rPr lang="en-US" sz="1200" dirty="0"/>
              <a:t>Therefore we can’t use this value for the current iteration.</a:t>
            </a:r>
          </a:p>
          <a:p>
            <a:r>
              <a:rPr lang="en-US" sz="1200" dirty="0"/>
              <a:t>But this problem can be solved easily by reversing the order of the inner loop over c:   </a:t>
            </a:r>
            <a:r>
              <a:rPr lang="en-US" sz="1200" b="1" dirty="0">
                <a:solidFill>
                  <a:srgbClr val="0070C0"/>
                </a:solidFill>
              </a:rPr>
              <a:t>(capacity ... 0)</a:t>
            </a:r>
          </a:p>
          <a:p>
            <a:r>
              <a:rPr lang="en-US" sz="1200" dirty="0"/>
              <a:t>This will ensure that whenever we change a value in </a:t>
            </a:r>
            <a:r>
              <a:rPr lang="en-US" sz="1200" dirty="0" err="1"/>
              <a:t>dp</a:t>
            </a:r>
            <a:r>
              <a:rPr lang="en-US" sz="1200" dirty="0"/>
              <a:t>[], </a:t>
            </a:r>
          </a:p>
          <a:p>
            <a:r>
              <a:rPr lang="en-US" sz="1200" dirty="0"/>
              <a:t>we will not need it again in the current iteration.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B0EDF-D557-9248-B3EC-ED763CB8557A}"/>
              </a:ext>
            </a:extLst>
          </p:cNvPr>
          <p:cNvSpPr txBox="1"/>
          <p:nvPr/>
        </p:nvSpPr>
        <p:spPr>
          <a:xfrm>
            <a:off x="6925235" y="211561"/>
            <a:ext cx="5029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improve the space complexity – make it O(C).</a:t>
            </a:r>
          </a:p>
          <a:p>
            <a:r>
              <a:rPr lang="en-US" sz="1400" dirty="0"/>
              <a:t>The time complexity will still be O(N*C)</a:t>
            </a:r>
          </a:p>
          <a:p>
            <a:endParaRPr lang="en-US" sz="1400" dirty="0"/>
          </a:p>
          <a:p>
            <a:r>
              <a:rPr lang="en-US" sz="1400" dirty="0"/>
              <a:t>Hint - we only need one previous row to find the optimal solution!</a:t>
            </a:r>
          </a:p>
          <a:p>
            <a:r>
              <a:rPr lang="en-US" sz="1400" dirty="0"/>
              <a:t>So we don't need to keep the whole array d[][].</a:t>
            </a:r>
          </a:p>
          <a:p>
            <a:endParaRPr lang="en-US" sz="1400" dirty="0"/>
          </a:p>
          <a:p>
            <a:r>
              <a:rPr lang="en-US" sz="1400" dirty="0"/>
              <a:t>Bottom-Up populating only of d[</a:t>
            </a:r>
            <a:r>
              <a:rPr lang="en-US" sz="1400" dirty="0" err="1"/>
              <a:t>i</a:t>
            </a:r>
            <a:r>
              <a:rPr lang="en-US" sz="1400" dirty="0"/>
              <a:t>][c] </a:t>
            </a:r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O(C)</a:t>
            </a:r>
          </a:p>
        </p:txBody>
      </p:sp>
    </p:spTree>
    <p:extLst>
      <p:ext uri="{BB962C8B-B14F-4D97-AF65-F5344CB8AC3E}">
        <p14:creationId xmlns:p14="http://schemas.microsoft.com/office/powerpoint/2010/main" val="30351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3247</Words>
  <Application>Microsoft Macintosh PowerPoint</Application>
  <PresentationFormat>Widescreen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22</cp:revision>
  <dcterms:created xsi:type="dcterms:W3CDTF">2020-05-30T19:02:57Z</dcterms:created>
  <dcterms:modified xsi:type="dcterms:W3CDTF">2020-05-30T21:10:36Z</dcterms:modified>
</cp:coreProperties>
</file>