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63" r:id="rId8"/>
    <p:sldId id="266" r:id="rId9"/>
    <p:sldId id="272" r:id="rId10"/>
    <p:sldId id="274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FE24-8F90-494C-8460-93CD992A8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BE5B-7F3E-D645-8BDD-A9D90987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C712-B063-7A43-BE13-3CB5C32D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A44B-8E64-C243-9584-640DC630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B0FB-DA78-354B-A774-3A8B0FE1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A97E-784F-094D-B2B1-230E1B88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C191A-EA95-6146-A477-65F93ADA0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FA63-249F-8E46-B191-00BEFBB7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4E56-AA0A-E14D-B47D-CF4AF65E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E76B-BCD6-2740-A25E-8B30AAB2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F37D9-8FEC-CA4A-B981-BB387E028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257FD-5AC5-C041-A380-6411AAAB8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278D-2680-AB49-BF1F-833BC31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7755-64E4-FC48-9B99-07A78D24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E519-4A28-EF45-8432-B8A36EF3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8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2AC8-1D0F-2A4B-8B1E-22E1DF1B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F4F0-2C86-DB44-A66E-D2EA32D7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CC757-9FE7-2943-A2EE-6C20BD62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6EDB-EE21-EA4F-8DC7-7052A130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DEAB-BF60-2B4E-BB15-15350A38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E5C8-DCC2-6846-B590-BB9D8341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4169-EA44-374B-9C97-FB891F8A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DB6A-21B3-E24F-AD4E-AC2EB357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6FC3-488E-8F48-8BDD-325E5287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A669-8EC2-C644-8508-7739BD07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1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DA30-0919-0D40-922F-590BC443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1B28-3DD6-6145-8EAC-33D6A77BA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90CD-D3BF-0041-BB20-FB337DE1C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9E55-1604-E342-ABDE-8AF0E8CF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C699-004C-544C-9F0F-ED1A2227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55C01-0072-2846-AA79-A65E14E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2737-6668-4B45-A45C-9C01D56C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034F-9569-084A-A969-DE86C891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3D97-D430-5741-8CBF-6379AC90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3346D-0BA6-C546-B28E-4D8ECBA8C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17C0C-B932-B940-9B1B-96867DDBB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00C9A-47A3-4247-A624-74E559BE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1A3AF-ABAD-F048-B22A-ED9704E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E652B-F2EC-AB44-B4E1-7CFC159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1C78-7230-B142-B3BC-9FA1F0B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7BAD4-1081-BF4D-B9D2-08C6F8F2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E7DA-6647-014A-A60E-5A76D403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23279-86F1-6148-AE51-0C2A7175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7D87D-D695-AA42-83A0-4460A206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32F86-138F-A84D-A617-80622F9C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EA42D-5A4A-9447-8337-801B438C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1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3BD3-987D-954D-BA2D-EAD96994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F923-B10B-E548-B17A-EE7B281D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F1AE-BBBC-1D4F-B432-BCC7221D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3B28-EA45-514B-B433-B72C9B21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49F75-546D-B44A-8328-47E3B492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47AB-D2B4-E546-A0EA-FADEE2D9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5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89E5-3508-3741-A382-47B1D036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F6952-1616-9247-8FEB-F84EE3634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00A8C-EB77-8241-A635-4AA8B9F48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A53DF-F328-3645-9D88-E6F66E5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C10AF-FA1D-D147-8828-2211414C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CC9B-C656-A94B-B11D-A64328C0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2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F39B-C90F-B544-9D01-03B5E4AA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AE1F-8D7A-E041-AE32-BC38C1FF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8FDB-C9CA-E549-B5F2-2E216AF42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8899E-7B54-EB40-884A-1A5D07D61EA7}" type="datetimeFigureOut">
              <a:t>7/5/22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A662-7372-794D-97D6-6515ACD3F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7E64-D125-134B-A722-C84341EB4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364F-984E-AA4E-B77B-9B47EF5C9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2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BFB33C-2C65-8546-9517-7E772F5AA8D0}"/>
              </a:ext>
            </a:extLst>
          </p:cNvPr>
          <p:cNvSpPr txBox="1"/>
          <p:nvPr/>
        </p:nvSpPr>
        <p:spPr>
          <a:xfrm>
            <a:off x="5584289" y="1379091"/>
            <a:ext cx="300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Four Types of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A1117-6326-264A-B083-5986B729A654}"/>
              </a:ext>
            </a:extLst>
          </p:cNvPr>
          <p:cNvSpPr txBox="1"/>
          <p:nvPr/>
        </p:nvSpPr>
        <p:spPr>
          <a:xfrm>
            <a:off x="0" y="0"/>
            <a:ext cx="670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Interview Questions for Data Science.</a:t>
            </a:r>
          </a:p>
          <a:p>
            <a:r>
              <a:rPr lang="en-US" sz="2800" b="1"/>
              <a:t>Product Analytics.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2112B-6A39-3A4C-A359-B16DAE912A18}"/>
              </a:ext>
            </a:extLst>
          </p:cNvPr>
          <p:cNvSpPr txBox="1"/>
          <p:nvPr/>
        </p:nvSpPr>
        <p:spPr>
          <a:xfrm>
            <a:off x="3892061" y="2096466"/>
            <a:ext cx="7444153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Question type 1: </a:t>
            </a:r>
            <a:r>
              <a:rPr lang="en-US" b="1">
                <a:solidFill>
                  <a:srgbClr val="FF0000"/>
                </a:solidFill>
              </a:rPr>
              <a:t>Why is ecosystem changing?</a:t>
            </a:r>
          </a:p>
          <a:p>
            <a:r>
              <a:rPr lang="en-US"/>
              <a:t>    e.g. Average number of Likes has decreased 10% over the last year. Why?</a:t>
            </a:r>
          </a:p>
          <a:p>
            <a:endParaRPr lang="en-US"/>
          </a:p>
          <a:p>
            <a:r>
              <a:rPr lang="en-US"/>
              <a:t>Question type 2: </a:t>
            </a:r>
            <a:r>
              <a:rPr lang="en-US" b="1">
                <a:solidFill>
                  <a:srgbClr val="FF0000"/>
                </a:solidFill>
              </a:rPr>
              <a:t>What is the impact of a product?</a:t>
            </a:r>
          </a:p>
          <a:p>
            <a:r>
              <a:rPr lang="en-US"/>
              <a:t>    e.g. Why is Business Messaging a valuable product?</a:t>
            </a:r>
          </a:p>
          <a:p>
            <a:endParaRPr lang="en-US"/>
          </a:p>
          <a:p>
            <a:r>
              <a:rPr lang="en-US"/>
              <a:t>Question type 3: </a:t>
            </a:r>
            <a:r>
              <a:rPr lang="en-US" b="1">
                <a:solidFill>
                  <a:srgbClr val="FF0000"/>
                </a:solidFill>
              </a:rPr>
              <a:t>When should we launch a product or enhancement?</a:t>
            </a:r>
          </a:p>
          <a:p>
            <a:r>
              <a:rPr lang="en-US"/>
              <a:t>    e.g. Introduction of Gaming tab causes FB time spent to go up, but</a:t>
            </a:r>
          </a:p>
          <a:p>
            <a:r>
              <a:rPr lang="en-US"/>
              <a:t>    number of friend interactions to go down. Is this a successful outcome?</a:t>
            </a:r>
          </a:p>
          <a:p>
            <a:endParaRPr lang="en-US"/>
          </a:p>
          <a:p>
            <a:r>
              <a:rPr lang="en-US"/>
              <a:t>Question type 4: </a:t>
            </a:r>
            <a:r>
              <a:rPr lang="en-US" b="1">
                <a:solidFill>
                  <a:srgbClr val="FF0000"/>
                </a:solidFill>
              </a:rPr>
              <a:t>How should we design a product or enhancement?</a:t>
            </a:r>
          </a:p>
          <a:p>
            <a:r>
              <a:rPr lang="en-US"/>
              <a:t>    e.g. How should we show Marketplace product suggestions in FB feed?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11979-B0EF-9F42-A28D-3FD2285CEDE4}"/>
              </a:ext>
            </a:extLst>
          </p:cNvPr>
          <p:cNvSpPr txBox="1"/>
          <p:nvPr/>
        </p:nvSpPr>
        <p:spPr>
          <a:xfrm>
            <a:off x="101307" y="2939621"/>
            <a:ext cx="2677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Product Interpretation</a:t>
            </a:r>
          </a:p>
          <a:p>
            <a:r>
              <a:rPr lang="en-US" sz="1600"/>
              <a:t>How do we measure the health of product?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3A30C09-99BC-D54A-89C3-FD41F80FFE72}"/>
              </a:ext>
            </a:extLst>
          </p:cNvPr>
          <p:cNvSpPr/>
          <p:nvPr/>
        </p:nvSpPr>
        <p:spPr>
          <a:xfrm>
            <a:off x="2883877" y="2204186"/>
            <a:ext cx="651804" cy="2332645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4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EB0473-5DF1-D149-967F-2A5A775FBEE4}"/>
              </a:ext>
            </a:extLst>
          </p:cNvPr>
          <p:cNvSpPr txBox="1"/>
          <p:nvPr/>
        </p:nvSpPr>
        <p:spPr>
          <a:xfrm>
            <a:off x="0" y="0"/>
            <a:ext cx="1037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Question 4 – Marketplace Suggestions – Product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16100-E377-4F45-B43E-1E4EB536A2AD}"/>
              </a:ext>
            </a:extLst>
          </p:cNvPr>
          <p:cNvSpPr txBox="1"/>
          <p:nvPr/>
        </p:nvSpPr>
        <p:spPr>
          <a:xfrm>
            <a:off x="211458" y="920621"/>
            <a:ext cx="52863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How do you generate marketplace suggestions?</a:t>
            </a:r>
          </a:p>
          <a:p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Possible model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Prediction? Ranking?</a:t>
            </a:r>
          </a:p>
          <a:p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Possible features for 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User features (topics user engages with on posts/ads, interest groups user belong to, user location)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Seller &amp; Product features (Extract product type from listing, seller location)</a:t>
            </a:r>
          </a:p>
          <a:p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Possible objective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Clicks on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Purchases from recommendations</a:t>
            </a:r>
          </a:p>
          <a:p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When and to whom to show marketplace suggestions?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User searches for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User who buys from FB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User belongs to buy/sell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 newfeed vs when you first open marketplace 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C3EA4-1555-1348-92B5-41966A1A7574}"/>
              </a:ext>
            </a:extLst>
          </p:cNvPr>
          <p:cNvSpPr txBox="1"/>
          <p:nvPr/>
        </p:nvSpPr>
        <p:spPr>
          <a:xfrm>
            <a:off x="6379842" y="842962"/>
            <a:ext cx="56007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How to test Success?</a:t>
            </a:r>
          </a:p>
          <a:p>
            <a:r>
              <a:rPr lang="en-US" sz="1600"/>
              <a:t>What metrics/analysis do you need to be sure the product purpose has been achieved?</a:t>
            </a:r>
          </a:p>
          <a:p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Main metrics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Marketplace actions (product view, add to cart, sales per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User retention on Marketplace (users continue opening marketplace tab in 2</a:t>
            </a:r>
            <a:r>
              <a:rPr lang="en-US" sz="1600" baseline="30000"/>
              <a:t>nd</a:t>
            </a:r>
            <a:r>
              <a:rPr lang="en-US" sz="1600"/>
              <a:t> and 3</a:t>
            </a:r>
            <a:r>
              <a:rPr lang="en-US" sz="1600" baseline="30000"/>
              <a:t>rd</a:t>
            </a:r>
            <a:r>
              <a:rPr lang="en-US" sz="1600"/>
              <a:t> week)</a:t>
            </a:r>
          </a:p>
          <a:p>
            <a:endParaRPr lang="en-US" sz="1600"/>
          </a:p>
          <a:p>
            <a:r>
              <a:rPr lang="en-US" sz="1600" b="1">
                <a:solidFill>
                  <a:srgbClr val="00B050"/>
                </a:solidFill>
              </a:rPr>
              <a:t>Counter metric: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Drop in user engagement on FB app (time spent, likes, comments, etc.)</a:t>
            </a:r>
          </a:p>
          <a:p>
            <a:endParaRPr lang="en-US" sz="1600"/>
          </a:p>
          <a:p>
            <a:r>
              <a:rPr lang="en-US" sz="1600"/>
              <a:t>How to test?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Accuracy of predictions, as measured by CTR (Click-Through-Rate)  of marketplace suggestion, sliced by geo and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A/B Test, filtered to just those users who opened marketplace</a:t>
            </a:r>
          </a:p>
          <a:p>
            <a:endParaRPr lang="en-US" sz="1600"/>
          </a:p>
          <a:p>
            <a:r>
              <a:rPr lang="en-US" sz="1600"/>
              <a:t>Possible baselines for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CTR on other organic posts and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Purchase rate on ecommerce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User retention on other tabs in FB app</a:t>
            </a:r>
          </a:p>
        </p:txBody>
      </p:sp>
    </p:spTree>
    <p:extLst>
      <p:ext uri="{BB962C8B-B14F-4D97-AF65-F5344CB8AC3E}">
        <p14:creationId xmlns:p14="http://schemas.microsoft.com/office/powerpoint/2010/main" val="426272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EB0473-5DF1-D149-967F-2A5A775FBEE4}"/>
              </a:ext>
            </a:extLst>
          </p:cNvPr>
          <p:cNvSpPr txBox="1"/>
          <p:nvPr/>
        </p:nvSpPr>
        <p:spPr>
          <a:xfrm>
            <a:off x="0" y="0"/>
            <a:ext cx="1037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Good Answer </a:t>
            </a:r>
            <a:r>
              <a:rPr lang="en-US" sz="3200" b="1">
                <a:sym typeface="Wingdings" pitchFamily="2" charset="2"/>
              </a:rPr>
              <a:t> Great Answer</a:t>
            </a:r>
            <a:endParaRPr lang="en-US" sz="32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A7423-FD9E-E44C-99B9-ED90E87E76C9}"/>
              </a:ext>
            </a:extLst>
          </p:cNvPr>
          <p:cNvSpPr txBox="1"/>
          <p:nvPr/>
        </p:nvSpPr>
        <p:spPr>
          <a:xfrm>
            <a:off x="304800" y="885821"/>
            <a:ext cx="4290646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Good Answer</a:t>
            </a:r>
            <a:r>
              <a:rPr lang="en-US" sz="1600"/>
              <a:t> (but very surface level):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List various good features for suggesting marketplace 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Optimize for clicks on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30EA9-DD62-7F42-B116-383FD757061D}"/>
              </a:ext>
            </a:extLst>
          </p:cNvPr>
          <p:cNvSpPr txBox="1"/>
          <p:nvPr/>
        </p:nvSpPr>
        <p:spPr>
          <a:xfrm>
            <a:off x="6260416" y="241051"/>
            <a:ext cx="5798234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Great Answer</a:t>
            </a:r>
            <a:r>
              <a:rPr lang="en-US" sz="1600"/>
              <a:t> (shows a deep understanding of signals, exlpain how to use and combine signals, and drives insigts to actions):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Consider user features as well as product/listing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Consider the tradeoff of showing marketplace suggestions in newsfeed, and compare to the CTR of ads (which it would displace)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Recommend how to handle "Cold start" for new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Describe potential flaws of using clicks like user bounces after click b/c we didn't show key listing info on first screen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9D4DD6C-1ECB-C149-B5BA-ED4D35CDFF11}"/>
              </a:ext>
            </a:extLst>
          </p:cNvPr>
          <p:cNvSpPr/>
          <p:nvPr/>
        </p:nvSpPr>
        <p:spPr>
          <a:xfrm>
            <a:off x="4982308" y="1155451"/>
            <a:ext cx="111369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BCE9A-CD71-0D4E-9376-87FF37ACB10F}"/>
              </a:ext>
            </a:extLst>
          </p:cNvPr>
          <p:cNvSpPr txBox="1"/>
          <p:nvPr/>
        </p:nvSpPr>
        <p:spPr>
          <a:xfrm>
            <a:off x="304800" y="3617689"/>
            <a:ext cx="4290646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Junior candidaets: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Answer the question when asked, reactive to the interviewer probing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Get a lot of questions from interviewer to elaborate, which can make the interviewer feel like they are "pulling teeth" to get all the answers from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8BDB4-4123-724D-83A7-8B15C6ACF317}"/>
              </a:ext>
            </a:extLst>
          </p:cNvPr>
          <p:cNvSpPr txBox="1"/>
          <p:nvPr/>
        </p:nvSpPr>
        <p:spPr>
          <a:xfrm>
            <a:off x="6260416" y="3617689"/>
            <a:ext cx="5798234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Strongest, most senior candidates:</a:t>
            </a:r>
          </a:p>
          <a:p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Anticipate questions. Drive the conversation forward once given the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Show autonomy answering broad or vague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Offer up details proactively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Think about whole solution, i.e. edge cases, cold start, possible tradeoffs/drawbacks of the approach or product being launched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106FFCE-B12B-D547-BF8C-506CE7A2B7B3}"/>
              </a:ext>
            </a:extLst>
          </p:cNvPr>
          <p:cNvSpPr/>
          <p:nvPr/>
        </p:nvSpPr>
        <p:spPr>
          <a:xfrm>
            <a:off x="4982308" y="4343940"/>
            <a:ext cx="111369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E63FB7-8F0E-9740-9830-1696EA8FF044}"/>
              </a:ext>
            </a:extLst>
          </p:cNvPr>
          <p:cNvSpPr txBox="1"/>
          <p:nvPr/>
        </p:nvSpPr>
        <p:spPr>
          <a:xfrm>
            <a:off x="0" y="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How to Structure Your Answer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66328-B125-654C-96CF-8D8D620296AE}"/>
              </a:ext>
            </a:extLst>
          </p:cNvPr>
          <p:cNvSpPr txBox="1"/>
          <p:nvPr/>
        </p:nvSpPr>
        <p:spPr>
          <a:xfrm>
            <a:off x="1635368" y="1329211"/>
            <a:ext cx="9255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What is the objective or goal?</a:t>
            </a:r>
          </a:p>
          <a:p>
            <a:r>
              <a:rPr lang="en-US"/>
              <a:t>    .. Frame the situation, ask clarifying questions about product or situation if needed. </a:t>
            </a:r>
          </a:p>
          <a:p>
            <a:r>
              <a:rPr lang="en-US"/>
              <a:t>    .. Who are ALL the parties that are impacted, and what matters for each?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Focus on most important using hypothesis driven approach:</a:t>
            </a:r>
          </a:p>
          <a:p>
            <a:r>
              <a:rPr lang="en-US"/>
              <a:t>    .. what is most important for each objective?</a:t>
            </a:r>
          </a:p>
          <a:p>
            <a:r>
              <a:rPr lang="en-US"/>
              <a:t>    .. How can we measure the impact to that objective in metrics?</a:t>
            </a:r>
          </a:p>
          <a:p>
            <a:r>
              <a:rPr lang="en-US"/>
              <a:t>    .. Are there assumptions made in this approach? If so, what are they?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Show you could operationalize this analysis:</a:t>
            </a:r>
          </a:p>
          <a:p>
            <a:r>
              <a:rPr lang="en-US"/>
              <a:t>    .. Describe the analytical steps to support or refute the hypothesis</a:t>
            </a:r>
          </a:p>
          <a:p>
            <a:r>
              <a:rPr lang="en-US"/>
              <a:t>    .. Explain so someone else could reproduce your analysis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Drive towards conclusion and final recommendation:</a:t>
            </a:r>
          </a:p>
          <a:p>
            <a:r>
              <a:rPr lang="en-US"/>
              <a:t>    .. How do we tie together the most important metrics into a final recommendation?</a:t>
            </a:r>
          </a:p>
          <a:p>
            <a:r>
              <a:rPr lang="en-US"/>
              <a:t>    .. Are there any caveats or other issues to take into account for this recommendation?</a:t>
            </a:r>
          </a:p>
        </p:txBody>
      </p:sp>
    </p:spTree>
    <p:extLst>
      <p:ext uri="{BB962C8B-B14F-4D97-AF65-F5344CB8AC3E}">
        <p14:creationId xmlns:p14="http://schemas.microsoft.com/office/powerpoint/2010/main" val="349622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853FE-F3E5-9A4B-9711-26251F9EE5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7770" y="1864672"/>
            <a:ext cx="4771292" cy="3334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E865BA-A5D4-2E41-BDBD-95892DBD645D}"/>
              </a:ext>
            </a:extLst>
          </p:cNvPr>
          <p:cNvSpPr txBox="1"/>
          <p:nvPr/>
        </p:nvSpPr>
        <p:spPr>
          <a:xfrm>
            <a:off x="182880" y="106680"/>
            <a:ext cx="643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Question 1 – Likes Decline by 10%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58B8B-2B7C-3F4A-A8E3-098474F2BFCC}"/>
              </a:ext>
            </a:extLst>
          </p:cNvPr>
          <p:cNvSpPr txBox="1"/>
          <p:nvPr/>
        </p:nvSpPr>
        <p:spPr>
          <a:xfrm>
            <a:off x="902677" y="1659285"/>
            <a:ext cx="38920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Frame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When would you be concerned about this trend and why?</a:t>
            </a:r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Generate hypotheses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What could explain the trend?</a:t>
            </a:r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Ask clarifying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the drop sudden or gradual?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10% a large drop historically?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Is the drop for all users or only some?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 other metrics also declining?</a:t>
            </a:r>
          </a:p>
        </p:txBody>
      </p:sp>
    </p:spTree>
    <p:extLst>
      <p:ext uri="{BB962C8B-B14F-4D97-AF65-F5344CB8AC3E}">
        <p14:creationId xmlns:p14="http://schemas.microsoft.com/office/powerpoint/2010/main" val="335447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310CB-BAAF-534E-B8C4-CC3D615D2575}"/>
              </a:ext>
            </a:extLst>
          </p:cNvPr>
          <p:cNvSpPr txBox="1"/>
          <p:nvPr/>
        </p:nvSpPr>
        <p:spPr>
          <a:xfrm>
            <a:off x="182879" y="106680"/>
            <a:ext cx="960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Question 1 – Hypotheses, and how to Operationalize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D530E-5BE9-EE49-8397-DD44E2F12A2A}"/>
              </a:ext>
            </a:extLst>
          </p:cNvPr>
          <p:cNvSpPr txBox="1"/>
          <p:nvPr/>
        </p:nvSpPr>
        <p:spPr>
          <a:xfrm>
            <a:off x="3975659" y="964232"/>
            <a:ext cx="330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Why are likes declining?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BAC7C0-E417-4A49-8897-3C4B82C6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67486"/>
              </p:ext>
            </p:extLst>
          </p:nvPr>
        </p:nvGraphicFramePr>
        <p:xfrm>
          <a:off x="881380" y="2144728"/>
          <a:ext cx="10429239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4674">
                  <a:extLst>
                    <a:ext uri="{9D8B030D-6E8A-4147-A177-3AD203B41FA5}">
                      <a16:colId xmlns:a16="http://schemas.microsoft.com/office/drawing/2014/main" val="305820400"/>
                    </a:ext>
                  </a:extLst>
                </a:gridCol>
                <a:gridCol w="4410942">
                  <a:extLst>
                    <a:ext uri="{9D8B030D-6E8A-4147-A177-3AD203B41FA5}">
                      <a16:colId xmlns:a16="http://schemas.microsoft.com/office/drawing/2014/main" val="2972326343"/>
                    </a:ext>
                  </a:extLst>
                </a:gridCol>
                <a:gridCol w="4203623">
                  <a:extLst>
                    <a:ext uri="{9D8B030D-6E8A-4147-A177-3AD203B41FA5}">
                      <a16:colId xmlns:a16="http://schemas.microsoft.com/office/drawing/2014/main" val="2116648023"/>
                    </a:ext>
                  </a:extLst>
                </a:gridCol>
              </a:tblGrid>
              <a:tr h="48181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How would you know?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</a:rPr>
                        <a:t>How would you analyze and visualize it ?</a:t>
                      </a:r>
                    </a:p>
                    <a:p>
                      <a:endParaRPr lang="en-US" sz="1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9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Product launches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Sharp drop on launch date</a:t>
                      </a:r>
                    </a:p>
                    <a:p>
                      <a:r>
                        <a:rPr lang="en-US" sz="1400"/>
                        <a:t>- Differences accross devices or mobile vs web</a:t>
                      </a:r>
                    </a:p>
                    <a:p>
                      <a:r>
                        <a:rPr lang="en-US" sz="1400"/>
                        <a:t>- Only dropping for users of certain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 - Time series chart of likes</a:t>
                      </a:r>
                    </a:p>
                    <a:p>
                      <a:r>
                        <a:rPr lang="en-US" sz="1400"/>
                        <a:t> - Split by mobile vs web</a:t>
                      </a:r>
                    </a:p>
                    <a:p>
                      <a:r>
                        <a:rPr lang="en-US" sz="1400"/>
                        <a:t> - Another line for users who use feature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1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Gradual decline</a:t>
                      </a:r>
                    </a:p>
                    <a:p>
                      <a:r>
                        <a:rPr lang="en-US" sz="1400"/>
                        <a:t>- Other engagement metrics declining</a:t>
                      </a:r>
                    </a:p>
                    <a:p>
                      <a:r>
                        <a:rPr lang="en-US" sz="1400"/>
                        <a:t>- Differences by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Time series chart of likes per user,</a:t>
                      </a:r>
                    </a:p>
                    <a:p>
                      <a:r>
                        <a:rPr lang="en-US" sz="1400"/>
                        <a:t>split by market/country.</a:t>
                      </a:r>
                    </a:p>
                    <a:p>
                      <a:r>
                        <a:rPr lang="en-US" sz="1400"/>
                        <a:t>Similar charts of other engagement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User base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Metric declining for only some cohorts or segment of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Time series chart of likes per user per session,</a:t>
                      </a:r>
                    </a:p>
                    <a:p>
                      <a:r>
                        <a:rPr lang="en-US" sz="1400"/>
                        <a:t>split by user's age bucket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7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User behaviour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Substitution for other behaviors (comments, reactions), but overall visits or time spent on app not dropping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Add (likes+comments+reacts) – and chart over time.</a:t>
                      </a:r>
                    </a:p>
                    <a:p>
                      <a:r>
                        <a:rPr lang="en-US" sz="1400"/>
                        <a:t>Compare to time series of overall time spent.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9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Content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Mix of post types (friends, public content, ads)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Average likes per post, split by friends, public and ads before and after the change. Proportion of all likes on friend content vs public content and ads.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20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52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6B042-82E0-3A42-BED0-268855740D52}"/>
              </a:ext>
            </a:extLst>
          </p:cNvPr>
          <p:cNvSpPr txBox="1"/>
          <p:nvPr/>
        </p:nvSpPr>
        <p:spPr>
          <a:xfrm>
            <a:off x="182880" y="106680"/>
            <a:ext cx="5660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Question 1 – Conclusions </a:t>
            </a:r>
          </a:p>
          <a:p>
            <a:r>
              <a:rPr lang="en-US" sz="3200" b="1"/>
              <a:t>and Product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6CAF1-57D5-C548-A693-8E06E02789BC}"/>
              </a:ext>
            </a:extLst>
          </p:cNvPr>
          <p:cNvSpPr txBox="1"/>
          <p:nvPr/>
        </p:nvSpPr>
        <p:spPr>
          <a:xfrm>
            <a:off x="1528396" y="2551837"/>
            <a:ext cx="948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would you prioritize in your analysis?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Were you able to rule anything out?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would you recommend the team to do based on your analysis?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Fix bug in product X, offer users a coupon to come back and try it again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Change the topline metric definition from "likes" to "likes + reactions"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Personalize the experience for demographics/countries using dynamic language</a:t>
            </a:r>
          </a:p>
        </p:txBody>
      </p:sp>
    </p:spTree>
    <p:extLst>
      <p:ext uri="{BB962C8B-B14F-4D97-AF65-F5344CB8AC3E}">
        <p14:creationId xmlns:p14="http://schemas.microsoft.com/office/powerpoint/2010/main" val="382432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C10700-0546-9044-B74D-3955A0D76937}"/>
              </a:ext>
            </a:extLst>
          </p:cNvPr>
          <p:cNvSpPr txBox="1"/>
          <p:nvPr/>
        </p:nvSpPr>
        <p:spPr>
          <a:xfrm>
            <a:off x="182880" y="106680"/>
            <a:ext cx="605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What Makes a Good 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5BCDC-EC9E-BD49-9335-857CCA0A427D}"/>
              </a:ext>
            </a:extLst>
          </p:cNvPr>
          <p:cNvSpPr txBox="1"/>
          <p:nvPr/>
        </p:nvSpPr>
        <p:spPr>
          <a:xfrm>
            <a:off x="355747" y="3179491"/>
            <a:ext cx="58774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Tips for defining useful metrics for assessing the impact of the product change and guiding a launch decision:</a:t>
            </a:r>
          </a:p>
          <a:p>
            <a:endParaRPr lang="en-US"/>
          </a:p>
          <a:p>
            <a:r>
              <a:rPr lang="en-US" sz="1600" b="1">
                <a:solidFill>
                  <a:srgbClr val="0070C0"/>
                </a:solidFill>
              </a:rPr>
              <a:t>Three types of metrics needed: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Counter / Tradeoff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 b="1">
                <a:solidFill>
                  <a:srgbClr val="0070C0"/>
                </a:solidFill>
              </a:rPr>
              <a:t>Metrics should align with hypotheses and framing</a:t>
            </a:r>
          </a:p>
          <a:p>
            <a:r>
              <a:rPr lang="en-US" sz="1600"/>
              <a:t>(from the earlier parts of the question).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343FA-DF8E-1349-904C-99831F80B658}"/>
              </a:ext>
            </a:extLst>
          </p:cNvPr>
          <p:cNvSpPr txBox="1"/>
          <p:nvPr/>
        </p:nvSpPr>
        <p:spPr>
          <a:xfrm>
            <a:off x="182880" y="1031631"/>
            <a:ext cx="9214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Relevant</a:t>
            </a:r>
            <a:r>
              <a:rPr lang="en-US"/>
              <a:t> - Related to the outcome you want to achieve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Measurable</a:t>
            </a:r>
            <a:r>
              <a:rPr lang="en-US"/>
              <a:t> - Measurable with available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Specific</a:t>
            </a:r>
            <a:r>
              <a:rPr lang="en-US"/>
              <a:t> - Detailed about how you will measure (average, count, sum) and the time bounds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Prioritized</a:t>
            </a:r>
            <a:r>
              <a:rPr lang="en-US"/>
              <a:t> - Narrowed down to a few important metrics even if you brainstorm multiple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Balanced</a:t>
            </a:r>
            <a:r>
              <a:rPr lang="en-US"/>
              <a:t> - Selected to measure both the positive and potential negative effects</a:t>
            </a:r>
          </a:p>
        </p:txBody>
      </p:sp>
    </p:spTree>
    <p:extLst>
      <p:ext uri="{BB962C8B-B14F-4D97-AF65-F5344CB8AC3E}">
        <p14:creationId xmlns:p14="http://schemas.microsoft.com/office/powerpoint/2010/main" val="111910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D4ABA1-8CC9-044D-B7D5-1B159CFB9F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4585" y="137662"/>
            <a:ext cx="1704535" cy="782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DD9C1A-C418-0948-9B19-4681194CC11F}"/>
              </a:ext>
            </a:extLst>
          </p:cNvPr>
          <p:cNvSpPr txBox="1"/>
          <p:nvPr/>
        </p:nvSpPr>
        <p:spPr>
          <a:xfrm>
            <a:off x="0" y="-56072"/>
            <a:ext cx="641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Question 2 – Business Messaging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F2B55-5245-CE47-A870-1C6BA39D0D3F}"/>
              </a:ext>
            </a:extLst>
          </p:cNvPr>
          <p:cNvSpPr txBox="1"/>
          <p:nvPr/>
        </p:nvSpPr>
        <p:spPr>
          <a:xfrm>
            <a:off x="0" y="388093"/>
            <a:ext cx="794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Messenger now supports Business messaging, allowing brands and businesses to connect with customers, and transact via text message. </a:t>
            </a:r>
          </a:p>
          <a:p>
            <a:r>
              <a:rPr lang="en-US"/>
              <a:t>Here are two main questions to ask/answer: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92CBD-E13A-E04D-AC4D-2A71BFF14532}"/>
              </a:ext>
            </a:extLst>
          </p:cNvPr>
          <p:cNvSpPr txBox="1"/>
          <p:nvPr/>
        </p:nvSpPr>
        <p:spPr>
          <a:xfrm>
            <a:off x="433754" y="1672802"/>
            <a:ext cx="48416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Why is it a valuable product?</a:t>
            </a:r>
          </a:p>
          <a:p>
            <a:endParaRPr lang="en-US" sz="1400" b="1"/>
          </a:p>
          <a:p>
            <a:r>
              <a:rPr lang="en-US" sz="1400" b="1"/>
              <a:t>Evaluating the pros/cons of the product to users, businesses, and FB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Example 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Customers more willing to buy products from brands if questions are answered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Service businsses and thos that offer customized products need to interact with the customers to sell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Small Buusinesses finr FB's Business Inbox easier than setting up a contact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Business messaging already has strong demant on WhatsApp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Example 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Businesses could use Messenger to spam customers which would hurt customers and FB 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Cannibalize advertising if we allow brands to reach out to get new customers using messaging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A7A20-E550-9744-900C-55398870FC1D}"/>
              </a:ext>
            </a:extLst>
          </p:cNvPr>
          <p:cNvSpPr txBox="1"/>
          <p:nvPr/>
        </p:nvSpPr>
        <p:spPr>
          <a:xfrm>
            <a:off x="6416040" y="1672802"/>
            <a:ext cx="52167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How to quantify impact with metrics?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Example Success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Total business messages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# Business message threads with a customer 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# businesses using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Messages or clients reached per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# store visits/sales if available, comparing businesses that use or don't use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% of Messages classified as "commercial intent" (i.e. we think the customer ordered/purchased via the message)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Example Counter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# messages customer did not respond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Customer reports of spam and fraud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Example Ecosystem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Total Ad Spend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Monthly Active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Total Messenger Threads (business + personal)</a:t>
            </a:r>
          </a:p>
        </p:txBody>
      </p:sp>
    </p:spTree>
    <p:extLst>
      <p:ext uri="{BB962C8B-B14F-4D97-AF65-F5344CB8AC3E}">
        <p14:creationId xmlns:p14="http://schemas.microsoft.com/office/powerpoint/2010/main" val="41121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DD9C1A-C418-0948-9B19-4681194CC11F}"/>
              </a:ext>
            </a:extLst>
          </p:cNvPr>
          <p:cNvSpPr txBox="1"/>
          <p:nvPr/>
        </p:nvSpPr>
        <p:spPr>
          <a:xfrm>
            <a:off x="0" y="0"/>
            <a:ext cx="4525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Question 3 – Product Launch</a:t>
            </a:r>
            <a:br>
              <a:rPr lang="en-US" sz="2800" b="1"/>
            </a:br>
            <a:r>
              <a:rPr lang="en-US" sz="2800" b="1"/>
              <a:t>Adding a Gaming Tab to FB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DE2AC-7FEF-034C-B40F-5B2A9B335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0337" y="149765"/>
            <a:ext cx="701740" cy="691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C0F8A-CE60-ED46-9DC0-8EDEF7EDDD61}"/>
              </a:ext>
            </a:extLst>
          </p:cNvPr>
          <p:cNvSpPr txBox="1"/>
          <p:nvPr/>
        </p:nvSpPr>
        <p:spPr>
          <a:xfrm>
            <a:off x="48415" y="954107"/>
            <a:ext cx="4476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Players can play, communicate, </a:t>
            </a:r>
          </a:p>
          <a:p>
            <a:r>
              <a:rPr lang="en-US"/>
              <a:t>and watch other gamers.</a:t>
            </a:r>
          </a:p>
          <a:p>
            <a:endParaRPr lang="en-US"/>
          </a:p>
          <a:p>
            <a:r>
              <a:rPr lang="en-US"/>
              <a:t>Main question: </a:t>
            </a:r>
            <a:r>
              <a:rPr lang="en-US" b="1">
                <a:solidFill>
                  <a:srgbClr val="00B050"/>
                </a:solidFill>
              </a:rPr>
              <a:t>How do we know that our introduction of the gaming tab is a success?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E2A86-3D5B-C64A-8958-050B91925D56}"/>
              </a:ext>
            </a:extLst>
          </p:cNvPr>
          <p:cNvSpPr txBox="1"/>
          <p:nvPr/>
        </p:nvSpPr>
        <p:spPr>
          <a:xfrm>
            <a:off x="200815" y="2743196"/>
            <a:ext cx="5111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What are main purposes of Gaming Tab for users and FB?</a:t>
            </a:r>
          </a:p>
          <a:p>
            <a:r>
              <a:rPr lang="en-US" sz="1400"/>
              <a:t>What are Pros and Cons?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Possible purposes: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Enable gamers to meaningfully connect with one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Drive more overall engagement on FB app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Possible Cons/drawbacks: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Cannibalizes time spent on FB app – users shift where they spend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Users interact more with strangers, decreasing time spent with friends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1E5E2-F6FA-0645-8486-FE10D8E33582}"/>
              </a:ext>
            </a:extLst>
          </p:cNvPr>
          <p:cNvSpPr txBox="1"/>
          <p:nvPr/>
        </p:nvSpPr>
        <p:spPr>
          <a:xfrm>
            <a:off x="5802924" y="841428"/>
            <a:ext cx="634066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What metrics will help determine success/failure of Gaming Tab?</a:t>
            </a:r>
          </a:p>
          <a:p>
            <a:endParaRPr lang="en-US" sz="1400"/>
          </a:p>
          <a:p>
            <a:r>
              <a:rPr lang="en-US" sz="1400" b="1"/>
              <a:t>Example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FB time spent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New new friend connections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User retention of people who use the Gaming Tab</a:t>
            </a:r>
          </a:p>
          <a:p>
            <a:endParaRPr lang="en-US" sz="1400"/>
          </a:p>
          <a:p>
            <a:r>
              <a:rPr lang="en-US" sz="1400">
                <a:solidFill>
                  <a:srgbClr val="0070C0"/>
                </a:solidFill>
              </a:rPr>
              <a:t>(prioritize metrics, select the top one – and explain why it is the most important)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How woudl you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AB test - what is test condition and control condition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Besides an AB test, how can you evaluate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Growth accounting: over longer run, do people make net new friends? Or does FB attract net new users? 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How we'd design an experiment?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What statistical concepts would you use to ensure your test is sound and robust?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What success metric and counter metric would you choose?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How would you choose the right population?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ensure its fairly 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reduce contamination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 reduce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Any recommendations on test size and duration?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Ultimately, how will you make go / no go decision ?</a:t>
            </a:r>
          </a:p>
        </p:txBody>
      </p:sp>
    </p:spTree>
    <p:extLst>
      <p:ext uri="{BB962C8B-B14F-4D97-AF65-F5344CB8AC3E}">
        <p14:creationId xmlns:p14="http://schemas.microsoft.com/office/powerpoint/2010/main" val="349903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C1692-2FF4-4346-ACC8-C5492815A877}"/>
              </a:ext>
            </a:extLst>
          </p:cNvPr>
          <p:cNvSpPr txBox="1"/>
          <p:nvPr/>
        </p:nvSpPr>
        <p:spPr>
          <a:xfrm>
            <a:off x="0" y="0"/>
            <a:ext cx="1037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Question 4 – Marketplace 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21826-6485-4742-8F50-E729A78B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3477" y="256698"/>
            <a:ext cx="1422008" cy="14528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FBCC08-61D1-F145-B62B-D1043BE11D61}"/>
              </a:ext>
            </a:extLst>
          </p:cNvPr>
          <p:cNvSpPr txBox="1"/>
          <p:nvPr/>
        </p:nvSpPr>
        <p:spPr>
          <a:xfrm>
            <a:off x="70337" y="659933"/>
            <a:ext cx="558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Marketplace is a product that allows users to buy/sell, kind of like a massive online garage sale.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0D6BB-56BD-3840-AFA7-0527BF1B6A66}"/>
              </a:ext>
            </a:extLst>
          </p:cNvPr>
          <p:cNvSpPr txBox="1"/>
          <p:nvPr/>
        </p:nvSpPr>
        <p:spPr>
          <a:xfrm>
            <a:off x="70337" y="1718310"/>
            <a:ext cx="8147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B050"/>
                </a:solidFill>
              </a:rPr>
              <a:t>How should we go about showing purchase suggestions in FB feed?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B050"/>
                </a:solidFill>
              </a:rPr>
              <a:t>What is the main purpose of Marketplace suggestions for businesses, users, and FB?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B050"/>
                </a:solidFill>
              </a:rPr>
              <a:t>What are the Pros and Cons?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D2C7B-571A-E24D-9D39-866EC350BC91}"/>
              </a:ext>
            </a:extLst>
          </p:cNvPr>
          <p:cNvSpPr txBox="1"/>
          <p:nvPr/>
        </p:nvSpPr>
        <p:spPr>
          <a:xfrm>
            <a:off x="70337" y="3548123"/>
            <a:ext cx="8712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Possible Purposes / 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Users get relevant products and good price from trusted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Increase # customers interested in seller's listing, increasing likehood it's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Reduce search sessions required for users to discover products they want to buy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Company – creates a reason for users to come back, source or revenue</a:t>
            </a:r>
          </a:p>
          <a:p>
            <a:endParaRPr lang="en-US" sz="1600"/>
          </a:p>
          <a:p>
            <a:r>
              <a:rPr lang="en-US" sz="1600" b="1">
                <a:solidFill>
                  <a:srgbClr val="FF0000"/>
                </a:solidFill>
              </a:rPr>
              <a:t>Possible Drawbacks/Cons: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Cannibalizes time spent on FB app – users shift where they spend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Fringe alignment of core utility of connecting "friends and family"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We accidentally suggest fraudulent listing, increasing bad user experience with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Some sellers get helped more than others, perceived fairness issue</a:t>
            </a:r>
          </a:p>
        </p:txBody>
      </p:sp>
    </p:spTree>
    <p:extLst>
      <p:ext uri="{BB962C8B-B14F-4D97-AF65-F5344CB8AC3E}">
        <p14:creationId xmlns:p14="http://schemas.microsoft.com/office/powerpoint/2010/main" val="381186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1953</Words>
  <Application>Microsoft Macintosh PowerPoint</Application>
  <PresentationFormat>Widescreen</PresentationFormat>
  <Paragraphs>249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53</cp:revision>
  <dcterms:created xsi:type="dcterms:W3CDTF">2021-11-16T00:46:30Z</dcterms:created>
  <dcterms:modified xsi:type="dcterms:W3CDTF">2022-07-05T20:59:27Z</dcterms:modified>
</cp:coreProperties>
</file>