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7" r:id="rId2"/>
    <p:sldId id="265" r:id="rId3"/>
    <p:sldId id="305" r:id="rId4"/>
    <p:sldId id="288" r:id="rId5"/>
    <p:sldId id="289" r:id="rId6"/>
    <p:sldId id="290" r:id="rId7"/>
    <p:sldId id="291" r:id="rId8"/>
    <p:sldId id="292" r:id="rId9"/>
    <p:sldId id="293" r:id="rId10"/>
    <p:sldId id="307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4" r:id="rId20"/>
    <p:sldId id="302" r:id="rId21"/>
    <p:sldId id="303" r:id="rId22"/>
    <p:sldId id="30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41"/>
    <p:restoredTop sz="94149"/>
  </p:normalViewPr>
  <p:slideViewPr>
    <p:cSldViewPr snapToGrid="0" snapToObjects="1">
      <p:cViewPr varScale="1">
        <p:scale>
          <a:sx n="123" d="100"/>
          <a:sy n="123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AF671-4685-124D-A41D-446D235EA8CE}" type="datetimeFigureOut">
              <a:t>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FC609-AB91-B841-B89F-D8507929D0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7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F27C-726C-F34D-8409-80F55E54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2C0DA-692D-0D4F-A5E2-14D77E98D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8344-ACB5-2544-8F64-8F48AB36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2548-988C-A141-886B-1288B5E7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0C34-78F2-0446-AAC8-AE2EAB4C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D366-7954-574E-B227-42020C5D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257F7-9A11-6143-B3BE-65EA79F1E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E38A-4D17-0E45-B253-CFFA73B8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8F96-4E3C-DD49-9DA6-E58D1E47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3D00-BFC8-8C4D-86CD-C22BB04A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FACBD-77A5-8C49-B88D-B07B46866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F7211-16D2-B54B-811F-C40782CF7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97539-AE59-3C4F-92BD-FFD32CB1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87D4-9F35-694F-ABCC-C43262D3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862F5-D353-1743-8037-74EB4E52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70C7-DB12-B444-B1B2-C48E25E4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DCFE-53F0-024F-A617-2BD896C6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59B6-E1E3-B04D-A047-8D2EC0D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25EF9-1164-754C-8B5A-763A5AC7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791D-421D-8745-9562-45793F40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4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F0F6-6C15-8249-BFD5-99E1F52B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F16EF-BE46-664B-B253-58617527F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407D8-A253-D24E-A3D2-6016577A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AA5E3-13D0-7841-BCC6-417B0E1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E12E-BCBD-B34C-92B4-7613D39B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8562-4DC4-854A-BBBB-16F35B6A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E5C7F-96F1-4846-9EC3-8402DD68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8E0DC-C318-0949-AA4D-E20EF7E5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4ABB1-6F7E-0C41-BAD8-BF0C9704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E178-590D-4F41-98C0-D3742817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70DF3-6012-7B47-B3FB-86489127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5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E067-6F58-BC40-A770-31355823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84D0-F04D-1942-9055-6543BB934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4A69-608C-D54B-84E7-577BA76DA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12351-7762-474F-993C-C1DCC7CAF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FF6DA-38DB-F642-8582-12853CF8A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3E2CD-2374-D241-A907-BDC28A29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2861F-06F7-4F4F-AE77-854CE702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EB302-265A-F345-A27F-189DC71E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40CE-9613-DD4B-910D-FD9367F5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7B97E-B666-AB4C-8895-6EFDBB1F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A0898-83AF-6B4E-A793-A75BA4A2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B0A5B-EF6C-A543-AF59-5B027487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5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ADD5D-3B4C-FC46-A3AB-8847BEE3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1BCAC-3BF4-664B-A180-3CE656F1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52949-739C-F940-990E-7C1F7690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2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6B-8F91-E843-929E-B8D193A4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901C9-5D06-7446-893E-C386DE78E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AEFEC-6B69-9D40-BF13-C90D122DD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1C260-B81F-4C45-B502-D6C13CE2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23561-E5EA-834B-85DF-19C0AC08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22E99-7ABD-C545-B6B9-9FDD51D6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8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A3DA-03F9-F24C-98B3-D267B4CD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8B0B0-4858-364A-B7CA-CA05AB125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CA157-AB94-9646-8C72-FF9ECCC5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1188-EFC7-354D-AF12-DFD329BD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5353E-B6F9-C245-8A28-1A7DA925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521E6-0D62-AD41-968D-6D110007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4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2AB8C-3B85-8246-A8C2-8FF1A99E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DDD0A-B722-F14C-9538-449568974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874F-E44E-BF44-9BF8-5BE6F387B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B581-06C6-5A4B-9E30-3EAD5667F4B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6542-B3B2-504E-9846-81A0633DE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DBBE-02CA-2744-8992-09E502DE0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hyperlink" Target="https://www.facebook.com/richardnbolles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en.wikipedia.org/wiki/What_Color_Is_Your_Parachute%3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hyperlink" Target="https://geniusnetwork.com/giverbook/" TargetMode="External"/><Relationship Id="rId4" Type="http://schemas.openxmlformats.org/officeDocument/2006/relationships/hyperlink" Target="https://ilovemarketing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ww.linkedin.com/in/levselector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ppr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acebook.com/prashantreddy" TargetMode="External"/><Relationship Id="rId4" Type="http://schemas.openxmlformats.org/officeDocument/2006/relationships/hyperlink" Target="https://www.linkedin.com/in/prashantredd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mazon.com/Raised-Myself-Failure-Success-Selling/dp/067179437X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hyperlink" Target="https://www.legacy.com/us/obituaries/atlanta/name/charles-mcaliley-obituary?n=charles-mcaliley&amp;pid=862298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35B93-487F-1D49-A679-7ACD78250CA1}"/>
              </a:ext>
            </a:extLst>
          </p:cNvPr>
          <p:cNvSpPr/>
          <p:nvPr/>
        </p:nvSpPr>
        <p:spPr>
          <a:xfrm>
            <a:off x="1351165" y="1939214"/>
            <a:ext cx="96466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rgbClr val="00B0F0"/>
                </a:solidFill>
                <a:latin typeface="Arial" panose="020B0604020202020204" pitchFamily="34" charset="0"/>
              </a:rPr>
              <a:t>Job Searching</a:t>
            </a:r>
          </a:p>
          <a:p>
            <a:pPr algn="ctr"/>
            <a:r>
              <a:rPr lang="en-US" sz="7200" b="1" dirty="0">
                <a:solidFill>
                  <a:srgbClr val="00B0F0"/>
                </a:solidFill>
                <a:latin typeface="Arial" panose="020B0604020202020204" pitchFamily="34" charset="0"/>
              </a:rPr>
              <a:t>Marketing Yourself</a:t>
            </a:r>
          </a:p>
        </p:txBody>
      </p:sp>
    </p:spTree>
    <p:extLst>
      <p:ext uri="{BB962C8B-B14F-4D97-AF65-F5344CB8AC3E}">
        <p14:creationId xmlns:p14="http://schemas.microsoft.com/office/powerpoint/2010/main" val="2985056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00A553-56D9-0676-45FD-DA45B4AEF985}"/>
              </a:ext>
            </a:extLst>
          </p:cNvPr>
          <p:cNvSpPr txBox="1"/>
          <p:nvPr/>
        </p:nvSpPr>
        <p:spPr>
          <a:xfrm>
            <a:off x="1" y="16974"/>
            <a:ext cx="6166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Technical Worker vs Leader/Visionary</a:t>
            </a:r>
          </a:p>
        </p:txBody>
      </p:sp>
      <p:pic>
        <p:nvPicPr>
          <p:cNvPr id="1026" name="Picture 2" descr="Image result for photo placeholder">
            <a:extLst>
              <a:ext uri="{FF2B5EF4-FFF2-40B4-BE49-F238E27FC236}">
                <a16:creationId xmlns:a16="http://schemas.microsoft.com/office/drawing/2014/main" id="{49D7696B-F37E-1440-6E0A-0D471947B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3167" y="2362495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hoto placeholder">
            <a:extLst>
              <a:ext uri="{FF2B5EF4-FFF2-40B4-BE49-F238E27FC236}">
                <a16:creationId xmlns:a16="http://schemas.microsoft.com/office/drawing/2014/main" id="{860258A7-2343-B988-945F-0C947B133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4248" y="2362495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6C9D13-28BD-DA47-7C6F-FC5DB4B6695A}"/>
              </a:ext>
            </a:extLst>
          </p:cNvPr>
          <p:cNvSpPr txBox="1"/>
          <p:nvPr/>
        </p:nvSpPr>
        <p:spPr>
          <a:xfrm>
            <a:off x="2828260" y="4062414"/>
            <a:ext cx="211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Senior accountant</a:t>
            </a:r>
          </a:p>
          <a:p>
            <a:r>
              <a:rPr lang="en-US" dirty="0"/>
              <a:t>low salary</a:t>
            </a:r>
          </a:p>
          <a:p>
            <a:r>
              <a:rPr lang="en-US" dirty="0"/>
              <a:t>high competition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1DE23-B70D-9D40-EA60-0F7D4206D898}"/>
              </a:ext>
            </a:extLst>
          </p:cNvPr>
          <p:cNvSpPr txBox="1"/>
          <p:nvPr/>
        </p:nvSpPr>
        <p:spPr>
          <a:xfrm>
            <a:off x="6166883" y="4051781"/>
            <a:ext cx="5050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 of Tech (moving accounting into Cloud and AI)</a:t>
            </a:r>
          </a:p>
          <a:p>
            <a:r>
              <a:rPr lang="en-US" dirty="0"/>
              <a:t>high salary</a:t>
            </a:r>
          </a:p>
          <a:p>
            <a:r>
              <a:rPr lang="en-US" dirty="0"/>
              <a:t>in high demand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8E3AE-8280-37C1-03EF-0BB3EB4AF89C}"/>
              </a:ext>
            </a:extLst>
          </p:cNvPr>
          <p:cNvSpPr txBox="1"/>
          <p:nvPr/>
        </p:nvSpPr>
        <p:spPr>
          <a:xfrm>
            <a:off x="3012558" y="1266678"/>
            <a:ext cx="490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Compare two accountants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1EA9D-7B02-16E9-3B21-3291B8192AE1}"/>
              </a:ext>
            </a:extLst>
          </p:cNvPr>
          <p:cNvSpPr txBox="1"/>
          <p:nvPr/>
        </p:nvSpPr>
        <p:spPr>
          <a:xfrm>
            <a:off x="6263167" y="1847243"/>
            <a:ext cx="150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07AEB-A662-6069-7F38-AB11263644A5}"/>
              </a:ext>
            </a:extLst>
          </p:cNvPr>
          <p:cNvSpPr txBox="1"/>
          <p:nvPr/>
        </p:nvSpPr>
        <p:spPr>
          <a:xfrm>
            <a:off x="3009604" y="1836611"/>
            <a:ext cx="150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Follower</a:t>
            </a:r>
          </a:p>
        </p:txBody>
      </p:sp>
    </p:spTree>
    <p:extLst>
      <p:ext uri="{BB962C8B-B14F-4D97-AF65-F5344CB8AC3E}">
        <p14:creationId xmlns:p14="http://schemas.microsoft.com/office/powerpoint/2010/main" val="346560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5E514B-D36E-713A-3833-553F76A9E340}"/>
              </a:ext>
            </a:extLst>
          </p:cNvPr>
          <p:cNvSpPr txBox="1"/>
          <p:nvPr/>
        </p:nvSpPr>
        <p:spPr>
          <a:xfrm>
            <a:off x="1465844" y="741792"/>
            <a:ext cx="6015611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It is much easier to pass the interview for skills/technologies which are NEW.</a:t>
            </a:r>
          </a:p>
          <a:p>
            <a:endParaRPr lang="en-US" sz="1400"/>
          </a:p>
          <a:p>
            <a:r>
              <a:rPr lang="en-US" sz="1400">
                <a:solidFill>
                  <a:srgbClr val="00B0F0"/>
                </a:solidFill>
              </a:rPr>
              <a:t>The older is the technology - the stronger the competition, </a:t>
            </a:r>
          </a:p>
          <a:p>
            <a:r>
              <a:rPr lang="en-US" sz="1400">
                <a:solidFill>
                  <a:srgbClr val="00B0F0"/>
                </a:solidFill>
              </a:rPr>
              <a:t>and more detailed and difficult is the interview. </a:t>
            </a:r>
          </a:p>
          <a:p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solidFill>
                  <a:srgbClr val="FF0000"/>
                </a:solidFill>
              </a:rPr>
              <a:t>But for a new technology you can pass the interview </a:t>
            </a:r>
          </a:p>
          <a:p>
            <a:r>
              <a:rPr lang="en-US" sz="1400">
                <a:solidFill>
                  <a:srgbClr val="FF0000"/>
                </a:solidFill>
              </a:rPr>
              <a:t>by simply talking in general terms.</a:t>
            </a:r>
          </a:p>
          <a:p>
            <a:endParaRPr lang="en-US" sz="1400"/>
          </a:p>
          <a:p>
            <a:r>
              <a:rPr lang="en-US" sz="1400"/>
              <a:t>Think about it.</a:t>
            </a:r>
          </a:p>
          <a:p>
            <a:r>
              <a:rPr lang="en-US" sz="1400"/>
              <a:t>Managers need a specialist in a new technology.</a:t>
            </a:r>
          </a:p>
          <a:p>
            <a:r>
              <a:rPr lang="en-US" sz="1400"/>
              <a:t>They have a problem/headache which they can not resolve themselves.</a:t>
            </a:r>
          </a:p>
          <a:p>
            <a:r>
              <a:rPr lang="en-US" sz="1400"/>
              <a:t>They don't know this technology themselves.</a:t>
            </a:r>
          </a:p>
          <a:p>
            <a:r>
              <a:rPr lang="en-US" sz="1400" b="1">
                <a:solidFill>
                  <a:srgbClr val="FF0000"/>
                </a:solidFill>
              </a:rPr>
              <a:t>And they have difficulty finding specialists.</a:t>
            </a:r>
          </a:p>
          <a:p>
            <a:endParaRPr lang="en-US" sz="1400"/>
          </a:p>
          <a:p>
            <a:r>
              <a:rPr lang="en-US" sz="1400"/>
              <a:t>Sometimes if you demonstrate that you are really excited about </a:t>
            </a:r>
          </a:p>
          <a:p>
            <a:r>
              <a:rPr lang="en-US" sz="1400"/>
              <a:t>this new technology, it is enough toget hired.</a:t>
            </a:r>
          </a:p>
          <a:p>
            <a:endParaRPr lang="en-US" sz="1400"/>
          </a:p>
          <a:p>
            <a:r>
              <a:rPr lang="en-US" sz="1400"/>
              <a:t>And if you know the basics (what it is, terminology, people, vendors, </a:t>
            </a:r>
          </a:p>
          <a:p>
            <a:r>
              <a:rPr lang="en-US" sz="1400"/>
              <a:t>tools, use cases, ...), your chances are very high.</a:t>
            </a:r>
          </a:p>
          <a:p>
            <a:endParaRPr lang="en-US" sz="1400"/>
          </a:p>
          <a:p>
            <a:r>
              <a:rPr lang="en-US" sz="1400"/>
              <a:t>So here is the formula:</a:t>
            </a:r>
          </a:p>
          <a:p>
            <a:r>
              <a:rPr lang="en-US" sz="1400"/>
              <a:t>  - do research - find new and in high-demand skills</a:t>
            </a:r>
          </a:p>
          <a:p>
            <a:r>
              <a:rPr lang="en-US" sz="1400"/>
              <a:t>  - learn basics - terminology (dictionary), ... to be able</a:t>
            </a:r>
          </a:p>
          <a:p>
            <a:r>
              <a:rPr lang="en-US" sz="1400"/>
              <a:t>to answer basic questions. This takes 1-60 days depending on complexity.</a:t>
            </a:r>
          </a:p>
          <a:p>
            <a:endParaRPr lang="en-US" sz="1400"/>
          </a:p>
          <a:p>
            <a:r>
              <a:rPr lang="en-US" sz="1400"/>
              <a:t>This will allow you to pass the interview.</a:t>
            </a:r>
          </a:p>
          <a:p>
            <a:r>
              <a:rPr lang="en-US" sz="1400"/>
              <a:t>And then in 3 months on the job you will get real experience!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9E851-1E4A-EE84-5DDA-193128BCB6A4}"/>
              </a:ext>
            </a:extLst>
          </p:cNvPr>
          <p:cNvSpPr txBox="1"/>
          <p:nvPr/>
        </p:nvSpPr>
        <p:spPr>
          <a:xfrm>
            <a:off x="83128" y="0"/>
            <a:ext cx="916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It is much easier to pass the interview for </a:t>
            </a:r>
            <a:r>
              <a:rPr lang="en-US" sz="2800" b="1">
                <a:solidFill>
                  <a:srgbClr val="FF0000"/>
                </a:solidFill>
              </a:rPr>
              <a:t>new</a:t>
            </a:r>
            <a:r>
              <a:rPr lang="en-US" sz="2800" b="1"/>
              <a:t> technologies</a:t>
            </a:r>
          </a:p>
        </p:txBody>
      </p:sp>
      <p:pic>
        <p:nvPicPr>
          <p:cNvPr id="4098" name="Picture 2" descr="8 Impressive Questions to Ask During an Interview - Lifehack">
            <a:extLst>
              <a:ext uri="{FF2B5EF4-FFF2-40B4-BE49-F238E27FC236}">
                <a16:creationId xmlns:a16="http://schemas.microsoft.com/office/drawing/2014/main" id="{61D1D9AA-0BFA-52CB-D8A1-697B4D749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6184" y="1644984"/>
            <a:ext cx="3244446" cy="225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24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5E514B-D36E-713A-3833-553F76A9E340}"/>
              </a:ext>
            </a:extLst>
          </p:cNvPr>
          <p:cNvSpPr txBox="1"/>
          <p:nvPr/>
        </p:nvSpPr>
        <p:spPr>
          <a:xfrm>
            <a:off x="254835" y="761201"/>
            <a:ext cx="5611575" cy="3754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Do NOT be afraid of learning new stuff.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Do NOT try to grow incrementally from your previous experience.</a:t>
            </a:r>
          </a:p>
          <a:p>
            <a:r>
              <a:rPr lang="en-US" sz="1400"/>
              <a:t>Rather make your research, find what is needed - and </a:t>
            </a:r>
            <a:r>
              <a:rPr lang="en-US" sz="1400" b="1">
                <a:solidFill>
                  <a:srgbClr val="FF0000"/>
                </a:solidFill>
              </a:rPr>
              <a:t>pull yourself to it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>
                <a:solidFill>
                  <a:srgbClr val="00B0F0"/>
                </a:solidFill>
              </a:rPr>
              <a:t>Most people define themselves by their prior experience.</a:t>
            </a:r>
          </a:p>
          <a:p>
            <a:r>
              <a:rPr lang="en-US" sz="1400">
                <a:solidFill>
                  <a:srgbClr val="00B0F0"/>
                </a:solidFill>
              </a:rPr>
              <a:t>This is a huge mistake.</a:t>
            </a:r>
          </a:p>
          <a:p>
            <a:endParaRPr lang="en-US" sz="1400"/>
          </a:p>
          <a:p>
            <a:r>
              <a:rPr lang="en-US" sz="1400"/>
              <a:t>Because </a:t>
            </a:r>
            <a:r>
              <a:rPr lang="en-US" sz="1400" b="1">
                <a:solidFill>
                  <a:srgbClr val="FF0000"/>
                </a:solidFill>
              </a:rPr>
              <a:t>the progress is disruptive</a:t>
            </a:r>
            <a:r>
              <a:rPr lang="en-US" sz="1400"/>
              <a:t>.</a:t>
            </a:r>
          </a:p>
          <a:p>
            <a:r>
              <a:rPr lang="en-US" sz="1400"/>
              <a:t>In order to make space for new stuff - you need to get rid of old stuff.</a:t>
            </a:r>
          </a:p>
          <a:p>
            <a:endParaRPr lang="en-US" sz="1400"/>
          </a:p>
          <a:p>
            <a:r>
              <a:rPr lang="en-US" sz="1400"/>
              <a:t>It is possible/easy to </a:t>
            </a:r>
            <a:r>
              <a:rPr lang="en-US" sz="1400">
                <a:solidFill>
                  <a:srgbClr val="FF0000"/>
                </a:solidFill>
              </a:rPr>
              <a:t>re-define and re-position yourself</a:t>
            </a:r>
            <a:r>
              <a:rPr lang="en-US" sz="1400"/>
              <a:t> in just few months.</a:t>
            </a:r>
          </a:p>
          <a:p>
            <a:endParaRPr lang="en-US" sz="1400"/>
          </a:p>
          <a:p>
            <a:r>
              <a:rPr lang="en-US" sz="1400"/>
              <a:t>Remember - you don't need to become a true experienced specialist.</a:t>
            </a:r>
          </a:p>
          <a:p>
            <a:endParaRPr lang="en-US" sz="1400"/>
          </a:p>
          <a:p>
            <a:r>
              <a:rPr lang="en-US" sz="1400"/>
              <a:t>You just need to become a "reporter" who knows about the subject,</a:t>
            </a:r>
          </a:p>
          <a:p>
            <a:r>
              <a:rPr lang="en-US" sz="1400"/>
              <a:t>can navigate terminology, and can demonstrate excitement.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8F895-A9FB-D9BA-5F6B-CE97205522DD}"/>
              </a:ext>
            </a:extLst>
          </p:cNvPr>
          <p:cNvSpPr txBox="1"/>
          <p:nvPr/>
        </p:nvSpPr>
        <p:spPr>
          <a:xfrm>
            <a:off x="118753" y="95003"/>
            <a:ext cx="7172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You can not move forward while looking back</a:t>
            </a:r>
          </a:p>
        </p:txBody>
      </p:sp>
      <p:pic>
        <p:nvPicPr>
          <p:cNvPr id="5122" name="Picture 2" descr="Side view of a walking businessman looking back Stock Photo by ©feedough  88637394">
            <a:extLst>
              <a:ext uri="{FF2B5EF4-FFF2-40B4-BE49-F238E27FC236}">
                <a16:creationId xmlns:a16="http://schemas.microsoft.com/office/drawing/2014/main" id="{6B27004F-C697-BA7F-5C23-ECB87A652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83856" y="1734977"/>
            <a:ext cx="1158167" cy="239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ow to Do a Muscle Up: An Expert's Guide">
            <a:extLst>
              <a:ext uri="{FF2B5EF4-FFF2-40B4-BE49-F238E27FC236}">
                <a16:creationId xmlns:a16="http://schemas.microsoft.com/office/drawing/2014/main" id="{5210B569-B9ED-C39D-2CD0-D7C0C9064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17638" y="1920339"/>
            <a:ext cx="2647507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55E6E2-9F7E-D78F-DF89-7A22735F2012}"/>
              </a:ext>
            </a:extLst>
          </p:cNvPr>
          <p:cNvSpPr txBox="1"/>
          <p:nvPr/>
        </p:nvSpPr>
        <p:spPr>
          <a:xfrm>
            <a:off x="8774603" y="5766530"/>
            <a:ext cx="83705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56232-BAB5-6CDE-EDA5-0DE3C394027E}"/>
              </a:ext>
            </a:extLst>
          </p:cNvPr>
          <p:cNvSpPr txBox="1"/>
          <p:nvPr/>
        </p:nvSpPr>
        <p:spPr>
          <a:xfrm>
            <a:off x="6325592" y="4163726"/>
            <a:ext cx="1714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Old familiar, commodity, routine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62CED-A9E1-01E5-7802-BD69F0220083}"/>
              </a:ext>
            </a:extLst>
          </p:cNvPr>
          <p:cNvSpPr txBox="1"/>
          <p:nvPr/>
        </p:nvSpPr>
        <p:spPr>
          <a:xfrm>
            <a:off x="9884389" y="4113682"/>
            <a:ext cx="1714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New, exciting, unknown, a bit scary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E7DB1CD8-662A-9936-C11C-09E06DDF7753}"/>
              </a:ext>
            </a:extLst>
          </p:cNvPr>
          <p:cNvSpPr/>
          <p:nvPr/>
        </p:nvSpPr>
        <p:spPr>
          <a:xfrm rot="8819602">
            <a:off x="8419605" y="4821382"/>
            <a:ext cx="160983" cy="76002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A26D78A-D859-36AF-F6EE-ADE9B424E3FC}"/>
              </a:ext>
            </a:extLst>
          </p:cNvPr>
          <p:cNvSpPr/>
          <p:nvPr/>
        </p:nvSpPr>
        <p:spPr>
          <a:xfrm rot="12471296">
            <a:off x="9779880" y="4821383"/>
            <a:ext cx="160983" cy="76002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5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DDD226-B10E-1BC2-FF21-85672A252E44}"/>
              </a:ext>
            </a:extLst>
          </p:cNvPr>
          <p:cNvSpPr txBox="1"/>
          <p:nvPr/>
        </p:nvSpPr>
        <p:spPr>
          <a:xfrm>
            <a:off x="881963" y="1610939"/>
            <a:ext cx="5677786" cy="50475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Position yourself as "obvious expert" </a:t>
            </a:r>
            <a:r>
              <a:rPr lang="en-US" sz="1400"/>
              <a:t>so that people can find you.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Publish materials on your subject:</a:t>
            </a:r>
          </a:p>
          <a:p>
            <a:r>
              <a:rPr lang="en-US" sz="1400"/>
              <a:t>  - book(s), articles, posts</a:t>
            </a:r>
          </a:p>
          <a:p>
            <a:r>
              <a:rPr lang="en-US" sz="1400"/>
              <a:t>  - youtube videos, podcasts, other social media</a:t>
            </a:r>
          </a:p>
          <a:p>
            <a:r>
              <a:rPr lang="en-US" sz="1400"/>
              <a:t>  - LinkedIn posts, articles, etc.</a:t>
            </a:r>
          </a:p>
          <a:p>
            <a:r>
              <a:rPr lang="en-US" sz="1400"/>
              <a:t>  - courses</a:t>
            </a:r>
          </a:p>
          <a:p>
            <a:r>
              <a:rPr lang="en-US" sz="1400"/>
              <a:t>  - conferences (videos, abstracts)</a:t>
            </a:r>
          </a:p>
          <a:p>
            <a:r>
              <a:rPr lang="en-US" sz="1400"/>
              <a:t>  - GitHub</a:t>
            </a:r>
          </a:p>
          <a:p>
            <a:r>
              <a:rPr lang="en-US" sz="1400"/>
              <a:t>  - etc.</a:t>
            </a:r>
          </a:p>
          <a:p>
            <a:endParaRPr lang="en-US" sz="1400"/>
          </a:p>
          <a:p>
            <a:r>
              <a:rPr lang="en-US" sz="1400">
                <a:solidFill>
                  <a:srgbClr val="00B050"/>
                </a:solidFill>
              </a:rPr>
              <a:t>Most people never do that.</a:t>
            </a:r>
          </a:p>
          <a:p>
            <a:r>
              <a:rPr lang="en-US" sz="1400">
                <a:solidFill>
                  <a:srgbClr val="00B050"/>
                </a:solidFill>
              </a:rPr>
              <a:t>So by doing this you immediately put yourself in the top 0.01%</a:t>
            </a:r>
          </a:p>
          <a:p>
            <a:r>
              <a:rPr lang="en-US" sz="1400"/>
              <a:t>and way ahead of the competition.</a:t>
            </a:r>
          </a:p>
          <a:p>
            <a:r>
              <a:rPr lang="en-US" sz="1400"/>
              <a:t>(I am guilty of not doing this enough myself.)</a:t>
            </a:r>
          </a:p>
          <a:p>
            <a:endParaRPr lang="en-US" sz="1400"/>
          </a:p>
          <a:p>
            <a:r>
              <a:rPr lang="en-US" sz="1400"/>
              <a:t>Teaching others is a great way to educate yourself.</a:t>
            </a:r>
          </a:p>
          <a:p>
            <a:r>
              <a:rPr lang="en-US" sz="1400"/>
              <a:t>Become an educator, an evangelist of new stuff.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It is easier to learn new stuff together.</a:t>
            </a:r>
          </a:p>
          <a:p>
            <a:r>
              <a:rPr lang="en-US" sz="1400"/>
              <a:t>Over the years I have done it in various ways:</a:t>
            </a:r>
          </a:p>
          <a:p>
            <a:r>
              <a:rPr lang="en-US" sz="1400"/>
              <a:t> - Learning together (book reading club, courses, ... )</a:t>
            </a:r>
          </a:p>
          <a:p>
            <a:r>
              <a:rPr lang="en-US" sz="1400"/>
              <a:t> - Making presentations - and publish (website, blog, github, youtube, ...)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F3C67-78E6-52DB-94CC-9482D0A9AB2E}"/>
              </a:ext>
            </a:extLst>
          </p:cNvPr>
          <p:cNvSpPr txBox="1"/>
          <p:nvPr/>
        </p:nvSpPr>
        <p:spPr>
          <a:xfrm>
            <a:off x="95003" y="106878"/>
            <a:ext cx="56777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Market yourself by your positioning, </a:t>
            </a:r>
          </a:p>
          <a:p>
            <a:r>
              <a:rPr lang="en-US" sz="2800" b="1"/>
              <a:t>not by chasing opportunities</a:t>
            </a:r>
          </a:p>
        </p:txBody>
      </p:sp>
      <p:pic>
        <p:nvPicPr>
          <p:cNvPr id="6146" name="Picture 2" descr="Amazon.com: How to Position Yourself As The Obvious Expert®: Turbocharge  Your Consulting or Coaching Business Now!: 9780972094160: Elsom Eldridge  Jr., Mark L. Eldridge: Books">
            <a:extLst>
              <a:ext uri="{FF2B5EF4-FFF2-40B4-BE49-F238E27FC236}">
                <a16:creationId xmlns:a16="http://schemas.microsoft.com/office/drawing/2014/main" id="{C4AF6971-B550-F3B8-DCDE-DBC8B96E5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87537" y="1060985"/>
            <a:ext cx="2222500" cy="31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New Features to Get the Most From Posting on LinkedIn | Official LinkedIn  Blog">
            <a:extLst>
              <a:ext uri="{FF2B5EF4-FFF2-40B4-BE49-F238E27FC236}">
                <a16:creationId xmlns:a16="http://schemas.microsoft.com/office/drawing/2014/main" id="{4C6F9D95-9705-5CB8-BC95-0768F857F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66928" y="2987749"/>
            <a:ext cx="1366261" cy="76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YouTube rolls out a new update that enables users to see pop-up previews of  videos on the home feed / Digital Information World">
            <a:extLst>
              <a:ext uri="{FF2B5EF4-FFF2-40B4-BE49-F238E27FC236}">
                <a16:creationId xmlns:a16="http://schemas.microsoft.com/office/drawing/2014/main" id="{C8A78328-25FA-56E2-5463-B706C767A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66929" y="3955311"/>
            <a:ext cx="1425943" cy="90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All you could do with GitHub - OpenExpo Europe 2021 - Virtual Experience">
            <a:extLst>
              <a:ext uri="{FF2B5EF4-FFF2-40B4-BE49-F238E27FC236}">
                <a16:creationId xmlns:a16="http://schemas.microsoft.com/office/drawing/2014/main" id="{ED90CAEB-AC57-C2BD-F36A-1903EC2D0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66928" y="5056915"/>
            <a:ext cx="1395523" cy="92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90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EA4BE2-331E-CA0F-680F-C19D885C988E}"/>
              </a:ext>
            </a:extLst>
          </p:cNvPr>
          <p:cNvSpPr txBox="1"/>
          <p:nvPr/>
        </p:nvSpPr>
        <p:spPr>
          <a:xfrm>
            <a:off x="126670" y="923629"/>
            <a:ext cx="3965189" cy="50475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Looking for a job is all about time management.</a:t>
            </a:r>
          </a:p>
          <a:p>
            <a:endParaRPr lang="en-US" sz="1400"/>
          </a:p>
          <a:p>
            <a:r>
              <a:rPr lang="en-US" sz="1400"/>
              <a:t>You need to create your marketing funnel.</a:t>
            </a:r>
          </a:p>
          <a:p>
            <a:r>
              <a:rPr lang="en-US" sz="1400" b="1">
                <a:solidFill>
                  <a:srgbClr val="00B0F0"/>
                </a:solidFill>
              </a:rPr>
              <a:t>  N1 people found you</a:t>
            </a:r>
          </a:p>
          <a:p>
            <a:r>
              <a:rPr lang="en-US" sz="1400" b="1">
                <a:solidFill>
                  <a:srgbClr val="00B0F0"/>
                </a:solidFill>
              </a:rPr>
              <a:t>  N2 people contacted/spoke with you</a:t>
            </a:r>
          </a:p>
          <a:p>
            <a:r>
              <a:rPr lang="en-US" sz="1400" b="1">
                <a:solidFill>
                  <a:srgbClr val="00B0F0"/>
                </a:solidFill>
              </a:rPr>
              <a:t>  N3 people submitted you for a job</a:t>
            </a:r>
          </a:p>
          <a:p>
            <a:r>
              <a:rPr lang="en-US" sz="1400">
                <a:solidFill>
                  <a:srgbClr val="00B050"/>
                </a:solidFill>
              </a:rPr>
              <a:t>  N4 companies invited you for an interview</a:t>
            </a:r>
          </a:p>
          <a:p>
            <a:r>
              <a:rPr lang="en-US" sz="1400">
                <a:solidFill>
                  <a:srgbClr val="00B050"/>
                </a:solidFill>
              </a:rPr>
              <a:t>  N5 companies invited for a 2</a:t>
            </a:r>
            <a:r>
              <a:rPr lang="en-US" sz="1400" baseline="30000">
                <a:solidFill>
                  <a:srgbClr val="00B050"/>
                </a:solidFill>
              </a:rPr>
              <a:t>nd</a:t>
            </a:r>
            <a:r>
              <a:rPr lang="en-US" sz="1400">
                <a:solidFill>
                  <a:srgbClr val="00B050"/>
                </a:solidFill>
              </a:rPr>
              <a:t> interview</a:t>
            </a:r>
          </a:p>
          <a:p>
            <a:r>
              <a:rPr lang="en-US" sz="1400">
                <a:solidFill>
                  <a:srgbClr val="00B050"/>
                </a:solidFill>
              </a:rPr>
              <a:t>  N6 companies gave you a job offer</a:t>
            </a:r>
          </a:p>
          <a:p>
            <a:endParaRPr lang="en-US" sz="1400"/>
          </a:p>
          <a:p>
            <a:r>
              <a:rPr lang="en-US" sz="1400"/>
              <a:t>Apparently N1 &gt;&gt; N2 &gt; N3 ... &gt; N6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Majority of your time will be spent on N1..N3</a:t>
            </a:r>
            <a:r>
              <a:rPr lang="en-US" sz="1400"/>
              <a:t> </a:t>
            </a:r>
          </a:p>
          <a:p>
            <a:endParaRPr lang="en-US" sz="1400"/>
          </a:p>
          <a:p>
            <a:r>
              <a:rPr lang="en-US" sz="1400"/>
              <a:t>You need to automate N1-N3 as much as possible (for time management).</a:t>
            </a:r>
          </a:p>
          <a:p>
            <a:endParaRPr lang="en-US" sz="1400"/>
          </a:p>
          <a:p>
            <a:r>
              <a:rPr lang="en-US" sz="1400"/>
              <a:t>Big N1 number is the key.</a:t>
            </a:r>
          </a:p>
          <a:p>
            <a:r>
              <a:rPr lang="en-US" sz="1400"/>
              <a:t>Good way to automate – increase your visibility (Linkedin Posts, YouTube videos, Medium articles, etc.). </a:t>
            </a:r>
          </a:p>
          <a:p>
            <a:r>
              <a:rPr lang="en-US" sz="1400"/>
              <a:t>If you get enough N1 traffic, then job offers will follow automatically.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B0CC4-E913-0219-8D05-A9AD8FFB29F1}"/>
              </a:ext>
            </a:extLst>
          </p:cNvPr>
          <p:cNvSpPr txBox="1"/>
          <p:nvPr/>
        </p:nvSpPr>
        <p:spPr>
          <a:xfrm>
            <a:off x="0" y="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Looking for a job is about time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3A884-3B89-DA81-DE60-9FC27EED63FA}"/>
              </a:ext>
            </a:extLst>
          </p:cNvPr>
          <p:cNvSpPr txBox="1"/>
          <p:nvPr/>
        </p:nvSpPr>
        <p:spPr>
          <a:xfrm>
            <a:off x="4568959" y="1551563"/>
            <a:ext cx="552506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N1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E8454-3144-5232-519A-F2FD6CEBBC5F}"/>
              </a:ext>
            </a:extLst>
          </p:cNvPr>
          <p:cNvSpPr txBox="1"/>
          <p:nvPr/>
        </p:nvSpPr>
        <p:spPr>
          <a:xfrm>
            <a:off x="5447371" y="2339401"/>
            <a:ext cx="37682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N2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58CC6-B8C8-C1B4-E010-D0ADDA571727}"/>
              </a:ext>
            </a:extLst>
          </p:cNvPr>
          <p:cNvSpPr txBox="1"/>
          <p:nvPr/>
        </p:nvSpPr>
        <p:spPr>
          <a:xfrm>
            <a:off x="6294052" y="2902032"/>
            <a:ext cx="207487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N3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DD960-53B3-533F-5EE6-3C18F8665384}"/>
              </a:ext>
            </a:extLst>
          </p:cNvPr>
          <p:cNvSpPr txBox="1"/>
          <p:nvPr/>
        </p:nvSpPr>
        <p:spPr>
          <a:xfrm>
            <a:off x="6940485" y="3350671"/>
            <a:ext cx="80097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N4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4114F-4E0A-D9B3-685F-161FB5BFC559}"/>
              </a:ext>
            </a:extLst>
          </p:cNvPr>
          <p:cNvSpPr txBox="1"/>
          <p:nvPr/>
        </p:nvSpPr>
        <p:spPr>
          <a:xfrm>
            <a:off x="7100622" y="3737753"/>
            <a:ext cx="461739" cy="2539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/>
              <a:t>N5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4F72F7-1DEA-006E-F101-1D1027D937E7}"/>
              </a:ext>
            </a:extLst>
          </p:cNvPr>
          <p:cNvSpPr txBox="1"/>
          <p:nvPr/>
        </p:nvSpPr>
        <p:spPr>
          <a:xfrm>
            <a:off x="7169654" y="4053321"/>
            <a:ext cx="306539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/>
              <a:t>N6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947CA-59CC-E117-2FA5-A0C0378A20BD}"/>
              </a:ext>
            </a:extLst>
          </p:cNvPr>
          <p:cNvSpPr txBox="1"/>
          <p:nvPr/>
        </p:nvSpPr>
        <p:spPr>
          <a:xfrm>
            <a:off x="8950823" y="3504559"/>
            <a:ext cx="3114507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F0"/>
                </a:solidFill>
              </a:rPr>
              <a:t>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 No</a:t>
            </a:r>
            <a:r>
              <a:rPr lang="en-US" sz="1200" b="1"/>
              <a:t> </a:t>
            </a:r>
            <a:r>
              <a:rPr lang="en-US" sz="1200" b="1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08734-FDEC-E125-8C1C-057FE2A77C11}"/>
              </a:ext>
            </a:extLst>
          </p:cNvPr>
          <p:cNvSpPr txBox="1"/>
          <p:nvPr/>
        </p:nvSpPr>
        <p:spPr>
          <a:xfrm>
            <a:off x="4882417" y="4598551"/>
            <a:ext cx="1638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You Job Search Marketing Funnel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F6DB55-0358-F6E4-7B47-18FADF12B4B9}"/>
              </a:ext>
            </a:extLst>
          </p:cNvPr>
          <p:cNvSpPr/>
          <p:nvPr/>
        </p:nvSpPr>
        <p:spPr>
          <a:xfrm rot="19020802">
            <a:off x="5400053" y="3889225"/>
            <a:ext cx="985782" cy="249382"/>
          </a:xfrm>
          <a:prstGeom prst="rightArrow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9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75BC5-98C4-F38C-C773-DB73CEC4CBCA}"/>
              </a:ext>
            </a:extLst>
          </p:cNvPr>
          <p:cNvSpPr txBox="1"/>
          <p:nvPr/>
        </p:nvSpPr>
        <p:spPr>
          <a:xfrm>
            <a:off x="356328" y="1007860"/>
            <a:ext cx="6198782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To look for a job is a profession in itself.</a:t>
            </a:r>
          </a:p>
          <a:p>
            <a:endParaRPr lang="en-US" sz="1400"/>
          </a:p>
          <a:p>
            <a:r>
              <a:rPr lang="en-US" sz="1400"/>
              <a:t>It is a skill that you need to learn, to educate yourself.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How many books have you read on the subject of looking for a job?</a:t>
            </a:r>
          </a:p>
          <a:p>
            <a:endParaRPr lang="en-US" sz="1400" b="1">
              <a:solidFill>
                <a:srgbClr val="FF0000"/>
              </a:solidFill>
            </a:endParaRPr>
          </a:p>
          <a:p>
            <a:r>
              <a:rPr lang="en-US" sz="1400" b="1">
                <a:solidFill>
                  <a:srgbClr val="FF0000"/>
                </a:solidFill>
              </a:rPr>
              <a:t>Have you passed any exams/tests on the subject?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EF291-8C6B-87EE-80C8-D4CE9B5E3B08}"/>
              </a:ext>
            </a:extLst>
          </p:cNvPr>
          <p:cNvSpPr txBox="1"/>
          <p:nvPr/>
        </p:nvSpPr>
        <p:spPr>
          <a:xfrm>
            <a:off x="0" y="0"/>
            <a:ext cx="6911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To look for a job is a Full-Time job in itself.</a:t>
            </a:r>
          </a:p>
        </p:txBody>
      </p:sp>
      <p:pic>
        <p:nvPicPr>
          <p:cNvPr id="2050" name="Picture 2" descr="Barnes &amp; Noble banned books">
            <a:extLst>
              <a:ext uri="{FF2B5EF4-FFF2-40B4-BE49-F238E27FC236}">
                <a16:creationId xmlns:a16="http://schemas.microsoft.com/office/drawing/2014/main" id="{94FF6E12-5708-4940-D928-247D2EB65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2139" y="4323400"/>
            <a:ext cx="2966192" cy="166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BB2EA1-3698-11AD-ED9E-ABA8292DC13C}"/>
              </a:ext>
            </a:extLst>
          </p:cNvPr>
          <p:cNvSpPr txBox="1"/>
          <p:nvPr/>
        </p:nvSpPr>
        <p:spPr>
          <a:xfrm>
            <a:off x="356328" y="3068933"/>
            <a:ext cx="619878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Suppose you need to undergo a brain surgery.</a:t>
            </a:r>
          </a:p>
          <a:p>
            <a:r>
              <a:rPr lang="en-US" sz="1400"/>
              <a:t>And you find that your surgeon hasn't read even a single book about medicine.</a:t>
            </a:r>
          </a:p>
          <a:p>
            <a:r>
              <a:rPr lang="en-US" sz="1400"/>
              <a:t>Will you be willing to pay him to do a surgery on you?</a:t>
            </a:r>
          </a:p>
          <a:p>
            <a:endParaRPr lang="en-US" sz="1400"/>
          </a:p>
          <a:p>
            <a:r>
              <a:rPr lang="en-US" sz="1400"/>
              <a:t>So how can you become successful in finding jobs</a:t>
            </a:r>
          </a:p>
          <a:p>
            <a:r>
              <a:rPr lang="en-US" sz="1400"/>
              <a:t>if you haven't educated yourself in how to do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93001-F204-3E2D-809A-443100676D80}"/>
              </a:ext>
            </a:extLst>
          </p:cNvPr>
          <p:cNvSpPr txBox="1"/>
          <p:nvPr/>
        </p:nvSpPr>
        <p:spPr>
          <a:xfrm>
            <a:off x="2530069" y="5157642"/>
            <a:ext cx="391747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You don't need to be a superhero to find a job.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All you need is to follow certain proven steps.</a:t>
            </a:r>
          </a:p>
          <a:p>
            <a:endParaRPr lang="en-US" sz="1400"/>
          </a:p>
          <a:p>
            <a:r>
              <a:rPr lang="en-US" sz="1400"/>
              <a:t>You need to know what to do.</a:t>
            </a:r>
          </a:p>
          <a:p>
            <a:r>
              <a:rPr lang="en-US" sz="1400"/>
              <a:t>You need to learn it.</a:t>
            </a:r>
          </a:p>
        </p:txBody>
      </p:sp>
      <p:pic>
        <p:nvPicPr>
          <p:cNvPr id="2052" name="Picture 4" descr="How to Become an Orthopedist">
            <a:extLst>
              <a:ext uri="{FF2B5EF4-FFF2-40B4-BE49-F238E27FC236}">
                <a16:creationId xmlns:a16="http://schemas.microsoft.com/office/drawing/2014/main" id="{A084B7C2-1160-8B2D-A794-13384658D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5120" y="1943280"/>
            <a:ext cx="2502726" cy="166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7AC792-31EB-84C0-2408-43A171A7BC46}"/>
              </a:ext>
            </a:extLst>
          </p:cNvPr>
          <p:cNvSpPr txBox="1"/>
          <p:nvPr/>
        </p:nvSpPr>
        <p:spPr>
          <a:xfrm>
            <a:off x="7688280" y="684694"/>
            <a:ext cx="391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Searching for "job search" on amazon books returns over 10,000 results</a:t>
            </a:r>
          </a:p>
        </p:txBody>
      </p:sp>
    </p:spTree>
    <p:extLst>
      <p:ext uri="{BB962C8B-B14F-4D97-AF65-F5344CB8AC3E}">
        <p14:creationId xmlns:p14="http://schemas.microsoft.com/office/powerpoint/2010/main" val="572218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75BC5-98C4-F38C-C773-DB73CEC4CBCA}"/>
              </a:ext>
            </a:extLst>
          </p:cNvPr>
          <p:cNvSpPr txBox="1"/>
          <p:nvPr/>
        </p:nvSpPr>
        <p:spPr>
          <a:xfrm>
            <a:off x="148855" y="845624"/>
            <a:ext cx="4699591" cy="49552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Just 20 years ago people used to answer ads in newspapers,</a:t>
            </a:r>
          </a:p>
          <a:p>
            <a:r>
              <a:rPr lang="en-US" sz="1400"/>
              <a:t>sending envelopes in mail, or calling employers or agents on the phone.</a:t>
            </a:r>
          </a:p>
          <a:p>
            <a:endParaRPr lang="en-US" sz="1400"/>
          </a:p>
          <a:p>
            <a:r>
              <a:rPr lang="en-US" sz="1400"/>
              <a:t>Nowadays people mostly use Internet.</a:t>
            </a:r>
          </a:p>
          <a:p>
            <a:r>
              <a:rPr lang="en-US" sz="1400"/>
              <a:t>But - there are different methods here as well.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Which methods are more effective today ?</a:t>
            </a:r>
          </a:p>
          <a:p>
            <a:endParaRPr lang="en-US" sz="1400"/>
          </a:p>
          <a:p>
            <a:r>
              <a:rPr lang="en-US" sz="1400"/>
              <a:t>I recommend this book:</a:t>
            </a:r>
          </a:p>
          <a:p>
            <a:r>
              <a:rPr lang="en-US" sz="1400" b="1">
                <a:solidFill>
                  <a:srgbClr val="FF0000"/>
                </a:solidFill>
              </a:rPr>
              <a:t>"What_Color_Is_Your_Parachute"</a:t>
            </a:r>
          </a:p>
          <a:p>
            <a:r>
              <a:rPr lang="en-US" sz="1200"/>
              <a:t>.. </a:t>
            </a:r>
            <a:r>
              <a:rPr lang="en-US" sz="1200">
                <a:hlinkClick r:id="rId2"/>
              </a:rPr>
              <a:t>https://en.wikipedia.org/wiki/What_Color_Is_Your_Parachute%3F</a:t>
            </a:r>
            <a:endParaRPr lang="en-US" sz="1200"/>
          </a:p>
          <a:p>
            <a:endParaRPr lang="en-US" sz="1400"/>
          </a:p>
          <a:p>
            <a:r>
              <a:rPr lang="en-US" sz="1400"/>
              <a:t>"It has been in print </a:t>
            </a:r>
            <a:r>
              <a:rPr lang="en-US" sz="1400" b="1">
                <a:solidFill>
                  <a:srgbClr val="FF0000"/>
                </a:solidFill>
              </a:rPr>
              <a:t>since 1970</a:t>
            </a:r>
            <a:r>
              <a:rPr lang="en-US" sz="1400"/>
              <a:t> and has been revised annually since 1975, sometimes substantially."</a:t>
            </a:r>
          </a:p>
          <a:p>
            <a:r>
              <a:rPr lang="en-US" sz="1400"/>
              <a:t>.. </a:t>
            </a:r>
            <a:r>
              <a:rPr lang="en-US" sz="1400">
                <a:hlinkClick r:id="rId3"/>
              </a:rPr>
              <a:t>https://www.facebook.com/richardnbolles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Also you need to study marketing.</a:t>
            </a:r>
          </a:p>
          <a:p>
            <a:endParaRPr lang="en-US" sz="1400"/>
          </a:p>
          <a:p>
            <a:r>
              <a:rPr lang="en-US" sz="1400"/>
              <a:t>I recommend to follow Joe Polish:</a:t>
            </a:r>
          </a:p>
          <a:p>
            <a:r>
              <a:rPr lang="en-US" sz="1200"/>
              <a:t> - </a:t>
            </a:r>
            <a:r>
              <a:rPr lang="en-US" sz="1200">
                <a:hlinkClick r:id="rId4"/>
              </a:rPr>
              <a:t>https://ilovemarketing.com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5"/>
              </a:rPr>
              <a:t>https://geniusnetwork.com/giverbook/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0F7CE-8A20-CF39-3AD5-EEBCB2359FC2}"/>
              </a:ext>
            </a:extLst>
          </p:cNvPr>
          <p:cNvSpPr txBox="1"/>
          <p:nvPr/>
        </p:nvSpPr>
        <p:spPr>
          <a:xfrm>
            <a:off x="0" y="0"/>
            <a:ext cx="5954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The technology of finding jobs changes</a:t>
            </a:r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6D62C0CD-F0E2-679D-B805-9669572A5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7972" y="241890"/>
            <a:ext cx="4249480" cy="31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82339B-5B49-265A-EFC6-06710028AA3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4709" y="845624"/>
            <a:ext cx="1717000" cy="2583376"/>
          </a:xfrm>
          <a:prstGeom prst="rect">
            <a:avLst/>
          </a:prstGeom>
        </p:spPr>
      </p:pic>
      <p:pic>
        <p:nvPicPr>
          <p:cNvPr id="1028" name="Picture 4" descr="Dean Jackson | Technology, Focus, and Marketing - I Love Marketing">
            <a:extLst>
              <a:ext uri="{FF2B5EF4-FFF2-40B4-BE49-F238E27FC236}">
                <a16:creationId xmlns:a16="http://schemas.microsoft.com/office/drawing/2014/main" id="{69B2B696-3D83-CD30-1B8D-A97734A6F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43084" y="4605442"/>
            <a:ext cx="3662031" cy="199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D7312A-6AE5-EA12-7AEC-8EB36E7CD68A}"/>
              </a:ext>
            </a:extLst>
          </p:cNvPr>
          <p:cNvSpPr txBox="1"/>
          <p:nvPr/>
        </p:nvSpPr>
        <p:spPr>
          <a:xfrm>
            <a:off x="8782494" y="3463223"/>
            <a:ext cx="181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1970 - present</a:t>
            </a:r>
          </a:p>
        </p:txBody>
      </p:sp>
    </p:spTree>
    <p:extLst>
      <p:ext uri="{BB962C8B-B14F-4D97-AF65-F5344CB8AC3E}">
        <p14:creationId xmlns:p14="http://schemas.microsoft.com/office/powerpoint/2010/main" val="213037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75BC5-98C4-F38C-C773-DB73CEC4CBCA}"/>
              </a:ext>
            </a:extLst>
          </p:cNvPr>
          <p:cNvSpPr txBox="1"/>
          <p:nvPr/>
        </p:nvSpPr>
        <p:spPr>
          <a:xfrm>
            <a:off x="211686" y="856541"/>
            <a:ext cx="6533498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Nowadays companies search candidates on Linkedin.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If you recommend someone to HR (Human Resource), they will immediately search this person on Linkedin.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Resume and Linkedin should correspond to each 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Both should contain a short </a:t>
            </a:r>
            <a:r>
              <a:rPr lang="en-US" sz="1400" b="1">
                <a:solidFill>
                  <a:srgbClr val="FF0000"/>
                </a:solidFill>
              </a:rPr>
              <a:t>summary at the top</a:t>
            </a:r>
            <a:r>
              <a:rPr lang="en-US" sz="1400"/>
              <a:t>. Spend 90% of your effort on this top summary. Because nobody reads the whole resume or Linkedin profile. But people read the top (summary). So spend most of your attention on the </a:t>
            </a:r>
            <a:r>
              <a:rPr lang="en-US" sz="1400" b="1">
                <a:solidFill>
                  <a:srgbClr val="FF0000"/>
                </a:solidFill>
              </a:rPr>
              <a:t>title and summary</a:t>
            </a:r>
            <a:r>
              <a:rPr lang="en-US" sz="1400"/>
              <a:t>. This is your positionning.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Fill them with keywords on which you want people to find you when doing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0F9FA-A810-0E65-BB1C-4B5B6E0C0CA4}"/>
              </a:ext>
            </a:extLst>
          </p:cNvPr>
          <p:cNvSpPr txBox="1"/>
          <p:nvPr/>
        </p:nvSpPr>
        <p:spPr>
          <a:xfrm>
            <a:off x="-1" y="0"/>
            <a:ext cx="631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Your Resume and Your Linkedin Profile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43710-BEE5-5A5D-F98E-E17F84DA6E1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5484" y="969788"/>
            <a:ext cx="1986001" cy="50610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5DF8CF-05A9-1E38-58CF-9467852ABE05}"/>
              </a:ext>
            </a:extLst>
          </p:cNvPr>
          <p:cNvSpPr txBox="1"/>
          <p:nvPr/>
        </p:nvSpPr>
        <p:spPr>
          <a:xfrm>
            <a:off x="9419009" y="662011"/>
            <a:ext cx="115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resume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E32C7-0962-52ED-AA73-B43840F0F3E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6517" y="3221187"/>
            <a:ext cx="4405956" cy="326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66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C18C33-D356-5E24-3B80-1AA3390A161B}"/>
              </a:ext>
            </a:extLst>
          </p:cNvPr>
          <p:cNvSpPr txBox="1"/>
          <p:nvPr/>
        </p:nvSpPr>
        <p:spPr>
          <a:xfrm>
            <a:off x="596344" y="1134438"/>
            <a:ext cx="4851852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Give yourself a title that corresponds </a:t>
            </a:r>
          </a:p>
          <a:p>
            <a:r>
              <a:rPr lang="en-US" sz="1400" b="1">
                <a:solidFill>
                  <a:srgbClr val="FF0000"/>
                </a:solidFill>
              </a:rPr>
              <a:t>to what you want to become.</a:t>
            </a:r>
          </a:p>
          <a:p>
            <a:endParaRPr lang="en-US" sz="1400"/>
          </a:p>
          <a:p>
            <a:r>
              <a:rPr lang="en-US" sz="1400"/>
              <a:t>For example, if you are looking for a position of a Data Scientist,</a:t>
            </a:r>
          </a:p>
          <a:p>
            <a:r>
              <a:rPr lang="en-US" sz="1400" b="1">
                <a:solidFill>
                  <a:srgbClr val="FF0000"/>
                </a:solidFill>
              </a:rPr>
              <a:t>name yourself as a Data Scientist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Once you start talking about yourself as a Data Scientist,</a:t>
            </a:r>
          </a:p>
          <a:p>
            <a:r>
              <a:rPr lang="en-US" sz="1400"/>
              <a:t>your outlook changes, your confidence increases,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512DF-3B9E-7F8C-9DD2-5F49FE8B2E98}"/>
              </a:ext>
            </a:extLst>
          </p:cNvPr>
          <p:cNvSpPr txBox="1"/>
          <p:nvPr/>
        </p:nvSpPr>
        <p:spPr>
          <a:xfrm>
            <a:off x="0" y="0"/>
            <a:ext cx="3753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Self-fulfilling prophecy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17C0F-4660-C8F3-A09D-0842F6B0BBD1}"/>
              </a:ext>
            </a:extLst>
          </p:cNvPr>
          <p:cNvSpPr txBox="1"/>
          <p:nvPr/>
        </p:nvSpPr>
        <p:spPr>
          <a:xfrm>
            <a:off x="6096000" y="1870707"/>
            <a:ext cx="5499656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Convince yourself that you are a Data Scientist.</a:t>
            </a:r>
          </a:p>
          <a:p>
            <a:endParaRPr lang="en-US" sz="1400"/>
          </a:p>
          <a:p>
            <a:r>
              <a:rPr lang="en-US" sz="1400"/>
              <a:t>What does it mean to be a Data Scientist ?</a:t>
            </a:r>
          </a:p>
          <a:p>
            <a:endParaRPr lang="en-US" sz="1400"/>
          </a:p>
          <a:p>
            <a:r>
              <a:rPr lang="en-US" sz="1400"/>
              <a:t>It doesn't mean to go to college and get a degree.</a:t>
            </a:r>
          </a:p>
          <a:p>
            <a:r>
              <a:rPr lang="en-US" sz="1400"/>
              <a:t>It simply means that you can do what average Data Scientists are doing.</a:t>
            </a:r>
          </a:p>
          <a:p>
            <a:endParaRPr lang="en-US" sz="1400"/>
          </a:p>
          <a:p>
            <a:r>
              <a:rPr lang="en-US" sz="1400"/>
              <a:t>A minimalistic definition - you need to know how to:</a:t>
            </a:r>
          </a:p>
          <a:p>
            <a:r>
              <a:rPr lang="en-US" sz="1400"/>
              <a:t>  - get data - SQL or from CSV file</a:t>
            </a:r>
          </a:p>
          <a:p>
            <a:r>
              <a:rPr lang="en-US" sz="1400"/>
              <a:t>  - explore data (Excel, Jupyter notebook, etc.)</a:t>
            </a:r>
          </a:p>
          <a:p>
            <a:r>
              <a:rPr lang="en-US" sz="1400"/>
              <a:t>  - run some simple model (Linear Regression)</a:t>
            </a:r>
          </a:p>
          <a:p>
            <a:r>
              <a:rPr lang="en-US" sz="1400"/>
              <a:t>  - evaluate model quality (accuracy, confusion matrix, precision, </a:t>
            </a:r>
          </a:p>
          <a:p>
            <a:r>
              <a:rPr lang="en-US" sz="1400"/>
              <a:t>    recall, ROC curve, etc.)</a:t>
            </a:r>
          </a:p>
          <a:p>
            <a:r>
              <a:rPr lang="en-US" sz="1400"/>
              <a:t>  - make PowerPoint presentation</a:t>
            </a:r>
          </a:p>
          <a:p>
            <a:endParaRPr lang="en-US" sz="1400"/>
          </a:p>
          <a:p>
            <a:r>
              <a:rPr lang="en-US" sz="1400"/>
              <a:t>There are multiple projects on Github, Medium, etc.</a:t>
            </a:r>
          </a:p>
          <a:p>
            <a:r>
              <a:rPr lang="en-US" sz="1400"/>
              <a:t>Take one of them, reproduce step-by-step.</a:t>
            </a:r>
          </a:p>
          <a:p>
            <a:endParaRPr lang="en-US" sz="1400"/>
          </a:p>
          <a:p>
            <a:r>
              <a:rPr lang="en-US" sz="1400"/>
              <a:t>Done.</a:t>
            </a:r>
          </a:p>
          <a:p>
            <a:r>
              <a:rPr lang="en-US" sz="1400"/>
              <a:t>You are a minimalistic Data Scientist.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4E373-2AA0-5563-842A-60C29BD7008B}"/>
              </a:ext>
            </a:extLst>
          </p:cNvPr>
          <p:cNvSpPr txBox="1"/>
          <p:nvPr/>
        </p:nvSpPr>
        <p:spPr>
          <a:xfrm>
            <a:off x="596344" y="3434316"/>
            <a:ext cx="4851852" cy="15081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My current title on Linkedin:</a:t>
            </a:r>
          </a:p>
          <a:p>
            <a:endParaRPr lang="en-US"/>
          </a:p>
          <a:p>
            <a:r>
              <a:rPr lang="en-US" sz="1400">
                <a:solidFill>
                  <a:srgbClr val="0070C0"/>
                </a:solidFill>
              </a:rPr>
              <a:t>Lev Selector, Ph.D.</a:t>
            </a:r>
          </a:p>
          <a:p>
            <a:endParaRPr lang="en-US" sz="1400">
              <a:solidFill>
                <a:srgbClr val="0070C0"/>
              </a:solidFill>
            </a:endParaRPr>
          </a:p>
          <a:p>
            <a:r>
              <a:rPr lang="en-US" sz="1400">
                <a:solidFill>
                  <a:srgbClr val="0070C0"/>
                </a:solidFill>
              </a:rPr>
              <a:t>Data Science | Machine Learning | Artificial Intelligence | Analytics | Expert | Leadership | Team Builder | Manager</a:t>
            </a:r>
          </a:p>
        </p:txBody>
      </p:sp>
    </p:spTree>
    <p:extLst>
      <p:ext uri="{BB962C8B-B14F-4D97-AF65-F5344CB8AC3E}">
        <p14:creationId xmlns:p14="http://schemas.microsoft.com/office/powerpoint/2010/main" val="3059458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088053-8EC1-D93F-761A-26C458DF4364}"/>
              </a:ext>
            </a:extLst>
          </p:cNvPr>
          <p:cNvSpPr txBox="1"/>
          <p:nvPr/>
        </p:nvSpPr>
        <p:spPr>
          <a:xfrm>
            <a:off x="2242367" y="1837468"/>
            <a:ext cx="7032263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Make simple custom Linkedin URL (example: </a:t>
            </a:r>
            <a:r>
              <a:rPr lang="en-US" sz="1400">
                <a:hlinkClick r:id="rId2"/>
              </a:rPr>
              <a:t>https://www.linkedin.com/in/levselector/</a:t>
            </a:r>
            <a:r>
              <a:rPr lang="en-US" sz="140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the active language of achievement when talking about your experience</a:t>
            </a:r>
            <a:br>
              <a:rPr lang="en-US" sz="1400"/>
            </a:br>
            <a:r>
              <a:rPr lang="en-US" sz="1400"/>
              <a:t>(designed, built, trained, increased, improved, proposed, ... ). You need to demonstrate accomplishments.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Include keywords on which you want people to find you when they do search on Linkedin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83037-2B95-18D8-0938-BAF6CCCEA73E}"/>
              </a:ext>
            </a:extLst>
          </p:cNvPr>
          <p:cNvSpPr txBox="1"/>
          <p:nvPr/>
        </p:nvSpPr>
        <p:spPr>
          <a:xfrm>
            <a:off x="0" y="0"/>
            <a:ext cx="676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Writing your experience in resume/linkedin</a:t>
            </a:r>
          </a:p>
        </p:txBody>
      </p:sp>
      <p:pic>
        <p:nvPicPr>
          <p:cNvPr id="7170" name="Picture 2" descr="Talking About Your Accomplishments in English - YouTube">
            <a:extLst>
              <a:ext uri="{FF2B5EF4-FFF2-40B4-BE49-F238E27FC236}">
                <a16:creationId xmlns:a16="http://schemas.microsoft.com/office/drawing/2014/main" id="{3708BE97-7C7F-22D6-8B78-5827E7B7D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68238" y="4386687"/>
            <a:ext cx="3487387" cy="135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89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3928672" y="958245"/>
            <a:ext cx="7691827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4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About me:</a:t>
            </a:r>
            <a:endParaRPr sz="2000" dirty="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Lev Selector, Ph.D. – Mathematical Modeling</a:t>
            </a:r>
            <a:endParaRPr sz="2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1977 - first programming project: Fortran, punch-cards</a:t>
            </a:r>
            <a:endParaRPr sz="2000" dirty="0">
              <a:latin typeface="+mn-l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1977 - 1994 - math. modeling in biophysics</a:t>
            </a:r>
            <a:endParaRPr sz="2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1994 – 2017 – Software Engineering, Data Storage &amp; Processing,</a:t>
            </a:r>
            <a:b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Databases, ETL, Financial Quantitative Research, Analytics</a:t>
            </a:r>
            <a:b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(Wall Street firms, mostly consulting)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2017 - present – Data Science, Machine Learning &amp; AI.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  <a:cs typeface="Calibri"/>
                <a:sym typeface="Calibri"/>
              </a:rPr>
              <a:t>1995 – present – student of marketing</a:t>
            </a:r>
            <a:endParaRPr sz="20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48502E-CC29-7F76-B0A7-01FABE4365C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01" y="1574270"/>
            <a:ext cx="2768298" cy="276829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ADE524-95E1-8CAC-0C99-A86AE43EEBFD}"/>
              </a:ext>
            </a:extLst>
          </p:cNvPr>
          <p:cNvSpPr txBox="1"/>
          <p:nvPr/>
        </p:nvSpPr>
        <p:spPr>
          <a:xfrm>
            <a:off x="449121" y="1314336"/>
            <a:ext cx="4433777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Get recommendations for your Linkedin profile.</a:t>
            </a:r>
          </a:p>
          <a:p>
            <a:r>
              <a:rPr lang="en-US" sz="1400"/>
              <a:t>At least 5-10, but 40-50 is better.</a:t>
            </a:r>
          </a:p>
          <a:p>
            <a:endParaRPr lang="en-US" sz="1400"/>
          </a:p>
          <a:p>
            <a:r>
              <a:rPr lang="en-US" sz="1400"/>
              <a:t>People trust when they see positive reviews (recommendations).</a:t>
            </a:r>
          </a:p>
          <a:p>
            <a:endParaRPr lang="en-US" sz="1400"/>
          </a:p>
          <a:p>
            <a:r>
              <a:rPr lang="en-US" sz="1400"/>
              <a:t>This is similar to a trust people experience when</a:t>
            </a:r>
          </a:p>
          <a:p>
            <a:r>
              <a:rPr lang="en-US" sz="1400"/>
              <a:t>they see positive 5-star reviews on amazon.</a:t>
            </a:r>
          </a:p>
          <a:p>
            <a:endParaRPr lang="en-US" sz="1400"/>
          </a:p>
          <a:p>
            <a:r>
              <a:rPr lang="en-US" sz="1400"/>
              <a:t>So - present yourself as a 5-stars "product" using recommendations.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FD5842-31B3-F740-459C-D71D75065DD1}"/>
              </a:ext>
            </a:extLst>
          </p:cNvPr>
          <p:cNvSpPr txBox="1"/>
          <p:nvPr/>
        </p:nvSpPr>
        <p:spPr>
          <a:xfrm>
            <a:off x="0" y="0"/>
            <a:ext cx="7422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Get recommendations for your Linkedin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5DF59-968D-7B4B-2273-1BE210A097E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3106" y="944664"/>
            <a:ext cx="2945245" cy="113623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7790A9-E796-679B-EB26-E6133799F61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8425" y="2562336"/>
            <a:ext cx="4798745" cy="415366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29382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ADE524-95E1-8CAC-0C99-A86AE43EEBFD}"/>
              </a:ext>
            </a:extLst>
          </p:cNvPr>
          <p:cNvSpPr txBox="1"/>
          <p:nvPr/>
        </p:nvSpPr>
        <p:spPr>
          <a:xfrm>
            <a:off x="947885" y="1361837"/>
            <a:ext cx="440788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Make a list of 10-20 posts.</a:t>
            </a:r>
          </a:p>
          <a:p>
            <a:r>
              <a:rPr lang="en-US" sz="1400"/>
              <a:t>Write 1-2 posts every week – it takes just few minutes.</a:t>
            </a:r>
          </a:p>
          <a:p>
            <a:r>
              <a:rPr lang="en-US" sz="1400"/>
              <a:t>Post in Linkedin groups.</a:t>
            </a:r>
          </a:p>
          <a:p>
            <a:r>
              <a:rPr lang="en-US" sz="1400"/>
              <a:t>Add animated image to a post to attract attention.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FD5842-31B3-F740-459C-D71D75065DD1}"/>
              </a:ext>
            </a:extLst>
          </p:cNvPr>
          <p:cNvSpPr txBox="1"/>
          <p:nvPr/>
        </p:nvSpPr>
        <p:spPr>
          <a:xfrm>
            <a:off x="0" y="0"/>
            <a:ext cx="7422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Get visibility by writing posts on Linkedin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1B06B-8EE6-B965-6053-84728594682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2726" y="1361837"/>
            <a:ext cx="2171700" cy="332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59CD51-53D3-67A7-3FA4-BFAF409C74A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1827" y="2798238"/>
            <a:ext cx="3023012" cy="321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81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2DE37A-2A39-F50B-39CF-E590EB97B2D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375" y="1147483"/>
            <a:ext cx="2794000" cy="434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FDAAD8-4534-1C54-43D2-23FD8BD5E95E}"/>
              </a:ext>
            </a:extLst>
          </p:cNvPr>
          <p:cNvSpPr txBox="1"/>
          <p:nvPr/>
        </p:nvSpPr>
        <p:spPr>
          <a:xfrm>
            <a:off x="5378608" y="641458"/>
            <a:ext cx="5504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"How I Raised Myself from Failure to Success in Selling"</a:t>
            </a:r>
            <a:br>
              <a:rPr lang="en-US"/>
            </a:br>
            <a:r>
              <a:rPr lang="en-US"/>
              <a:t>by Frank Bettger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463CA-4367-2170-00FB-304E427DD525}"/>
              </a:ext>
            </a:extLst>
          </p:cNvPr>
          <p:cNvSpPr txBox="1"/>
          <p:nvPr/>
        </p:nvSpPr>
        <p:spPr>
          <a:xfrm>
            <a:off x="0" y="0"/>
            <a:ext cx="4930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The One Book You MUST buy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59931A-8AF0-774C-7202-7E6A4E408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15398" y="1307506"/>
            <a:ext cx="1666568" cy="217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86E194-2BB0-B2CE-28EE-7023835BD0AF}"/>
              </a:ext>
            </a:extLst>
          </p:cNvPr>
          <p:cNvSpPr txBox="1"/>
          <p:nvPr/>
        </p:nvSpPr>
        <p:spPr>
          <a:xfrm>
            <a:off x="10027023" y="3560759"/>
            <a:ext cx="1443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Frank Bettger</a:t>
            </a:r>
            <a:br>
              <a:rPr lang="en-US" sz="1400"/>
            </a:br>
            <a:r>
              <a:rPr lang="en-US" sz="1400"/>
              <a:t>1888 - 1981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3C5DE-03BD-9933-8F3B-07C8F406F5FA}"/>
              </a:ext>
            </a:extLst>
          </p:cNvPr>
          <p:cNvSpPr txBox="1"/>
          <p:nvPr/>
        </p:nvSpPr>
        <p:spPr>
          <a:xfrm>
            <a:off x="4737417" y="1809144"/>
            <a:ext cx="46396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Interviewing for jobs is contact selling.</a:t>
            </a:r>
          </a:p>
          <a:p>
            <a:r>
              <a:rPr lang="en-US" sz="1200"/>
              <a:t>Thus this book is what you need.</a:t>
            </a:r>
          </a:p>
          <a:p>
            <a:r>
              <a:rPr lang="en-US" sz="1200"/>
              <a:t>It is short and systematic tutorial of "contact selling".</a:t>
            </a:r>
          </a:p>
          <a:p>
            <a:r>
              <a:rPr lang="en-US" sz="1200"/>
              <a:t>It is written as a set of stories – interesting to read.</a:t>
            </a:r>
          </a:p>
          <a:p>
            <a:endParaRPr lang="en-US" sz="1200"/>
          </a:p>
          <a:p>
            <a:r>
              <a:rPr lang="en-US" sz="1200"/>
              <a:t>Bettger played Major League Baseball.</a:t>
            </a:r>
          </a:p>
          <a:p>
            <a:r>
              <a:rPr lang="en-US" sz="1200"/>
              <a:t>He was demoted from one team because "he lacked enthusiasm".</a:t>
            </a:r>
          </a:p>
          <a:p>
            <a:r>
              <a:rPr lang="en-US" sz="1200"/>
              <a:t>From that moment on, he played with vigorous enthusiasm. </a:t>
            </a:r>
          </a:p>
          <a:p>
            <a:endParaRPr lang="en-US" sz="1200"/>
          </a:p>
          <a:p>
            <a:r>
              <a:rPr lang="en-US" sz="1200"/>
              <a:t>After injury he has become a very successful at selling life insurance.</a:t>
            </a:r>
          </a:p>
          <a:p>
            <a:r>
              <a:rPr lang="en-US" sz="1200"/>
              <a:t>At first he was failing.</a:t>
            </a:r>
          </a:p>
          <a:p>
            <a:r>
              <a:rPr lang="en-US" sz="1200"/>
              <a:t>But then he started acting enthusiastically</a:t>
            </a:r>
          </a:p>
          <a:p>
            <a:r>
              <a:rPr lang="en-US" sz="1200"/>
              <a:t>(and more strategically – as described in the book),</a:t>
            </a:r>
          </a:p>
          <a:p>
            <a:r>
              <a:rPr lang="en-US" sz="1200"/>
              <a:t>and ahs become very successful.</a:t>
            </a:r>
          </a:p>
        </p:txBody>
      </p:sp>
    </p:spTree>
    <p:extLst>
      <p:ext uri="{BB962C8B-B14F-4D97-AF65-F5344CB8AC3E}">
        <p14:creationId xmlns:p14="http://schemas.microsoft.com/office/powerpoint/2010/main" val="281377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35B93-487F-1D49-A679-7ACD78250CA1}"/>
              </a:ext>
            </a:extLst>
          </p:cNvPr>
          <p:cNvSpPr/>
          <p:nvPr/>
        </p:nvSpPr>
        <p:spPr>
          <a:xfrm>
            <a:off x="346330" y="452058"/>
            <a:ext cx="96466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Arial" panose="020B0604020202020204" pitchFamily="34" charset="0"/>
              </a:rPr>
              <a:t>Job Searching – Marketing Yourself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F5442C-BB92-9940-C115-1FCBB476EFE9}"/>
              </a:ext>
            </a:extLst>
          </p:cNvPr>
          <p:cNvSpPr txBox="1"/>
          <p:nvPr/>
        </p:nvSpPr>
        <p:spPr>
          <a:xfrm>
            <a:off x="346330" y="1659285"/>
            <a:ext cx="6649893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There is no stability. Average job duration was less than 2 years for a long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technologies change fast. You need to learn new stuff to be marketable. </a:t>
            </a:r>
            <a:br>
              <a:rPr lang="en-US" sz="1400"/>
            </a:br>
            <a:r>
              <a:rPr lang="en-US" sz="1400"/>
              <a:t>You have to change, to adapt, to </a:t>
            </a:r>
            <a:r>
              <a:rPr lang="en-US" sz="1400" b="1">
                <a:solidFill>
                  <a:srgbClr val="FF0000"/>
                </a:solidFill>
              </a:rPr>
              <a:t>educate yourself into employment</a:t>
            </a:r>
            <a:r>
              <a:rPr lang="en-US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You need to be </a:t>
            </a:r>
            <a:r>
              <a:rPr lang="en-US" sz="1400" b="1">
                <a:solidFill>
                  <a:srgbClr val="FF0000"/>
                </a:solidFill>
              </a:rPr>
              <a:t>on the front of the wave</a:t>
            </a:r>
            <a:r>
              <a:rPr lang="en-US" sz="1400"/>
              <a:t> to receive high rate/salary. </a:t>
            </a:r>
            <a:br>
              <a:rPr lang="en-US" sz="1400"/>
            </a:br>
            <a:r>
              <a:rPr lang="en-US" sz="1400"/>
              <a:t>New job types become commoditized (and salaries drop) in just few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Most people don't educate themselves until they are forced to do so. </a:t>
            </a:r>
            <a:br>
              <a:rPr lang="en-US" sz="1400"/>
            </a:br>
            <a:r>
              <a:rPr lang="en-US" sz="1400"/>
              <a:t>So they are </a:t>
            </a:r>
            <a:r>
              <a:rPr lang="en-US" sz="1400">
                <a:solidFill>
                  <a:srgbClr val="00B0F0"/>
                </a:solidFill>
              </a:rPr>
              <a:t>not increasing their salary</a:t>
            </a:r>
            <a:r>
              <a:rPr lang="en-US" sz="1400"/>
              <a:t>. </a:t>
            </a:r>
            <a:br>
              <a:rPr lang="en-US" sz="1400"/>
            </a:br>
            <a:r>
              <a:rPr lang="en-US" sz="1400"/>
              <a:t>In fact, their </a:t>
            </a:r>
            <a:r>
              <a:rPr lang="en-US" sz="1400">
                <a:solidFill>
                  <a:srgbClr val="00B0F0"/>
                </a:solidFill>
              </a:rPr>
              <a:t>effective compensation may go down</a:t>
            </a:r>
            <a:r>
              <a:rPr lang="en-US" sz="1400"/>
              <a:t>, and </a:t>
            </a:r>
            <a:r>
              <a:rPr lang="en-US" sz="1400">
                <a:solidFill>
                  <a:srgbClr val="00B0F0"/>
                </a:solidFill>
              </a:rPr>
              <a:t>competition get tougher</a:t>
            </a:r>
            <a:r>
              <a:rPr lang="en-US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Nowadays you have to also </a:t>
            </a:r>
            <a:r>
              <a:rPr lang="en-US" sz="1400">
                <a:solidFill>
                  <a:srgbClr val="00B0F0"/>
                </a:solidFill>
              </a:rPr>
              <a:t>compete against remote outsorcing</a:t>
            </a:r>
            <a:r>
              <a:rPr lang="en-US" sz="1400"/>
              <a:t> to other countries </a:t>
            </a:r>
            <a:br>
              <a:rPr lang="en-US" sz="1400"/>
            </a:br>
            <a:r>
              <a:rPr lang="en-US" sz="1400"/>
              <a:t>and against outsourcing to computers (automation, cloud, AI)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B0F0"/>
                </a:solidFill>
              </a:rPr>
              <a:t>Many jobs are becoming extinct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(for example, the number of human traders at financial companies </a:t>
            </a:r>
            <a:br>
              <a:rPr lang="en-US" sz="1400"/>
            </a:br>
            <a:r>
              <a:rPr lang="en-US" sz="1400"/>
              <a:t>has fallen down to about 1% of what it used to be).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C5AF0-A463-7E5F-3456-1EFC47D529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4576" y="3272201"/>
            <a:ext cx="2336800" cy="20193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462E0DBE-8277-ED94-9B77-E40D480506DF}"/>
              </a:ext>
            </a:extLst>
          </p:cNvPr>
          <p:cNvSpPr/>
          <p:nvPr/>
        </p:nvSpPr>
        <p:spPr>
          <a:xfrm rot="11348181">
            <a:off x="6318096" y="3359894"/>
            <a:ext cx="2345020" cy="153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Educate yourself Stock Photos, Royalty Free Educate yourself Images |  Depositphotos">
            <a:extLst>
              <a:ext uri="{FF2B5EF4-FFF2-40B4-BE49-F238E27FC236}">
                <a16:creationId xmlns:a16="http://schemas.microsoft.com/office/drawing/2014/main" id="{6ECF677D-ADF6-5551-6D49-76AC11EE3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1667" y="1659285"/>
            <a:ext cx="2339709" cy="131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6D951FDE-3866-B5FC-CF40-B8A2518FCC1A}"/>
              </a:ext>
            </a:extLst>
          </p:cNvPr>
          <p:cNvSpPr/>
          <p:nvPr/>
        </p:nvSpPr>
        <p:spPr>
          <a:xfrm rot="10549212">
            <a:off x="6323242" y="2289241"/>
            <a:ext cx="2345020" cy="153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0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DE3DF-C323-71AE-F3A0-F60BB2BEB696}"/>
              </a:ext>
            </a:extLst>
          </p:cNvPr>
          <p:cNvSpPr txBox="1"/>
          <p:nvPr/>
        </p:nvSpPr>
        <p:spPr>
          <a:xfrm>
            <a:off x="311383" y="1315124"/>
            <a:ext cx="7634176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Strategy</a:t>
            </a:r>
            <a:r>
              <a:rPr lang="en-US" sz="1400"/>
              <a:t> is a long-term (several years) direction. A 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Tactics</a:t>
            </a:r>
            <a:r>
              <a:rPr lang="en-US" sz="1400"/>
              <a:t> is short-term, specific, paying bills this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People tend to concentrate on tactics and not setting long-term strategic direction.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People tend to overestimate what they can do short term (in 3 months), and under-estimate what they can achieve long-term (in 3-5-10 years).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You need to set a </a:t>
            </a:r>
            <a:r>
              <a:rPr lang="en-US" sz="1400" b="1">
                <a:solidFill>
                  <a:srgbClr val="FF0000"/>
                </a:solidFill>
              </a:rPr>
              <a:t>strategic direction</a:t>
            </a:r>
            <a:r>
              <a:rPr lang="en-US" sz="1400"/>
              <a:t>. For me it is new technologies (Data Science, ML &amp; AI, Crypto)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Once you decided on your strategic direction, you need to find examples of people who you can use as </a:t>
            </a:r>
            <a:r>
              <a:rPr lang="en-US" sz="1400" b="1">
                <a:solidFill>
                  <a:srgbClr val="FF0000"/>
                </a:solidFill>
              </a:rPr>
              <a:t>role models</a:t>
            </a:r>
            <a:r>
              <a:rPr lang="en-US" sz="140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The easiest way to achieve success is to follow someone else's steps</a:t>
            </a:r>
            <a:r>
              <a:rPr lang="en-US" sz="1400"/>
              <a:t>. Venturing into a new field is like stepping on a minefield. You don't know where the mines are. But if you have someone who knows how to cross the field, then you can repeat his success simply by following his steps.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Educate yourself.</a:t>
            </a:r>
            <a:r>
              <a:rPr lang="en-US" sz="1400"/>
              <a:t> Some knowledge you can find by searching (googling) for it. For some knowledge you should pay. But this is always a good investment.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B6856-2D9A-4CBF-2FDA-49E83353DC28}"/>
              </a:ext>
            </a:extLst>
          </p:cNvPr>
          <p:cNvSpPr txBox="1"/>
          <p:nvPr/>
        </p:nvSpPr>
        <p:spPr>
          <a:xfrm>
            <a:off x="0" y="0"/>
            <a:ext cx="4274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Tactics and Strategy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24DCE3-4C23-4811-1DF7-AF61C316B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17618" y="797442"/>
            <a:ext cx="1084077" cy="144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8F83B0-6417-73CB-73CC-55ACA1739C07}"/>
              </a:ext>
            </a:extLst>
          </p:cNvPr>
          <p:cNvSpPr txBox="1"/>
          <p:nvPr/>
        </p:nvSpPr>
        <p:spPr>
          <a:xfrm>
            <a:off x="8527313" y="2337582"/>
            <a:ext cx="3664688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Interesting example - Prashant Reddy:</a:t>
            </a:r>
            <a:br>
              <a:rPr lang="en-US" sz="1400"/>
            </a:br>
            <a:r>
              <a:rPr lang="en-US" sz="1100"/>
              <a:t> - </a:t>
            </a:r>
            <a:r>
              <a:rPr lang="en-US" sz="1100">
                <a:hlinkClick r:id="rId3"/>
              </a:rPr>
              <a:t>http://www.cs.cmu.edu/~ppr/</a:t>
            </a:r>
            <a:br>
              <a:rPr lang="en-US" sz="1100"/>
            </a:br>
            <a:r>
              <a:rPr lang="en-US" sz="1100"/>
              <a:t> - </a:t>
            </a:r>
            <a:r>
              <a:rPr lang="en-US" sz="1100">
                <a:hlinkClick r:id="rId4"/>
              </a:rPr>
              <a:t>https://www.linkedin.com/in/prashantreddy</a:t>
            </a:r>
            <a:br>
              <a:rPr lang="en-US" sz="1100"/>
            </a:br>
            <a:r>
              <a:rPr lang="en-US" sz="1100"/>
              <a:t> - </a:t>
            </a:r>
            <a:r>
              <a:rPr lang="en-US" sz="1100">
                <a:hlinkClick r:id="rId5"/>
              </a:rPr>
              <a:t>https://www.facebook.com/prashantreddy</a:t>
            </a:r>
            <a:br>
              <a:rPr lang="en-US" sz="1400"/>
            </a:br>
            <a:endParaRPr lang="en-US" sz="1400"/>
          </a:p>
          <a:p>
            <a:r>
              <a:rPr lang="en-US" sz="1400"/>
              <a:t>In ~2009 </a:t>
            </a:r>
            <a:r>
              <a:rPr lang="en-US" sz="1400" b="1">
                <a:solidFill>
                  <a:srgbClr val="FF0000"/>
                </a:solidFill>
              </a:rPr>
              <a:t>he has left his 7-figure income</a:t>
            </a:r>
            <a:r>
              <a:rPr lang="en-US" sz="1400"/>
              <a:t> at Morgan Stanley, and has become a Ph.D. student at Carnegie Mellon in the area of Machine Learning. </a:t>
            </a:r>
          </a:p>
          <a:p>
            <a:r>
              <a:rPr lang="en-US" sz="1400"/>
              <a:t>He has later gone to Google and J.P. Morgan. </a:t>
            </a:r>
          </a:p>
          <a:p>
            <a:endParaRPr lang="en-US" sz="1400"/>
          </a:p>
          <a:p>
            <a:r>
              <a:rPr lang="en-US" sz="1400"/>
              <a:t>This is a very interesting example of selecting and staying on strategic course. Usually people don't want to sacrifice their high salaries. But - he did.</a:t>
            </a:r>
          </a:p>
        </p:txBody>
      </p:sp>
    </p:spTree>
    <p:extLst>
      <p:ext uri="{BB962C8B-B14F-4D97-AF65-F5344CB8AC3E}">
        <p14:creationId xmlns:p14="http://schemas.microsoft.com/office/powerpoint/2010/main" val="154644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E59574-228C-092F-834A-0170F9F2C57B}"/>
              </a:ext>
            </a:extLst>
          </p:cNvPr>
          <p:cNvSpPr txBox="1"/>
          <p:nvPr/>
        </p:nvSpPr>
        <p:spPr>
          <a:xfrm>
            <a:off x="2798159" y="1039979"/>
            <a:ext cx="5592725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If you educate yourself proactively in advance: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0000"/>
                </a:solidFill>
              </a:rPr>
              <a:t>you will be ahead of the crowd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0000"/>
                </a:solidFill>
              </a:rPr>
              <a:t>You will have little or no competition - and will receive higher salary</a:t>
            </a:r>
          </a:p>
          <a:p>
            <a:endParaRPr lang="en-US" sz="1400"/>
          </a:p>
          <a:p>
            <a:r>
              <a:rPr lang="en-US" sz="1400"/>
              <a:t>Think in terms of studying in a college.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If you learn 1 weeks in advance - you get high grades.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If you learn 1 weeks late - you get low grades.</a:t>
            </a:r>
          </a:p>
          <a:p>
            <a:endParaRPr lang="en-US" sz="1400"/>
          </a:p>
          <a:p>
            <a:r>
              <a:rPr lang="en-US" sz="1400"/>
              <a:t>Over a period of 4 years the shift of 2 weeks is only 2/(4*50) ~ 1 percent.</a:t>
            </a:r>
          </a:p>
          <a:p>
            <a:endParaRPr lang="en-US" sz="1400"/>
          </a:p>
          <a:p>
            <a:r>
              <a:rPr lang="en-US" sz="1400"/>
              <a:t>But this 1% shift in timing may </a:t>
            </a:r>
          </a:p>
          <a:p>
            <a:r>
              <a:rPr lang="en-US" sz="1400"/>
              <a:t>result in 100% .. 500% shift in salary in real life.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6B90B-86CC-1127-F094-EF01FA3B8D57}"/>
              </a:ext>
            </a:extLst>
          </p:cNvPr>
          <p:cNvSpPr txBox="1"/>
          <p:nvPr/>
        </p:nvSpPr>
        <p:spPr>
          <a:xfrm>
            <a:off x="0" y="0"/>
            <a:ext cx="715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Educate yourself "in advance". Be proactive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82D82-91CD-EAC7-012A-57F48167AC6A}"/>
              </a:ext>
            </a:extLst>
          </p:cNvPr>
          <p:cNvSpPr txBox="1"/>
          <p:nvPr/>
        </p:nvSpPr>
        <p:spPr>
          <a:xfrm>
            <a:off x="726053" y="4533502"/>
            <a:ext cx="24015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Year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AC08E-9C52-B932-4998-7FC4571B6F00}"/>
              </a:ext>
            </a:extLst>
          </p:cNvPr>
          <p:cNvSpPr txBox="1"/>
          <p:nvPr/>
        </p:nvSpPr>
        <p:spPr>
          <a:xfrm>
            <a:off x="3193017" y="4533502"/>
            <a:ext cx="240150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Year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4AFFD-824E-006E-3421-1DE527059672}"/>
              </a:ext>
            </a:extLst>
          </p:cNvPr>
          <p:cNvSpPr txBox="1"/>
          <p:nvPr/>
        </p:nvSpPr>
        <p:spPr>
          <a:xfrm>
            <a:off x="5659981" y="4546574"/>
            <a:ext cx="24015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Year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FF8A0-8A8F-40C4-A2AA-4F9EE3D3345D}"/>
              </a:ext>
            </a:extLst>
          </p:cNvPr>
          <p:cNvSpPr txBox="1"/>
          <p:nvPr/>
        </p:nvSpPr>
        <p:spPr>
          <a:xfrm>
            <a:off x="8126946" y="4546574"/>
            <a:ext cx="240150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Year 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AA32A8-F796-F889-13B6-5DA574B2F659}"/>
              </a:ext>
            </a:extLst>
          </p:cNvPr>
          <p:cNvCxnSpPr/>
          <p:nvPr/>
        </p:nvCxnSpPr>
        <p:spPr>
          <a:xfrm>
            <a:off x="878453" y="5223164"/>
            <a:ext cx="980239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63C0DE-AC3B-CF97-433F-E18611FBCEA6}"/>
              </a:ext>
            </a:extLst>
          </p:cNvPr>
          <p:cNvCxnSpPr/>
          <p:nvPr/>
        </p:nvCxnSpPr>
        <p:spPr>
          <a:xfrm>
            <a:off x="567716" y="5387439"/>
            <a:ext cx="980239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71C0CE-5EF5-59CC-BF95-D627B56F0144}"/>
              </a:ext>
            </a:extLst>
          </p:cNvPr>
          <p:cNvSpPr txBox="1"/>
          <p:nvPr/>
        </p:nvSpPr>
        <p:spPr>
          <a:xfrm>
            <a:off x="10842171" y="5058888"/>
            <a:ext cx="85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4F823-B13E-222D-EB1E-EB3B4977A67C}"/>
              </a:ext>
            </a:extLst>
          </p:cNvPr>
          <p:cNvSpPr txBox="1"/>
          <p:nvPr/>
        </p:nvSpPr>
        <p:spPr>
          <a:xfrm>
            <a:off x="10414660" y="5332020"/>
            <a:ext cx="85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Ahead</a:t>
            </a:r>
          </a:p>
        </p:txBody>
      </p:sp>
    </p:spTree>
    <p:extLst>
      <p:ext uri="{BB962C8B-B14F-4D97-AF65-F5344CB8AC3E}">
        <p14:creationId xmlns:p14="http://schemas.microsoft.com/office/powerpoint/2010/main" val="76005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984BF7-59DE-F4CF-562F-9537F58A14A1}"/>
              </a:ext>
            </a:extLst>
          </p:cNvPr>
          <p:cNvSpPr txBox="1"/>
          <p:nvPr/>
        </p:nvSpPr>
        <p:spPr>
          <a:xfrm>
            <a:off x="629392" y="1624502"/>
            <a:ext cx="2968831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Catch-22: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 get a job you need experience,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 get experience you need a job.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54459-278E-89C9-3219-EECDCEDAEEE2}"/>
              </a:ext>
            </a:extLst>
          </p:cNvPr>
          <p:cNvSpPr txBox="1"/>
          <p:nvPr/>
        </p:nvSpPr>
        <p:spPr>
          <a:xfrm>
            <a:off x="0" y="0"/>
            <a:ext cx="167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Catch-22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CD7AC-35EB-7BA4-157F-C760BCE66167}"/>
              </a:ext>
            </a:extLst>
          </p:cNvPr>
          <p:cNvSpPr txBox="1"/>
          <p:nvPr/>
        </p:nvSpPr>
        <p:spPr>
          <a:xfrm>
            <a:off x="629392" y="2527028"/>
            <a:ext cx="347947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Everyone gets this 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when getting into a new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when interviewing for a higher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when technologies change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5EFB5-149B-62C0-34B9-A9A443CA6B8F}"/>
              </a:ext>
            </a:extLst>
          </p:cNvPr>
          <p:cNvSpPr txBox="1"/>
          <p:nvPr/>
        </p:nvSpPr>
        <p:spPr>
          <a:xfrm>
            <a:off x="629392" y="3644997"/>
            <a:ext cx="4714504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There are only two ways to break out of this catch-22 cycle:</a:t>
            </a:r>
            <a:br>
              <a:rPr lang="en-US" sz="1400"/>
            </a:b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Method 1: get real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Method 2: sell your enthusiasm. Get some education, and convince that you are really excited and can do the job</a:t>
            </a:r>
          </a:p>
          <a:p>
            <a:endParaRPr lang="en-US" sz="1400"/>
          </a:p>
          <a:p>
            <a:r>
              <a:rPr lang="en-US" sz="1400"/>
              <a:t>In most cases I was using 2</a:t>
            </a:r>
            <a:r>
              <a:rPr lang="en-US" sz="1400" baseline="30000"/>
              <a:t>nd</a:t>
            </a:r>
            <a:r>
              <a:rPr lang="en-US" sz="1400"/>
              <a:t> method.</a:t>
            </a:r>
          </a:p>
        </p:txBody>
      </p:sp>
      <p:pic>
        <p:nvPicPr>
          <p:cNvPr id="2050" name="Picture 2" descr="When a resume specialist can't help -- avoiding a Job/Experience Catch 22">
            <a:extLst>
              <a:ext uri="{FF2B5EF4-FFF2-40B4-BE49-F238E27FC236}">
                <a16:creationId xmlns:a16="http://schemas.microsoft.com/office/drawing/2014/main" id="{952E54B8-B578-1422-76B7-640BB4E4E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90750" y="1850127"/>
            <a:ext cx="4974693" cy="279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10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61C9E5-9CC3-3202-1EC0-CD9CBE001282}"/>
              </a:ext>
            </a:extLst>
          </p:cNvPr>
          <p:cNvSpPr txBox="1"/>
          <p:nvPr/>
        </p:nvSpPr>
        <p:spPr>
          <a:xfrm>
            <a:off x="409698" y="1176884"/>
            <a:ext cx="5256028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B0F0"/>
                </a:solidFill>
              </a:rPr>
              <a:t>I had a friend</a:t>
            </a:r>
            <a:r>
              <a:rPr lang="en-US" sz="1400"/>
              <a:t> who always felt that he needs to study more.</a:t>
            </a:r>
          </a:p>
          <a:p>
            <a:r>
              <a:rPr lang="en-US" sz="1400"/>
              <a:t>To get more courses, more certifications.</a:t>
            </a:r>
          </a:p>
          <a:p>
            <a:endParaRPr lang="en-US" sz="1400"/>
          </a:p>
          <a:p>
            <a:r>
              <a:rPr lang="en-US" sz="1400"/>
              <a:t>But </a:t>
            </a:r>
            <a:r>
              <a:rPr lang="en-US" sz="1400" b="1">
                <a:solidFill>
                  <a:srgbClr val="FF0000"/>
                </a:solidFill>
              </a:rPr>
              <a:t>if you don't go out and do the interviews, nothing happens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Suppose you have studied for 3 months and now you are 70% ready.</a:t>
            </a:r>
          </a:p>
          <a:p>
            <a:r>
              <a:rPr lang="en-US" sz="1400"/>
              <a:t>If you study for another 3 months - you may be 75% ready.</a:t>
            </a:r>
          </a:p>
          <a:p>
            <a:r>
              <a:rPr lang="en-US" sz="1400"/>
              <a:t>But if you instead spend this time on going on interviews,</a:t>
            </a:r>
          </a:p>
          <a:p>
            <a:r>
              <a:rPr lang="en-US" sz="1400"/>
              <a:t>you would probably get a job by now.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More studying will increase your chances by 5%.</a:t>
            </a:r>
          </a:p>
          <a:p>
            <a:r>
              <a:rPr lang="en-US" sz="1400" b="1">
                <a:solidFill>
                  <a:srgbClr val="FF0000"/>
                </a:solidFill>
              </a:rPr>
              <a:t>More interviewing will increase your chances by 100%.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7AD1F-138E-D35F-73BC-06924B737186}"/>
              </a:ext>
            </a:extLst>
          </p:cNvPr>
          <p:cNvSpPr txBox="1"/>
          <p:nvPr/>
        </p:nvSpPr>
        <p:spPr>
          <a:xfrm>
            <a:off x="7117131" y="1334133"/>
            <a:ext cx="396594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B0F0"/>
                </a:solidFill>
              </a:rPr>
              <a:t>I knew a guy</a:t>
            </a:r>
            <a:r>
              <a:rPr lang="en-US" sz="1400"/>
              <a:t> who was absolutely useless at work,</a:t>
            </a:r>
          </a:p>
          <a:p>
            <a:r>
              <a:rPr lang="en-US" sz="1400"/>
              <a:t>but he was complaining that he is not paid enough,</a:t>
            </a:r>
          </a:p>
          <a:p>
            <a:r>
              <a:rPr lang="en-US" sz="1400"/>
              <a:t>so he was constantly going on interviews.</a:t>
            </a:r>
          </a:p>
          <a:p>
            <a:endParaRPr lang="en-US" sz="1400"/>
          </a:p>
          <a:p>
            <a:r>
              <a:rPr lang="en-US" sz="1400"/>
              <a:t>Result - </a:t>
            </a:r>
            <a:r>
              <a:rPr lang="en-US" sz="1400" b="1">
                <a:solidFill>
                  <a:srgbClr val="FF0000"/>
                </a:solidFill>
              </a:rPr>
              <a:t>he was getting high-paying jobs</a:t>
            </a:r>
            <a:r>
              <a:rPr lang="en-US" sz="1400"/>
              <a:t>.</a:t>
            </a:r>
          </a:p>
          <a:p>
            <a:r>
              <a:rPr lang="en-US" sz="1400"/>
              <a:t>And adding them to his resume.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So he was paid more than people around him.</a:t>
            </a:r>
          </a:p>
          <a:p>
            <a:r>
              <a:rPr lang="en-US" sz="1400" b="1">
                <a:solidFill>
                  <a:srgbClr val="FF0000"/>
                </a:solidFill>
              </a:rPr>
              <a:t>Although he was useless at work, not productive.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43121-1BFB-E590-F379-653C549DBF6C}"/>
              </a:ext>
            </a:extLst>
          </p:cNvPr>
          <p:cNvSpPr txBox="1"/>
          <p:nvPr/>
        </p:nvSpPr>
        <p:spPr>
          <a:xfrm>
            <a:off x="3921642" y="4508204"/>
            <a:ext cx="4348716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Those who study - don't get jobs.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Those who go on interviews - get jobs and earn more.</a:t>
            </a:r>
          </a:p>
          <a:p>
            <a:endParaRPr lang="en-US" sz="1400"/>
          </a:p>
          <a:p>
            <a:r>
              <a:rPr lang="en-US" sz="1400"/>
              <a:t>Note that once you get a job - you will learn new stuff</a:t>
            </a:r>
          </a:p>
          <a:p>
            <a:r>
              <a:rPr lang="en-US" sz="1400"/>
              <a:t>on the job while getting paid.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So, do not procrastinate - just start interviewing.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7A8C0-D185-936C-BD50-FF94E307F00A}"/>
              </a:ext>
            </a:extLst>
          </p:cNvPr>
          <p:cNvSpPr txBox="1"/>
          <p:nvPr/>
        </p:nvSpPr>
        <p:spPr>
          <a:xfrm>
            <a:off x="0" y="0"/>
            <a:ext cx="6365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Stop studying – and start interviewing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115F5-6191-A98D-366B-89B7A4B74DEE}"/>
              </a:ext>
            </a:extLst>
          </p:cNvPr>
          <p:cNvSpPr txBox="1"/>
          <p:nvPr/>
        </p:nvSpPr>
        <p:spPr>
          <a:xfrm>
            <a:off x="8823366" y="4508204"/>
            <a:ext cx="3194463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Bottleneck is usually not in your incomplete knowledge. Nobody is perfect.</a:t>
            </a:r>
          </a:p>
          <a:p>
            <a:endParaRPr lang="en-US" sz="1400"/>
          </a:p>
          <a:p>
            <a:r>
              <a:rPr lang="en-US" sz="1400"/>
              <a:t>Bottleneck is usually in not doing enough marketing, selling and interviewing.</a:t>
            </a:r>
          </a:p>
        </p:txBody>
      </p:sp>
    </p:spTree>
    <p:extLst>
      <p:ext uri="{BB962C8B-B14F-4D97-AF65-F5344CB8AC3E}">
        <p14:creationId xmlns:p14="http://schemas.microsoft.com/office/powerpoint/2010/main" val="349629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5E514B-D36E-713A-3833-553F76A9E340}"/>
              </a:ext>
            </a:extLst>
          </p:cNvPr>
          <p:cNvSpPr txBox="1"/>
          <p:nvPr/>
        </p:nvSpPr>
        <p:spPr>
          <a:xfrm>
            <a:off x="1203643" y="1428491"/>
            <a:ext cx="4892357" cy="3539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You need to accept the fact that during the interview</a:t>
            </a:r>
          </a:p>
          <a:p>
            <a:r>
              <a:rPr lang="en-US" sz="1400"/>
              <a:t>there will be questions which you will not know the answers to.</a:t>
            </a:r>
          </a:p>
          <a:p>
            <a:endParaRPr lang="en-US" sz="1400"/>
          </a:p>
          <a:p>
            <a:r>
              <a:rPr lang="en-US" sz="1400"/>
              <a:t>You can never prepare for everything.</a:t>
            </a:r>
          </a:p>
          <a:p>
            <a:r>
              <a:rPr lang="en-US" sz="1400"/>
              <a:t>Never.</a:t>
            </a:r>
          </a:p>
          <a:p>
            <a:r>
              <a:rPr lang="en-US" sz="1400"/>
              <a:t>Just accept that.</a:t>
            </a:r>
          </a:p>
          <a:p>
            <a:endParaRPr lang="en-US" sz="1400"/>
          </a:p>
          <a:p>
            <a:r>
              <a:rPr lang="en-US" sz="1400"/>
              <a:t>Look at interviews as a learning experience.</a:t>
            </a:r>
          </a:p>
          <a:p>
            <a:r>
              <a:rPr lang="en-US" sz="1400"/>
              <a:t>Ask questions, take notes, write down terms,</a:t>
            </a:r>
          </a:p>
          <a:p>
            <a:r>
              <a:rPr lang="en-US" sz="1400"/>
              <a:t>then go home and google them, learn about them,</a:t>
            </a:r>
          </a:p>
          <a:p>
            <a:r>
              <a:rPr lang="en-US" sz="1400"/>
              <a:t>maybe add to your resume.</a:t>
            </a:r>
          </a:p>
          <a:p>
            <a:endParaRPr lang="en-US" sz="1400"/>
          </a:p>
          <a:p>
            <a:r>
              <a:rPr lang="en-US" sz="1400"/>
              <a:t>Going on interviews is like a free education.</a:t>
            </a:r>
          </a:p>
          <a:p>
            <a:r>
              <a:rPr lang="en-US" sz="1400"/>
              <a:t>You meet with experienced high-paid professionals</a:t>
            </a:r>
          </a:p>
          <a:p>
            <a:r>
              <a:rPr lang="en-US" sz="1400"/>
              <a:t>who talk and ask questions about your area of interest.</a:t>
            </a:r>
          </a:p>
          <a:p>
            <a:r>
              <a:rPr lang="en-US" sz="1400" b="1">
                <a:solidFill>
                  <a:srgbClr val="FF0000"/>
                </a:solidFill>
              </a:rPr>
              <a:t>This is a great opportunity to learn from them</a:t>
            </a:r>
            <a:r>
              <a:rPr lang="en-US" sz="140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278D6-B921-3A1E-E13A-CC810685C720}"/>
              </a:ext>
            </a:extLst>
          </p:cNvPr>
          <p:cNvSpPr txBox="1"/>
          <p:nvPr/>
        </p:nvSpPr>
        <p:spPr>
          <a:xfrm>
            <a:off x="6215" y="0"/>
            <a:ext cx="4708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Interview is NOT a test,</a:t>
            </a:r>
          </a:p>
          <a:p>
            <a:r>
              <a:rPr lang="en-US" sz="2800" b="1"/>
              <a:t>but an educational session</a:t>
            </a:r>
          </a:p>
        </p:txBody>
      </p:sp>
      <p:pic>
        <p:nvPicPr>
          <p:cNvPr id="3074" name="Picture 2" descr="Most Common Job Interview Questions. - Institute of Career Development,  Bangladesh - ICDB">
            <a:extLst>
              <a:ext uri="{FF2B5EF4-FFF2-40B4-BE49-F238E27FC236}">
                <a16:creationId xmlns:a16="http://schemas.microsoft.com/office/drawing/2014/main" id="{8DC276C7-BBD9-34D7-A211-EFF138E55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6451" y="2061928"/>
            <a:ext cx="3769921" cy="251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66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5E514B-D36E-713A-3833-553F76A9E340}"/>
              </a:ext>
            </a:extLst>
          </p:cNvPr>
          <p:cNvSpPr txBox="1"/>
          <p:nvPr/>
        </p:nvSpPr>
        <p:spPr>
          <a:xfrm>
            <a:off x="414606" y="692556"/>
            <a:ext cx="6550970" cy="3539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Interview is the transfer of energy.</a:t>
            </a:r>
          </a:p>
          <a:p>
            <a:endParaRPr lang="en-US" sz="1400" dirty="0"/>
          </a:p>
          <a:p>
            <a:r>
              <a:rPr lang="en-US" sz="1400" dirty="0"/>
              <a:t>You must have energy, excitement.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Your top-paying skills are NOT your technical skills, but your enthusiasm.</a:t>
            </a:r>
          </a:p>
          <a:p>
            <a:endParaRPr lang="en-US" sz="1400" dirty="0"/>
          </a:p>
          <a:p>
            <a:r>
              <a:rPr lang="en-US" sz="1400" dirty="0"/>
              <a:t>I have learned this lesson almost 20 years ago from Charly </a:t>
            </a:r>
            <a:r>
              <a:rPr lang="en-US" sz="1400" dirty="0" err="1"/>
              <a:t>McAliley</a:t>
            </a:r>
            <a:endParaRPr lang="en-US" sz="1400" dirty="0"/>
          </a:p>
          <a:p>
            <a:r>
              <a:rPr lang="en-US" sz="1400" dirty="0"/>
              <a:t>He was making $300/hour when I was making $115/hour.</a:t>
            </a:r>
          </a:p>
          <a:p>
            <a:endParaRPr lang="en-US" sz="1400" dirty="0"/>
          </a:p>
          <a:p>
            <a:r>
              <a:rPr lang="en-US" sz="1400" dirty="0"/>
              <a:t>He has explained to me </a:t>
            </a:r>
            <a:r>
              <a:rPr lang="en-US" sz="1400" b="1" dirty="0">
                <a:solidFill>
                  <a:srgbClr val="FF0000"/>
                </a:solidFill>
              </a:rPr>
              <a:t>why he was paid much more</a:t>
            </a:r>
            <a:r>
              <a:rPr lang="en-US" sz="1400" dirty="0"/>
              <a:t>.</a:t>
            </a:r>
          </a:p>
          <a:p>
            <a:r>
              <a:rPr lang="en-US" sz="1400" dirty="0"/>
              <a:t>It was quite eye opening.</a:t>
            </a:r>
          </a:p>
          <a:p>
            <a:endParaRPr lang="en-US" sz="1400" dirty="0"/>
          </a:p>
          <a:p>
            <a:r>
              <a:rPr lang="en-US" sz="1400" dirty="0"/>
              <a:t>Same idea is explained very well in this famous book:</a:t>
            </a:r>
          </a:p>
          <a:p>
            <a:r>
              <a:rPr lang="en-US" sz="1400" dirty="0"/>
              <a:t>"</a:t>
            </a:r>
            <a:r>
              <a:rPr lang="en-US" sz="1400" b="1" dirty="0">
                <a:solidFill>
                  <a:srgbClr val="FF0000"/>
                </a:solidFill>
              </a:rPr>
              <a:t>How I Raised Myself from Failure to Success in Selling</a:t>
            </a:r>
            <a:r>
              <a:rPr lang="en-US" sz="1400" dirty="0"/>
              <a:t>"</a:t>
            </a:r>
          </a:p>
          <a:p>
            <a:r>
              <a:rPr lang="en-US" sz="1400" dirty="0"/>
              <a:t>by Frank </a:t>
            </a:r>
            <a:r>
              <a:rPr lang="en-US" sz="1400" dirty="0" err="1"/>
              <a:t>Bettger</a:t>
            </a:r>
            <a:endParaRPr lang="en-US" sz="1400" dirty="0"/>
          </a:p>
          <a:p>
            <a:r>
              <a:rPr lang="en-US" sz="1400" dirty="0"/>
              <a:t>.. </a:t>
            </a:r>
            <a:r>
              <a:rPr lang="en-US" sz="1400" dirty="0">
                <a:hlinkClick r:id="rId2"/>
              </a:rPr>
              <a:t>https://www.amazon.com/Raised-Myself-Failure-Success-Selling/dp/067179437X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F29D9E-F818-C090-7B86-DD129D0DAA0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6153" y="686937"/>
            <a:ext cx="2122871" cy="2461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207191-A7F9-84F3-B8F5-5B258E202D33}"/>
              </a:ext>
            </a:extLst>
          </p:cNvPr>
          <p:cNvSpPr txBox="1"/>
          <p:nvPr/>
        </p:nvSpPr>
        <p:spPr>
          <a:xfrm>
            <a:off x="7934043" y="3148670"/>
            <a:ext cx="40687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                 Charly McAliley</a:t>
            </a:r>
          </a:p>
          <a:p>
            <a:r>
              <a:rPr lang="en-US" sz="1100"/>
              <a:t> - </a:t>
            </a:r>
            <a:r>
              <a:rPr lang="en-US" sz="1100">
                <a:hlinkClick r:id="rId4"/>
              </a:rPr>
              <a:t>https://www.legacy.com/us/obituaries/atlanta/name/charles-mcaliley-obituary?n=charles-mcaliley&amp;pid=86229824</a:t>
            </a:r>
            <a:endParaRPr lang="en-US" sz="1100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E63AC-F9B6-588D-6E5F-A712D702CA6F}"/>
              </a:ext>
            </a:extLst>
          </p:cNvPr>
          <p:cNvSpPr txBox="1"/>
          <p:nvPr/>
        </p:nvSpPr>
        <p:spPr>
          <a:xfrm>
            <a:off x="0" y="16974"/>
            <a:ext cx="574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Interview is the transfer of energy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8D4DB-5A98-2121-60E3-0D3F92BE7F23}"/>
              </a:ext>
            </a:extLst>
          </p:cNvPr>
          <p:cNvSpPr txBox="1"/>
          <p:nvPr/>
        </p:nvSpPr>
        <p:spPr>
          <a:xfrm>
            <a:off x="1983179" y="4645958"/>
            <a:ext cx="457200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During the face-to-face interview you can do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smile, be positive, feel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be attentive and supporting listener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be a cheerleader for the other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be happy and relaxed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radiate bubbling positive energy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build trust, be authentic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be excited and curious about the person, technology, project, company</a:t>
            </a:r>
          </a:p>
        </p:txBody>
      </p:sp>
      <p:pic>
        <p:nvPicPr>
          <p:cNvPr id="1028" name="Picture 4" descr="Smile! How smiling helps baby development | Raising Children Network">
            <a:extLst>
              <a:ext uri="{FF2B5EF4-FFF2-40B4-BE49-F238E27FC236}">
                <a16:creationId xmlns:a16="http://schemas.microsoft.com/office/drawing/2014/main" id="{FC0D567F-936F-97C6-54C8-59125AA69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86179" y="4727954"/>
            <a:ext cx="1973101" cy="186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9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3318</Words>
  <Application>Microsoft Macintosh PowerPoint</Application>
  <PresentationFormat>Widescreen</PresentationFormat>
  <Paragraphs>389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222</cp:revision>
  <dcterms:created xsi:type="dcterms:W3CDTF">2021-08-13T19:21:10Z</dcterms:created>
  <dcterms:modified xsi:type="dcterms:W3CDTF">2023-02-24T21:35:47Z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2022-09-02T20:43:44Z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c1d4db92-49ba-4377-9ce0-a34b8c197608</vt:lpwstr>
  </property>
  <property fmtid="{D5CDD505-2E9C-101B-9397-08002B2CF9AE}" pid="8" name="MSIP_Label_4f518368-b969-4042-91d9-8939bd921da2_ContentBits">
    <vt:lpwstr>0</vt:lpwstr>
  </property>
</Properties>
</file>