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7" r:id="rId2"/>
    <p:sldId id="294" r:id="rId3"/>
    <p:sldId id="288" r:id="rId4"/>
    <p:sldId id="303" r:id="rId5"/>
    <p:sldId id="307" r:id="rId6"/>
    <p:sldId id="295" r:id="rId7"/>
    <p:sldId id="292" r:id="rId8"/>
    <p:sldId id="296" r:id="rId9"/>
    <p:sldId id="290" r:id="rId10"/>
    <p:sldId id="291" r:id="rId11"/>
    <p:sldId id="293" r:id="rId12"/>
    <p:sldId id="297" r:id="rId13"/>
    <p:sldId id="298" r:id="rId14"/>
    <p:sldId id="299" r:id="rId15"/>
    <p:sldId id="300" r:id="rId16"/>
    <p:sldId id="302" r:id="rId17"/>
    <p:sldId id="305"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7"/>
    <p:restoredTop sz="94241"/>
  </p:normalViewPr>
  <p:slideViewPr>
    <p:cSldViewPr snapToGrid="0" snapToObjects="1">
      <p:cViewPr varScale="1">
        <p:scale>
          <a:sx n="110" d="100"/>
          <a:sy n="110" d="100"/>
        </p:scale>
        <p:origin x="20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F671-4685-124D-A41D-446D235EA8CE}" type="datetimeFigureOut">
              <a:t>5/11/23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FC609-AB91-B841-B89F-D8507929D09E}" type="slidenum">
              <a:t>‹#›</a:t>
            </a:fld>
            <a:endParaRPr lang="en-US"/>
          </a:p>
        </p:txBody>
      </p:sp>
    </p:spTree>
    <p:extLst>
      <p:ext uri="{BB962C8B-B14F-4D97-AF65-F5344CB8AC3E}">
        <p14:creationId xmlns:p14="http://schemas.microsoft.com/office/powerpoint/2010/main" val="172957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DFC609-AB91-B841-B89F-D8507929D09E}" type="slidenum">
              <a:rPr lang="en-US"/>
              <a:t>11</a:t>
            </a:fld>
            <a:endParaRPr lang="en-US"/>
          </a:p>
        </p:txBody>
      </p:sp>
    </p:spTree>
    <p:extLst>
      <p:ext uri="{BB962C8B-B14F-4D97-AF65-F5344CB8AC3E}">
        <p14:creationId xmlns:p14="http://schemas.microsoft.com/office/powerpoint/2010/main" val="53291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F27C-726C-F34D-8409-80F55E545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92C0DA-692D-0D4F-A5E2-14D77E98D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28344-ACB5-2544-8F64-8F48AB36A9BC}"/>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5" name="Footer Placeholder 4">
            <a:extLst>
              <a:ext uri="{FF2B5EF4-FFF2-40B4-BE49-F238E27FC236}">
                <a16:creationId xmlns:a16="http://schemas.microsoft.com/office/drawing/2014/main" id="{D4482548-988C-A141-886B-1288B5E79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00C34-78F2-0446-AAC8-AE2EAB4C8AAD}"/>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83760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D366-7954-574E-B227-42020C5D4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257F7-9A11-6143-B3BE-65EA79F1E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6E38A-4D17-0E45-B253-CFFA73B8A56A}"/>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5" name="Footer Placeholder 4">
            <a:extLst>
              <a:ext uri="{FF2B5EF4-FFF2-40B4-BE49-F238E27FC236}">
                <a16:creationId xmlns:a16="http://schemas.microsoft.com/office/drawing/2014/main" id="{D6708F96-4E3C-DD49-9DA6-E58D1E472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13D00-BFC8-8C4D-86CD-C22BB04A80C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55799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FACBD-77A5-8C49-B88D-B07B46866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3F7211-16D2-B54B-811F-C40782CF76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97539-AE59-3C4F-92BD-FFD32CB14B00}"/>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5" name="Footer Placeholder 4">
            <a:extLst>
              <a:ext uri="{FF2B5EF4-FFF2-40B4-BE49-F238E27FC236}">
                <a16:creationId xmlns:a16="http://schemas.microsoft.com/office/drawing/2014/main" id="{A62887D4-9F35-694F-ABCC-C43262D3C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862F5-D353-1743-8037-74EB4E5286C4}"/>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7334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70C7-DB12-B444-B1B2-C48E25E41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2DCFE-53F0-024F-A617-2BD896C61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859B6-E1E3-B04D-A047-8D2EC0DF4F7B}"/>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5" name="Footer Placeholder 4">
            <a:extLst>
              <a:ext uri="{FF2B5EF4-FFF2-40B4-BE49-F238E27FC236}">
                <a16:creationId xmlns:a16="http://schemas.microsoft.com/office/drawing/2014/main" id="{01325EF9-1164-754C-8B5A-763A5AC7B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2791D-421D-8745-9562-45793F40875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03414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F0F6-6C15-8249-BFD5-99E1F52B9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EF16EF-BE46-664B-B253-58617527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407D8-A253-D24E-A3D2-6016577AD2AF}"/>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5" name="Footer Placeholder 4">
            <a:extLst>
              <a:ext uri="{FF2B5EF4-FFF2-40B4-BE49-F238E27FC236}">
                <a16:creationId xmlns:a16="http://schemas.microsoft.com/office/drawing/2014/main" id="{6E7AA5E3-13D0-7841-BCC6-417B0E16B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3E12E-BCBD-B34C-92B4-7613D39B4ED5}"/>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98741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8562-4DC4-854A-BBBB-16F35B6A3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E5C7F-96F1-4846-9EC3-8402DD688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88E0DC-C318-0949-AA4D-E20EF7E5D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04ABB1-6F7E-0C41-BAD8-BF0C970465D6}"/>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6" name="Footer Placeholder 5">
            <a:extLst>
              <a:ext uri="{FF2B5EF4-FFF2-40B4-BE49-F238E27FC236}">
                <a16:creationId xmlns:a16="http://schemas.microsoft.com/office/drawing/2014/main" id="{BFFCE178-590D-4F41-98C0-D3742817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70DF3-6012-7B47-B3FB-86489127C193}"/>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40885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E067-6F58-BC40-A770-31355823C9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C284D0-F04D-1942-9055-6543BB934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E4A69-608C-D54B-84E7-577BA76DA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012351-7762-474F-993C-C1DCC7CAF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FF6DA-38DB-F642-8582-12853CF8A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B3E2CD-2374-D241-A907-BDC28A29D22E}"/>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8" name="Footer Placeholder 7">
            <a:extLst>
              <a:ext uri="{FF2B5EF4-FFF2-40B4-BE49-F238E27FC236}">
                <a16:creationId xmlns:a16="http://schemas.microsoft.com/office/drawing/2014/main" id="{C702861F-06F7-4F4F-AE77-854CE7022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BEB302-265A-F345-A27F-189DC71E24B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2548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40CE-9613-DD4B-910D-FD9367F5F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7B97E-B666-AB4C-8895-6EFDBB1F54EC}"/>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4" name="Footer Placeholder 3">
            <a:extLst>
              <a:ext uri="{FF2B5EF4-FFF2-40B4-BE49-F238E27FC236}">
                <a16:creationId xmlns:a16="http://schemas.microsoft.com/office/drawing/2014/main" id="{554A0898-83AF-6B4E-A793-A75BA4A23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B0A5B-EF6C-A543-AF59-5B027487CED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16495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ADD5D-3B4C-FC46-A3AB-8847BEE313BF}"/>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3" name="Footer Placeholder 2">
            <a:extLst>
              <a:ext uri="{FF2B5EF4-FFF2-40B4-BE49-F238E27FC236}">
                <a16:creationId xmlns:a16="http://schemas.microsoft.com/office/drawing/2014/main" id="{9581BCAC-3BF4-664B-A180-3CE656F10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52949-739C-F940-990E-7C1F76905BF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301772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026B-8F91-E843-929E-B8D193A41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3901C9-5D06-7446-893E-C386DE78E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AEFEC-6B69-9D40-BF13-C90D122DD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1C260-B81F-4C45-B502-D6C13CE2F06E}"/>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6" name="Footer Placeholder 5">
            <a:extLst>
              <a:ext uri="{FF2B5EF4-FFF2-40B4-BE49-F238E27FC236}">
                <a16:creationId xmlns:a16="http://schemas.microsoft.com/office/drawing/2014/main" id="{0D523561-E5EA-834B-85DF-19C0AC08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22E99-7ABD-C545-B6B9-9FDD51D6BFFD}"/>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75308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A3DA-03F9-F24C-98B3-D267B4CDD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8B0B0-4858-364A-B7CA-CA05AB125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DCA157-AB94-9646-8C72-FF9ECCC5B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31188-EFC7-354D-AF12-DFD329BD05AD}"/>
              </a:ext>
            </a:extLst>
          </p:cNvPr>
          <p:cNvSpPr>
            <a:spLocks noGrp="1"/>
          </p:cNvSpPr>
          <p:nvPr>
            <p:ph type="dt" sz="half" idx="10"/>
          </p:nvPr>
        </p:nvSpPr>
        <p:spPr/>
        <p:txBody>
          <a:bodyPr/>
          <a:lstStyle/>
          <a:p>
            <a:fld id="{2D90B581-06C6-5A4B-9E30-3EAD5667F4B3}" type="datetimeFigureOut">
              <a:rPr lang="en-US" smtClean="0"/>
              <a:t>5/11/23</a:t>
            </a:fld>
            <a:endParaRPr lang="en-US"/>
          </a:p>
        </p:txBody>
      </p:sp>
      <p:sp>
        <p:nvSpPr>
          <p:cNvPr id="6" name="Footer Placeholder 5">
            <a:extLst>
              <a:ext uri="{FF2B5EF4-FFF2-40B4-BE49-F238E27FC236}">
                <a16:creationId xmlns:a16="http://schemas.microsoft.com/office/drawing/2014/main" id="{0115353E-B6F9-C245-8A28-1A7DA9258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21E6-0D62-AD41-968D-6D110007BC3A}"/>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399744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2AB8C-3B85-8246-A8C2-8FF1A99E4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DDD0A-B722-F14C-9538-449568974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C874F-E44E-BF44-9BF8-5BE6F387BE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0B581-06C6-5A4B-9E30-3EAD5667F4B3}" type="datetimeFigureOut">
              <a:rPr lang="en-US" smtClean="0"/>
              <a:t>5/11/23</a:t>
            </a:fld>
            <a:endParaRPr lang="en-US"/>
          </a:p>
        </p:txBody>
      </p:sp>
      <p:sp>
        <p:nvSpPr>
          <p:cNvPr id="5" name="Footer Placeholder 4">
            <a:extLst>
              <a:ext uri="{FF2B5EF4-FFF2-40B4-BE49-F238E27FC236}">
                <a16:creationId xmlns:a16="http://schemas.microsoft.com/office/drawing/2014/main" id="{C8146542-B3B2-504E-9846-81A0633DE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49DBBE-02CA-2744-8992-09E502DE0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7B916-9C37-1342-8860-FDF17023D919}" type="slidenum">
              <a:rPr lang="en-US" smtClean="0"/>
              <a:t>‹#›</a:t>
            </a:fld>
            <a:endParaRPr lang="en-US"/>
          </a:p>
        </p:txBody>
      </p:sp>
    </p:spTree>
    <p:extLst>
      <p:ext uri="{BB962C8B-B14F-4D97-AF65-F5344CB8AC3E}">
        <p14:creationId xmlns:p14="http://schemas.microsoft.com/office/powerpoint/2010/main" val="289393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jpeg"/><Relationship Id="rId13" Type="http://schemas.openxmlformats.org/officeDocument/2006/relationships/image" Target="../media/image50.jpeg"/><Relationship Id="rId3" Type="http://schemas.openxmlformats.org/officeDocument/2006/relationships/image" Target="../media/image40.jpeg"/><Relationship Id="rId7" Type="http://schemas.openxmlformats.org/officeDocument/2006/relationships/image" Target="../media/image44.jpeg"/><Relationship Id="rId12" Type="http://schemas.openxmlformats.org/officeDocument/2006/relationships/image" Target="../media/image49.jpeg"/><Relationship Id="rId2" Type="http://schemas.openxmlformats.org/officeDocument/2006/relationships/image" Target="../media/image39.jpe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jpeg"/><Relationship Id="rId5" Type="http://schemas.openxmlformats.org/officeDocument/2006/relationships/image" Target="../media/image42.jpeg"/><Relationship Id="rId10" Type="http://schemas.openxmlformats.org/officeDocument/2006/relationships/image" Target="../media/image47.jpeg"/><Relationship Id="rId4" Type="http://schemas.openxmlformats.org/officeDocument/2006/relationships/image" Target="../media/image41.jpeg"/><Relationship Id="rId9" Type="http://schemas.openxmlformats.org/officeDocument/2006/relationships/image" Target="../media/image46.jpeg"/><Relationship Id="rId1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3.jpe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4WotUTjLJY" TargetMode="External"/><Relationship Id="rId7" Type="http://schemas.openxmlformats.org/officeDocument/2006/relationships/image" Target="../media/image58.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jpeg"/><Relationship Id="rId4" Type="http://schemas.openxmlformats.org/officeDocument/2006/relationships/image" Target="../media/image55.jpeg"/></Relationships>
</file>

<file path=ppt/slides/_rels/slide13.xml.rels><?xml version="1.0" encoding="UTF-8" standalone="yes"?>
<Relationships xmlns="http://schemas.openxmlformats.org/package/2006/relationships"><Relationship Id="rId3" Type="http://schemas.openxmlformats.org/officeDocument/2006/relationships/hyperlink" Target="https://www.abraham.com/" TargetMode="External"/><Relationship Id="rId2" Type="http://schemas.openxmlformats.org/officeDocument/2006/relationships/hyperlink" Target="https://www.youtube.com/watch?v=9NNKHhapVMM" TargetMode="Externa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jpeg"/><Relationship Id="rId4" Type="http://schemas.openxmlformats.org/officeDocument/2006/relationships/image" Target="../media/image59.jpeg"/></Relationships>
</file>

<file path=ppt/slides/_rels/slide14.xml.rels><?xml version="1.0" encoding="UTF-8" standalone="yes"?>
<Relationships xmlns="http://schemas.openxmlformats.org/package/2006/relationships"><Relationship Id="rId8" Type="http://schemas.openxmlformats.org/officeDocument/2006/relationships/hyperlink" Target="https://www.realecontv.com/videos/in-humor-truth" TargetMode="External"/><Relationship Id="rId13" Type="http://schemas.openxmlformats.org/officeDocument/2006/relationships/image" Target="../media/image65.jpeg"/><Relationship Id="rId3" Type="http://schemas.openxmlformats.org/officeDocument/2006/relationships/hyperlink" Target="https://www.kenmccarthy.com/" TargetMode="External"/><Relationship Id="rId7" Type="http://schemas.openxmlformats.org/officeDocument/2006/relationships/hyperlink" Target="https://www.kenscatalog.com/" TargetMode="External"/><Relationship Id="rId12" Type="http://schemas.openxmlformats.org/officeDocument/2006/relationships/image" Target="../media/image64.jpeg"/><Relationship Id="rId2" Type="http://schemas.openxmlformats.org/officeDocument/2006/relationships/image" Target="../media/image62.jpeg"/><Relationship Id="rId16" Type="http://schemas.openxmlformats.org/officeDocument/2006/relationships/image" Target="../media/image68.jpeg"/><Relationship Id="rId1" Type="http://schemas.openxmlformats.org/officeDocument/2006/relationships/slideLayout" Target="../slideLayouts/slideLayout7.xml"/><Relationship Id="rId6" Type="http://schemas.openxmlformats.org/officeDocument/2006/relationships/hyperlink" Target="https://www.thesystemclub.com/" TargetMode="External"/><Relationship Id="rId11" Type="http://schemas.openxmlformats.org/officeDocument/2006/relationships/image" Target="../media/image63.jpeg"/><Relationship Id="rId5" Type="http://schemas.openxmlformats.org/officeDocument/2006/relationships/hyperlink" Target="https://thesystemblog.com/" TargetMode="External"/><Relationship Id="rId15" Type="http://schemas.openxmlformats.org/officeDocument/2006/relationships/image" Target="../media/image67.jpeg"/><Relationship Id="rId10" Type="http://schemas.openxmlformats.org/officeDocument/2006/relationships/hyperlink" Target="https://www.jazzonthetube.com/" TargetMode="External"/><Relationship Id="rId4" Type="http://schemas.openxmlformats.org/officeDocument/2006/relationships/hyperlink" Target="https://en.wikipedia.org/wiki/Ken_McCarthy" TargetMode="External"/><Relationship Id="rId9" Type="http://schemas.openxmlformats.org/officeDocument/2006/relationships/hyperlink" Target="https://www.20sjazz.com/" TargetMode="External"/><Relationship Id="rId14" Type="http://schemas.openxmlformats.org/officeDocument/2006/relationships/image" Target="../media/image66.jpeg"/></Relationships>
</file>

<file path=ppt/slides/_rels/slide1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jpeg"/></Relationships>
</file>

<file path=ppt/slides/_rels/slide17.xml.rels><?xml version="1.0" encoding="UTF-8" standalone="yes"?>
<Relationships xmlns="http://schemas.openxmlformats.org/package/2006/relationships"><Relationship Id="rId8" Type="http://schemas.openxmlformats.org/officeDocument/2006/relationships/hyperlink" Target="https://www.morecheeselesswhiskers.com/" TargetMode="External"/><Relationship Id="rId3" Type="http://schemas.openxmlformats.org/officeDocument/2006/relationships/image" Target="../media/image32.png"/><Relationship Id="rId7" Type="http://schemas.openxmlformats.org/officeDocument/2006/relationships/hyperlink" Target="https://deanjackson.com/" TargetMode="Externa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hyperlink" Target="https://geniusnetwork.com/" TargetMode="External"/><Relationship Id="rId5" Type="http://schemas.openxmlformats.org/officeDocument/2006/relationships/hyperlink" Target="https://joepolish.com/" TargetMode="External"/><Relationship Id="rId10" Type="http://schemas.openxmlformats.org/officeDocument/2006/relationships/image" Target="../media/image74.png"/><Relationship Id="rId4" Type="http://schemas.openxmlformats.org/officeDocument/2006/relationships/hyperlink" Target="https://ilovemarketing.com/" TargetMode="External"/><Relationship Id="rId9" Type="http://schemas.openxmlformats.org/officeDocument/2006/relationships/image" Target="../media/image7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omesusa.com/"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en.wikipedia.org/wiki/Robert_Collier_%28author%29"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1.jpg"/><Relationship Id="rId13" Type="http://schemas.openxmlformats.org/officeDocument/2006/relationships/image" Target="../media/image26.jpeg"/><Relationship Id="rId18" Type="http://schemas.openxmlformats.org/officeDocument/2006/relationships/image" Target="../media/image31.jpeg"/><Relationship Id="rId26" Type="http://schemas.openxmlformats.org/officeDocument/2006/relationships/image" Target="../media/image38.jpeg"/><Relationship Id="rId3" Type="http://schemas.openxmlformats.org/officeDocument/2006/relationships/image" Target="../media/image16.jpg"/><Relationship Id="rId21" Type="http://schemas.openxmlformats.org/officeDocument/2006/relationships/image" Target="../media/image33.png"/><Relationship Id="rId7" Type="http://schemas.openxmlformats.org/officeDocument/2006/relationships/image" Target="../media/image20.jpeg"/><Relationship Id="rId12" Type="http://schemas.openxmlformats.org/officeDocument/2006/relationships/image" Target="../media/image25.jpg"/><Relationship Id="rId17" Type="http://schemas.openxmlformats.org/officeDocument/2006/relationships/image" Target="../media/image30.png"/><Relationship Id="rId25" Type="http://schemas.openxmlformats.org/officeDocument/2006/relationships/image" Target="../media/image37.png"/><Relationship Id="rId2" Type="http://schemas.openxmlformats.org/officeDocument/2006/relationships/image" Target="../media/image15.jpg"/><Relationship Id="rId16" Type="http://schemas.openxmlformats.org/officeDocument/2006/relationships/image" Target="../media/image29.png"/><Relationship Id="rId20"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jpg"/><Relationship Id="rId11" Type="http://schemas.openxmlformats.org/officeDocument/2006/relationships/image" Target="../media/image24.jpg"/><Relationship Id="rId24" Type="http://schemas.openxmlformats.org/officeDocument/2006/relationships/image" Target="../media/image36.png"/><Relationship Id="rId5" Type="http://schemas.openxmlformats.org/officeDocument/2006/relationships/image" Target="../media/image18.jpg"/><Relationship Id="rId15" Type="http://schemas.openxmlformats.org/officeDocument/2006/relationships/image" Target="../media/image28.png"/><Relationship Id="rId23" Type="http://schemas.openxmlformats.org/officeDocument/2006/relationships/image" Target="../media/image35.png"/><Relationship Id="rId10" Type="http://schemas.openxmlformats.org/officeDocument/2006/relationships/image" Target="../media/image23.jpeg"/><Relationship Id="rId19" Type="http://schemas.openxmlformats.org/officeDocument/2006/relationships/image" Target="../media/image32.png"/><Relationship Id="rId4" Type="http://schemas.openxmlformats.org/officeDocument/2006/relationships/image" Target="../media/image17.jpg"/><Relationship Id="rId9" Type="http://schemas.openxmlformats.org/officeDocument/2006/relationships/image" Target="../media/image22.jpeg"/><Relationship Id="rId14" Type="http://schemas.openxmlformats.org/officeDocument/2006/relationships/image" Target="../media/image27.png"/><Relationship Id="rId22"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35B93-487F-1D49-A679-7ACD78250CA1}"/>
              </a:ext>
            </a:extLst>
          </p:cNvPr>
          <p:cNvSpPr/>
          <p:nvPr/>
        </p:nvSpPr>
        <p:spPr>
          <a:xfrm>
            <a:off x="4089537" y="445983"/>
            <a:ext cx="2961889" cy="707886"/>
          </a:xfrm>
          <a:prstGeom prst="rect">
            <a:avLst/>
          </a:prstGeom>
        </p:spPr>
        <p:txBody>
          <a:bodyPr wrap="square">
            <a:spAutoFit/>
          </a:bodyPr>
          <a:lstStyle/>
          <a:p>
            <a:pPr algn="ctr"/>
            <a:r>
              <a:rPr lang="en-US" sz="4000" b="1" dirty="0">
                <a:solidFill>
                  <a:srgbClr val="00B0F0"/>
                </a:solidFill>
                <a:latin typeface="Arial" panose="020B0604020202020204" pitchFamily="34" charset="0"/>
              </a:rPr>
              <a:t>Marketing</a:t>
            </a:r>
          </a:p>
        </p:txBody>
      </p:sp>
      <p:sp>
        <p:nvSpPr>
          <p:cNvPr id="3" name="TextBox 2">
            <a:extLst>
              <a:ext uri="{FF2B5EF4-FFF2-40B4-BE49-F238E27FC236}">
                <a16:creationId xmlns:a16="http://schemas.microsoft.com/office/drawing/2014/main" id="{8BB86BEC-2141-BAA6-65A1-4AEA12A5D2DA}"/>
              </a:ext>
            </a:extLst>
          </p:cNvPr>
          <p:cNvSpPr txBox="1"/>
          <p:nvPr/>
        </p:nvSpPr>
        <p:spPr>
          <a:xfrm>
            <a:off x="6864295" y="5004393"/>
            <a:ext cx="2174602" cy="523220"/>
          </a:xfrm>
          <a:prstGeom prst="rect">
            <a:avLst/>
          </a:prstGeom>
          <a:noFill/>
        </p:spPr>
        <p:txBody>
          <a:bodyPr wrap="square" rtlCol="0">
            <a:spAutoFit/>
          </a:bodyPr>
          <a:lstStyle/>
          <a:p>
            <a:r>
              <a:rPr lang="en-US" sz="1400"/>
              <a:t>for a good client</a:t>
            </a:r>
          </a:p>
          <a:p>
            <a:r>
              <a:rPr lang="en-US" sz="1400"/>
              <a:t>we are "</a:t>
            </a:r>
            <a:r>
              <a:rPr lang="en-US" sz="1400" b="1">
                <a:solidFill>
                  <a:srgbClr val="FF0000"/>
                </a:solidFill>
              </a:rPr>
              <a:t>Welcome Guest</a:t>
            </a:r>
            <a:r>
              <a:rPr lang="en-US" sz="1400"/>
              <a:t>"</a:t>
            </a:r>
            <a:endParaRPr lang="en-US" sz="1400" b="1">
              <a:solidFill>
                <a:srgbClr val="FF0000"/>
              </a:solidFill>
            </a:endParaRPr>
          </a:p>
        </p:txBody>
      </p:sp>
      <p:sp>
        <p:nvSpPr>
          <p:cNvPr id="5" name="TextBox 4">
            <a:extLst>
              <a:ext uri="{FF2B5EF4-FFF2-40B4-BE49-F238E27FC236}">
                <a16:creationId xmlns:a16="http://schemas.microsoft.com/office/drawing/2014/main" id="{C4101775-F132-E698-2227-86864BEC59B9}"/>
              </a:ext>
            </a:extLst>
          </p:cNvPr>
          <p:cNvSpPr txBox="1"/>
          <p:nvPr/>
        </p:nvSpPr>
        <p:spPr>
          <a:xfrm>
            <a:off x="2932224" y="5004393"/>
            <a:ext cx="1986455" cy="523220"/>
          </a:xfrm>
          <a:prstGeom prst="rect">
            <a:avLst/>
          </a:prstGeom>
          <a:noFill/>
        </p:spPr>
        <p:txBody>
          <a:bodyPr wrap="square" rtlCol="0">
            <a:spAutoFit/>
          </a:bodyPr>
          <a:lstStyle/>
          <a:p>
            <a:r>
              <a:rPr lang="en-US" sz="1400"/>
              <a:t>for a Cold Prospect</a:t>
            </a:r>
          </a:p>
          <a:p>
            <a:r>
              <a:rPr lang="en-US" sz="1400"/>
              <a:t>we are "</a:t>
            </a:r>
            <a:r>
              <a:rPr lang="en-US" sz="1400" b="1">
                <a:solidFill>
                  <a:srgbClr val="FF0000"/>
                </a:solidFill>
              </a:rPr>
              <a:t>Annoying Pest</a:t>
            </a:r>
            <a:r>
              <a:rPr lang="en-US" sz="1400"/>
              <a:t>"</a:t>
            </a:r>
          </a:p>
        </p:txBody>
      </p:sp>
      <p:sp>
        <p:nvSpPr>
          <p:cNvPr id="10" name="Arc 9">
            <a:extLst>
              <a:ext uri="{FF2B5EF4-FFF2-40B4-BE49-F238E27FC236}">
                <a16:creationId xmlns:a16="http://schemas.microsoft.com/office/drawing/2014/main" id="{F41CBF7D-70E0-2A99-49F3-F370EFC8C011}"/>
              </a:ext>
            </a:extLst>
          </p:cNvPr>
          <p:cNvSpPr/>
          <p:nvPr/>
        </p:nvSpPr>
        <p:spPr>
          <a:xfrm>
            <a:off x="4054802" y="2380593"/>
            <a:ext cx="3615560" cy="4477407"/>
          </a:xfrm>
          <a:prstGeom prst="arc">
            <a:avLst>
              <a:gd name="adj1" fmla="val 10695376"/>
              <a:gd name="adj2" fmla="val 0"/>
            </a:avLst>
          </a:prstGeom>
          <a:ln w="635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Arrow 10">
            <a:extLst>
              <a:ext uri="{FF2B5EF4-FFF2-40B4-BE49-F238E27FC236}">
                <a16:creationId xmlns:a16="http://schemas.microsoft.com/office/drawing/2014/main" id="{B4A747CF-BA11-868C-5C43-7E0BBBC65EE9}"/>
              </a:ext>
            </a:extLst>
          </p:cNvPr>
          <p:cNvSpPr/>
          <p:nvPr/>
        </p:nvSpPr>
        <p:spPr>
          <a:xfrm rot="17724297">
            <a:off x="3445201" y="3405352"/>
            <a:ext cx="1219200" cy="199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B11319C-187A-6C91-3853-28F3C40E41E9}"/>
              </a:ext>
            </a:extLst>
          </p:cNvPr>
          <p:cNvSpPr txBox="1"/>
          <p:nvPr/>
        </p:nvSpPr>
        <p:spPr>
          <a:xfrm>
            <a:off x="4406521" y="3243590"/>
            <a:ext cx="1297392" cy="738664"/>
          </a:xfrm>
          <a:prstGeom prst="rect">
            <a:avLst/>
          </a:prstGeom>
          <a:noFill/>
        </p:spPr>
        <p:txBody>
          <a:bodyPr wrap="square" rtlCol="0">
            <a:spAutoFit/>
          </a:bodyPr>
          <a:lstStyle/>
          <a:p>
            <a:r>
              <a:rPr lang="en-US" sz="1400"/>
              <a:t>Uphill</a:t>
            </a:r>
          </a:p>
          <a:p>
            <a:r>
              <a:rPr lang="en-US" sz="1400"/>
              <a:t>Hard work</a:t>
            </a:r>
          </a:p>
          <a:p>
            <a:r>
              <a:rPr lang="en-US" sz="1400"/>
              <a:t>building repo</a:t>
            </a:r>
          </a:p>
        </p:txBody>
      </p:sp>
      <p:sp>
        <p:nvSpPr>
          <p:cNvPr id="13" name="Right Arrow 12">
            <a:extLst>
              <a:ext uri="{FF2B5EF4-FFF2-40B4-BE49-F238E27FC236}">
                <a16:creationId xmlns:a16="http://schemas.microsoft.com/office/drawing/2014/main" id="{521D3E40-7E43-CFF2-A58C-3E0FA0AE2BB9}"/>
              </a:ext>
            </a:extLst>
          </p:cNvPr>
          <p:cNvSpPr/>
          <p:nvPr/>
        </p:nvSpPr>
        <p:spPr>
          <a:xfrm rot="3503018">
            <a:off x="6993365" y="3329151"/>
            <a:ext cx="1219200" cy="199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E47B351-BC77-8B1A-BDED-BEE43FB6A2F2}"/>
              </a:ext>
            </a:extLst>
          </p:cNvPr>
          <p:cNvSpPr txBox="1"/>
          <p:nvPr/>
        </p:nvSpPr>
        <p:spPr>
          <a:xfrm>
            <a:off x="6388100" y="3243590"/>
            <a:ext cx="1297392" cy="523220"/>
          </a:xfrm>
          <a:prstGeom prst="rect">
            <a:avLst/>
          </a:prstGeom>
          <a:noFill/>
        </p:spPr>
        <p:txBody>
          <a:bodyPr wrap="square" rtlCol="0">
            <a:spAutoFit/>
          </a:bodyPr>
          <a:lstStyle/>
          <a:p>
            <a:r>
              <a:rPr lang="en-US" sz="1400"/>
              <a:t>Downhill</a:t>
            </a:r>
          </a:p>
          <a:p>
            <a:r>
              <a:rPr lang="en-US" sz="1400"/>
              <a:t>Easy sales</a:t>
            </a:r>
          </a:p>
        </p:txBody>
      </p:sp>
      <p:sp>
        <p:nvSpPr>
          <p:cNvPr id="15" name="TextBox 14">
            <a:extLst>
              <a:ext uri="{FF2B5EF4-FFF2-40B4-BE49-F238E27FC236}">
                <a16:creationId xmlns:a16="http://schemas.microsoft.com/office/drawing/2014/main" id="{9999499F-52E8-5102-9913-F881F4AAD3FD}"/>
              </a:ext>
            </a:extLst>
          </p:cNvPr>
          <p:cNvSpPr txBox="1"/>
          <p:nvPr/>
        </p:nvSpPr>
        <p:spPr>
          <a:xfrm>
            <a:off x="130018" y="1642681"/>
            <a:ext cx="3302000" cy="2585323"/>
          </a:xfrm>
          <a:prstGeom prst="rect">
            <a:avLst/>
          </a:prstGeom>
          <a:noFill/>
        </p:spPr>
        <p:txBody>
          <a:bodyPr wrap="square" rtlCol="0">
            <a:spAutoFit/>
          </a:bodyPr>
          <a:lstStyle/>
          <a:p>
            <a:r>
              <a:rPr lang="en-US" b="1">
                <a:solidFill>
                  <a:srgbClr val="FF0000"/>
                </a:solidFill>
              </a:rPr>
              <a:t>Marketing = Selling in Advance</a:t>
            </a:r>
          </a:p>
          <a:p>
            <a:endParaRPr lang="en-US"/>
          </a:p>
          <a:p>
            <a:r>
              <a:rPr lang="en-US"/>
              <a:t>Marketing educates, </a:t>
            </a:r>
          </a:p>
          <a:p>
            <a:r>
              <a:rPr lang="en-US"/>
              <a:t>builds repo, </a:t>
            </a:r>
          </a:p>
          <a:p>
            <a:r>
              <a:rPr lang="en-US"/>
              <a:t>creates trust, </a:t>
            </a:r>
          </a:p>
          <a:p>
            <a:r>
              <a:rPr lang="en-US"/>
              <a:t>creates comfort</a:t>
            </a:r>
          </a:p>
          <a:p>
            <a:endParaRPr lang="en-US"/>
          </a:p>
          <a:p>
            <a:r>
              <a:rPr lang="en-US"/>
              <a:t>Marketing can do this prep work automatically and cost-effectively</a:t>
            </a:r>
          </a:p>
        </p:txBody>
      </p:sp>
      <p:sp>
        <p:nvSpPr>
          <p:cNvPr id="16" name="TextBox 15">
            <a:extLst>
              <a:ext uri="{FF2B5EF4-FFF2-40B4-BE49-F238E27FC236}">
                <a16:creationId xmlns:a16="http://schemas.microsoft.com/office/drawing/2014/main" id="{6777946D-FE18-E8D6-7315-FDB99FAFEF00}"/>
              </a:ext>
            </a:extLst>
          </p:cNvPr>
          <p:cNvSpPr txBox="1"/>
          <p:nvPr/>
        </p:nvSpPr>
        <p:spPr>
          <a:xfrm>
            <a:off x="8495758" y="1811597"/>
            <a:ext cx="3086100" cy="1477328"/>
          </a:xfrm>
          <a:prstGeom prst="rect">
            <a:avLst/>
          </a:prstGeom>
          <a:noFill/>
        </p:spPr>
        <p:txBody>
          <a:bodyPr wrap="square" rtlCol="0">
            <a:spAutoFit/>
          </a:bodyPr>
          <a:lstStyle/>
          <a:p>
            <a:r>
              <a:rPr lang="en-US"/>
              <a:t>Selling is easy when prospects are already pre-interested, pre-motivated, pre-qualified, &amp; pre-disposed to do business with you</a:t>
            </a:r>
          </a:p>
        </p:txBody>
      </p:sp>
    </p:spTree>
    <p:extLst>
      <p:ext uri="{BB962C8B-B14F-4D97-AF65-F5344CB8AC3E}">
        <p14:creationId xmlns:p14="http://schemas.microsoft.com/office/powerpoint/2010/main" val="298505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7 Inspiring &amp; Educational Books Every Copywriter Needs to Read">
            <a:extLst>
              <a:ext uri="{FF2B5EF4-FFF2-40B4-BE49-F238E27FC236}">
                <a16:creationId xmlns:a16="http://schemas.microsoft.com/office/drawing/2014/main" id="{49D48706-A75C-CDD2-A540-EA3F6EC5ECF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12690" y="936057"/>
            <a:ext cx="1469467" cy="19347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ltimate Sales Letter 2nd Ed: Kennedy, Dan S: 0045079202573: Amazon.com:  Books">
            <a:extLst>
              <a:ext uri="{FF2B5EF4-FFF2-40B4-BE49-F238E27FC236}">
                <a16:creationId xmlns:a16="http://schemas.microsoft.com/office/drawing/2014/main" id="{F6D7650D-A565-4473-6D70-07FD330A31B6}"/>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71933" y="936056"/>
            <a:ext cx="1400458" cy="20940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5BB4F09-1849-1039-2316-0C29333ABB7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42545" y="923587"/>
            <a:ext cx="1400458" cy="21154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ow To Make Maximum Money In Minimum Time: Halbert, Gary C., Halbert, Bond,  Halbert, Kevin C.: 9781500885335: Amazon.com: Books">
            <a:extLst>
              <a:ext uri="{FF2B5EF4-FFF2-40B4-BE49-F238E27FC236}">
                <a16:creationId xmlns:a16="http://schemas.microsoft.com/office/drawing/2014/main" id="{1422F400-CC1B-1515-33AD-35F51D222E8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077" y="3991942"/>
            <a:ext cx="1572768" cy="2032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B0E2CAF-4F9C-E1C1-27E3-3771E4E58BD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342742" y="3991942"/>
            <a:ext cx="1468175" cy="2032000"/>
          </a:xfrm>
          <a:prstGeom prst="rect">
            <a:avLst/>
          </a:prstGeom>
        </p:spPr>
      </p:pic>
      <p:pic>
        <p:nvPicPr>
          <p:cNvPr id="2058" name="Picture 10" descr="Tested Advertising Methods | Scientific Advertising">
            <a:extLst>
              <a:ext uri="{FF2B5EF4-FFF2-40B4-BE49-F238E27FC236}">
                <a16:creationId xmlns:a16="http://schemas.microsoft.com/office/drawing/2014/main" id="{EA924F99-3B5B-6000-4ACA-4D0A73E5A5B4}"/>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496393" y="936056"/>
            <a:ext cx="1331916" cy="21030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8D0292-9E46-06D7-8791-DA71B82BD16E}"/>
              </a:ext>
            </a:extLst>
          </p:cNvPr>
          <p:cNvSpPr txBox="1"/>
          <p:nvPr/>
        </p:nvSpPr>
        <p:spPr>
          <a:xfrm>
            <a:off x="84083" y="84082"/>
            <a:ext cx="3037489" cy="523220"/>
          </a:xfrm>
          <a:prstGeom prst="rect">
            <a:avLst/>
          </a:prstGeom>
          <a:noFill/>
        </p:spPr>
        <p:txBody>
          <a:bodyPr wrap="square" rtlCol="0">
            <a:spAutoFit/>
          </a:bodyPr>
          <a:lstStyle/>
          <a:p>
            <a:r>
              <a:rPr lang="en-US" sz="2800" b="1"/>
              <a:t>Some Books ...</a:t>
            </a:r>
          </a:p>
        </p:txBody>
      </p:sp>
      <p:pic>
        <p:nvPicPr>
          <p:cNvPr id="2060" name="Picture 12" descr="Daniel picked up &quot;Scientific Advertising&quot; by Claude C Hopkins | Family  reading, Advertising, Scientific">
            <a:extLst>
              <a:ext uri="{FF2B5EF4-FFF2-40B4-BE49-F238E27FC236}">
                <a16:creationId xmlns:a16="http://schemas.microsoft.com/office/drawing/2014/main" id="{FDC18349-1E79-0B0B-0CE0-187BFCA6FAC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84083" y="918378"/>
            <a:ext cx="1314371" cy="195241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36E24B96-DF30-D37F-241A-DB8E92229745}"/>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478814" y="4045235"/>
            <a:ext cx="1333603" cy="192541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ystem Secrets - Maximum Money in Minimum Time Online Kindle Edition">
            <a:extLst>
              <a:ext uri="{FF2B5EF4-FFF2-40B4-BE49-F238E27FC236}">
                <a16:creationId xmlns:a16="http://schemas.microsoft.com/office/drawing/2014/main" id="{D2BE5293-B927-C7CD-132C-7C490844BAF9}"/>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480314" y="3906811"/>
            <a:ext cx="1468175" cy="220226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The 22 Best Marketing Books You Need to Read in 2022">
            <a:extLst>
              <a:ext uri="{FF2B5EF4-FFF2-40B4-BE49-F238E27FC236}">
                <a16:creationId xmlns:a16="http://schemas.microsoft.com/office/drawing/2014/main" id="{BD8CFFDB-2D41-35B5-6473-5847A723455E}"/>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616386" y="4036982"/>
            <a:ext cx="1281668" cy="194192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ardcover The Robert Collier letter book">
            <a:extLst>
              <a:ext uri="{FF2B5EF4-FFF2-40B4-BE49-F238E27FC236}">
                <a16:creationId xmlns:a16="http://schemas.microsoft.com/office/drawing/2014/main" id="{5DC99545-AC52-C565-A738-A1A6A930A073}"/>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0286628" y="947790"/>
            <a:ext cx="1519084" cy="213525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Mass Market Paperback How to Sell Anything to Anybody Book">
            <a:extLst>
              <a:ext uri="{FF2B5EF4-FFF2-40B4-BE49-F238E27FC236}">
                <a16:creationId xmlns:a16="http://schemas.microsoft.com/office/drawing/2014/main" id="{E7951217-F0F3-73C2-1639-ABB081283EDC}"/>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0565949" y="3940313"/>
            <a:ext cx="1232350" cy="21352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D06594-67A2-EF83-EFD8-439FAAFEFEF4}"/>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857239" y="918378"/>
            <a:ext cx="1400458" cy="2121906"/>
          </a:xfrm>
          <a:prstGeom prst="rect">
            <a:avLst/>
          </a:prstGeom>
        </p:spPr>
      </p:pic>
      <p:sp>
        <p:nvSpPr>
          <p:cNvPr id="5" name="TextBox 4">
            <a:extLst>
              <a:ext uri="{FF2B5EF4-FFF2-40B4-BE49-F238E27FC236}">
                <a16:creationId xmlns:a16="http://schemas.microsoft.com/office/drawing/2014/main" id="{F5CB0940-14C3-66E0-E60D-A9F68A0EEEB3}"/>
              </a:ext>
            </a:extLst>
          </p:cNvPr>
          <p:cNvSpPr txBox="1"/>
          <p:nvPr/>
        </p:nvSpPr>
        <p:spPr>
          <a:xfrm>
            <a:off x="5161394" y="3069937"/>
            <a:ext cx="1220781" cy="276999"/>
          </a:xfrm>
          <a:prstGeom prst="rect">
            <a:avLst/>
          </a:prstGeom>
          <a:noFill/>
        </p:spPr>
        <p:txBody>
          <a:bodyPr wrap="square" rtlCol="0">
            <a:spAutoFit/>
          </a:bodyPr>
          <a:lstStyle/>
          <a:p>
            <a:pPr algn="ctr"/>
            <a:r>
              <a:rPr lang="en-US" sz="1200"/>
              <a:t>Joe Sugarman</a:t>
            </a:r>
          </a:p>
        </p:txBody>
      </p:sp>
      <p:sp>
        <p:nvSpPr>
          <p:cNvPr id="6" name="TextBox 5">
            <a:extLst>
              <a:ext uri="{FF2B5EF4-FFF2-40B4-BE49-F238E27FC236}">
                <a16:creationId xmlns:a16="http://schemas.microsoft.com/office/drawing/2014/main" id="{85899812-42FE-3072-B080-FFEA2C09E3E9}"/>
              </a:ext>
            </a:extLst>
          </p:cNvPr>
          <p:cNvSpPr txBox="1"/>
          <p:nvPr/>
        </p:nvSpPr>
        <p:spPr>
          <a:xfrm>
            <a:off x="6812211" y="3069937"/>
            <a:ext cx="1471891" cy="276999"/>
          </a:xfrm>
          <a:prstGeom prst="rect">
            <a:avLst/>
          </a:prstGeom>
          <a:noFill/>
        </p:spPr>
        <p:txBody>
          <a:bodyPr wrap="square" rtlCol="0">
            <a:spAutoFit/>
          </a:bodyPr>
          <a:lstStyle/>
          <a:p>
            <a:pPr algn="ctr"/>
            <a:r>
              <a:rPr lang="en-US" sz="1200"/>
              <a:t>Eugene M. Schwartz</a:t>
            </a:r>
          </a:p>
        </p:txBody>
      </p:sp>
      <p:sp>
        <p:nvSpPr>
          <p:cNvPr id="7" name="TextBox 6">
            <a:extLst>
              <a:ext uri="{FF2B5EF4-FFF2-40B4-BE49-F238E27FC236}">
                <a16:creationId xmlns:a16="http://schemas.microsoft.com/office/drawing/2014/main" id="{91417232-E705-6587-4812-12243436B4C0}"/>
              </a:ext>
            </a:extLst>
          </p:cNvPr>
          <p:cNvSpPr txBox="1"/>
          <p:nvPr/>
        </p:nvSpPr>
        <p:spPr>
          <a:xfrm>
            <a:off x="3576942" y="3039082"/>
            <a:ext cx="1220781" cy="276999"/>
          </a:xfrm>
          <a:prstGeom prst="rect">
            <a:avLst/>
          </a:prstGeom>
          <a:noFill/>
        </p:spPr>
        <p:txBody>
          <a:bodyPr wrap="square" rtlCol="0">
            <a:spAutoFit/>
          </a:bodyPr>
          <a:lstStyle/>
          <a:p>
            <a:pPr algn="ctr"/>
            <a:r>
              <a:rPr lang="en-US" sz="1200"/>
              <a:t>John Caples</a:t>
            </a:r>
          </a:p>
        </p:txBody>
      </p:sp>
      <p:sp>
        <p:nvSpPr>
          <p:cNvPr id="8" name="TextBox 7">
            <a:extLst>
              <a:ext uri="{FF2B5EF4-FFF2-40B4-BE49-F238E27FC236}">
                <a16:creationId xmlns:a16="http://schemas.microsoft.com/office/drawing/2014/main" id="{435857AE-2E6E-0151-79D0-EE9D0F9BD5BE}"/>
              </a:ext>
            </a:extLst>
          </p:cNvPr>
          <p:cNvSpPr txBox="1"/>
          <p:nvPr/>
        </p:nvSpPr>
        <p:spPr>
          <a:xfrm>
            <a:off x="1745669" y="2944550"/>
            <a:ext cx="1214092" cy="276999"/>
          </a:xfrm>
          <a:prstGeom prst="rect">
            <a:avLst/>
          </a:prstGeom>
          <a:noFill/>
        </p:spPr>
        <p:txBody>
          <a:bodyPr wrap="square" rtlCol="0">
            <a:spAutoFit/>
          </a:bodyPr>
          <a:lstStyle/>
          <a:p>
            <a:pPr algn="ctr"/>
            <a:r>
              <a:rPr lang="en-US" sz="1200"/>
              <a:t>David Ogilvy</a:t>
            </a:r>
          </a:p>
        </p:txBody>
      </p:sp>
      <p:sp>
        <p:nvSpPr>
          <p:cNvPr id="9" name="TextBox 8">
            <a:extLst>
              <a:ext uri="{FF2B5EF4-FFF2-40B4-BE49-F238E27FC236}">
                <a16:creationId xmlns:a16="http://schemas.microsoft.com/office/drawing/2014/main" id="{CF5D0A30-722C-B8DD-C0A2-D6CD6007AF4F}"/>
              </a:ext>
            </a:extLst>
          </p:cNvPr>
          <p:cNvSpPr txBox="1"/>
          <p:nvPr/>
        </p:nvSpPr>
        <p:spPr>
          <a:xfrm>
            <a:off x="130231" y="2911491"/>
            <a:ext cx="1235356" cy="276999"/>
          </a:xfrm>
          <a:prstGeom prst="rect">
            <a:avLst/>
          </a:prstGeom>
          <a:noFill/>
        </p:spPr>
        <p:txBody>
          <a:bodyPr wrap="square" rtlCol="0">
            <a:spAutoFit/>
          </a:bodyPr>
          <a:lstStyle/>
          <a:p>
            <a:pPr algn="ctr"/>
            <a:r>
              <a:rPr lang="en-US" sz="1200"/>
              <a:t>Claude Hopkins</a:t>
            </a:r>
          </a:p>
        </p:txBody>
      </p:sp>
      <p:sp>
        <p:nvSpPr>
          <p:cNvPr id="10" name="TextBox 9">
            <a:extLst>
              <a:ext uri="{FF2B5EF4-FFF2-40B4-BE49-F238E27FC236}">
                <a16:creationId xmlns:a16="http://schemas.microsoft.com/office/drawing/2014/main" id="{F1D15BED-EB6F-3F1D-1BED-AE554FDC08A1}"/>
              </a:ext>
            </a:extLst>
          </p:cNvPr>
          <p:cNvSpPr txBox="1"/>
          <p:nvPr/>
        </p:nvSpPr>
        <p:spPr>
          <a:xfrm>
            <a:off x="124218" y="6141682"/>
            <a:ext cx="1786128" cy="276999"/>
          </a:xfrm>
          <a:prstGeom prst="rect">
            <a:avLst/>
          </a:prstGeom>
          <a:noFill/>
        </p:spPr>
        <p:txBody>
          <a:bodyPr wrap="square" rtlCol="0">
            <a:spAutoFit/>
          </a:bodyPr>
          <a:lstStyle/>
          <a:p>
            <a:pPr algn="ctr"/>
            <a:r>
              <a:rPr lang="en-US" sz="1200"/>
              <a:t>Gary Halbert</a:t>
            </a:r>
          </a:p>
        </p:txBody>
      </p:sp>
      <p:sp>
        <p:nvSpPr>
          <p:cNvPr id="11" name="TextBox 10">
            <a:extLst>
              <a:ext uri="{FF2B5EF4-FFF2-40B4-BE49-F238E27FC236}">
                <a16:creationId xmlns:a16="http://schemas.microsoft.com/office/drawing/2014/main" id="{FDC5FBEE-EC9A-7F56-2D7C-8E329C72F07B}"/>
              </a:ext>
            </a:extLst>
          </p:cNvPr>
          <p:cNvSpPr txBox="1"/>
          <p:nvPr/>
        </p:nvSpPr>
        <p:spPr>
          <a:xfrm>
            <a:off x="2352715" y="6141682"/>
            <a:ext cx="1363467" cy="276999"/>
          </a:xfrm>
          <a:prstGeom prst="rect">
            <a:avLst/>
          </a:prstGeom>
          <a:noFill/>
        </p:spPr>
        <p:txBody>
          <a:bodyPr wrap="square" rtlCol="0">
            <a:spAutoFit/>
          </a:bodyPr>
          <a:lstStyle/>
          <a:p>
            <a:pPr algn="ctr"/>
            <a:r>
              <a:rPr lang="en-US" sz="1200"/>
              <a:t>Stuart Goldsmith</a:t>
            </a:r>
          </a:p>
        </p:txBody>
      </p:sp>
      <p:sp>
        <p:nvSpPr>
          <p:cNvPr id="12" name="TextBox 11">
            <a:extLst>
              <a:ext uri="{FF2B5EF4-FFF2-40B4-BE49-F238E27FC236}">
                <a16:creationId xmlns:a16="http://schemas.microsoft.com/office/drawing/2014/main" id="{7D05776B-DBF1-D548-1120-B9337AF015D0}"/>
              </a:ext>
            </a:extLst>
          </p:cNvPr>
          <p:cNvSpPr txBox="1"/>
          <p:nvPr/>
        </p:nvSpPr>
        <p:spPr>
          <a:xfrm>
            <a:off x="4478814" y="6141681"/>
            <a:ext cx="1233437" cy="276999"/>
          </a:xfrm>
          <a:prstGeom prst="rect">
            <a:avLst/>
          </a:prstGeom>
          <a:noFill/>
        </p:spPr>
        <p:txBody>
          <a:bodyPr wrap="square" rtlCol="0">
            <a:spAutoFit/>
          </a:bodyPr>
          <a:lstStyle/>
          <a:p>
            <a:pPr algn="ctr"/>
            <a:r>
              <a:rPr lang="en-US" sz="1200"/>
              <a:t>Ted Nicholas</a:t>
            </a:r>
          </a:p>
        </p:txBody>
      </p:sp>
      <p:sp>
        <p:nvSpPr>
          <p:cNvPr id="13" name="TextBox 12">
            <a:extLst>
              <a:ext uri="{FF2B5EF4-FFF2-40B4-BE49-F238E27FC236}">
                <a16:creationId xmlns:a16="http://schemas.microsoft.com/office/drawing/2014/main" id="{3EAD69B7-AD1E-DBCF-2AE5-9C7201A83EE0}"/>
              </a:ext>
            </a:extLst>
          </p:cNvPr>
          <p:cNvSpPr txBox="1"/>
          <p:nvPr/>
        </p:nvSpPr>
        <p:spPr>
          <a:xfrm>
            <a:off x="6590096" y="6139850"/>
            <a:ext cx="1248609" cy="276999"/>
          </a:xfrm>
          <a:prstGeom prst="rect">
            <a:avLst/>
          </a:prstGeom>
          <a:noFill/>
        </p:spPr>
        <p:txBody>
          <a:bodyPr wrap="square" rtlCol="0">
            <a:spAutoFit/>
          </a:bodyPr>
          <a:lstStyle/>
          <a:p>
            <a:pPr algn="ctr"/>
            <a:r>
              <a:rPr lang="en-US" sz="1200"/>
              <a:t>Ken McCarthy</a:t>
            </a:r>
          </a:p>
        </p:txBody>
      </p:sp>
      <p:sp>
        <p:nvSpPr>
          <p:cNvPr id="14" name="TextBox 13">
            <a:extLst>
              <a:ext uri="{FF2B5EF4-FFF2-40B4-BE49-F238E27FC236}">
                <a16:creationId xmlns:a16="http://schemas.microsoft.com/office/drawing/2014/main" id="{95C7C39D-7524-4BDE-4E48-B5973EA82784}"/>
              </a:ext>
            </a:extLst>
          </p:cNvPr>
          <p:cNvSpPr txBox="1"/>
          <p:nvPr/>
        </p:nvSpPr>
        <p:spPr>
          <a:xfrm>
            <a:off x="8586165" y="6167884"/>
            <a:ext cx="1400458" cy="276999"/>
          </a:xfrm>
          <a:prstGeom prst="rect">
            <a:avLst/>
          </a:prstGeom>
          <a:noFill/>
        </p:spPr>
        <p:txBody>
          <a:bodyPr wrap="square" rtlCol="0">
            <a:spAutoFit/>
          </a:bodyPr>
          <a:lstStyle/>
          <a:p>
            <a:pPr algn="ctr"/>
            <a:r>
              <a:rPr lang="en-US" sz="1200"/>
              <a:t>Robert Cialdini</a:t>
            </a:r>
          </a:p>
        </p:txBody>
      </p:sp>
      <p:sp>
        <p:nvSpPr>
          <p:cNvPr id="15" name="TextBox 14">
            <a:extLst>
              <a:ext uri="{FF2B5EF4-FFF2-40B4-BE49-F238E27FC236}">
                <a16:creationId xmlns:a16="http://schemas.microsoft.com/office/drawing/2014/main" id="{22A93B73-8088-1A35-B0D1-96366DEAB4AF}"/>
              </a:ext>
            </a:extLst>
          </p:cNvPr>
          <p:cNvSpPr txBox="1"/>
          <p:nvPr/>
        </p:nvSpPr>
        <p:spPr>
          <a:xfrm>
            <a:off x="10582234" y="6139850"/>
            <a:ext cx="1097652" cy="276999"/>
          </a:xfrm>
          <a:prstGeom prst="rect">
            <a:avLst/>
          </a:prstGeom>
          <a:noFill/>
        </p:spPr>
        <p:txBody>
          <a:bodyPr wrap="square" rtlCol="0">
            <a:spAutoFit/>
          </a:bodyPr>
          <a:lstStyle/>
          <a:p>
            <a:pPr algn="ctr"/>
            <a:r>
              <a:rPr lang="en-US" sz="1200"/>
              <a:t>Joe Girard</a:t>
            </a:r>
          </a:p>
        </p:txBody>
      </p:sp>
      <p:sp>
        <p:nvSpPr>
          <p:cNvPr id="16" name="TextBox 15">
            <a:extLst>
              <a:ext uri="{FF2B5EF4-FFF2-40B4-BE49-F238E27FC236}">
                <a16:creationId xmlns:a16="http://schemas.microsoft.com/office/drawing/2014/main" id="{0A8D589A-60C7-8BD7-6331-B3ACF7B7883F}"/>
              </a:ext>
            </a:extLst>
          </p:cNvPr>
          <p:cNvSpPr txBox="1"/>
          <p:nvPr/>
        </p:nvSpPr>
        <p:spPr>
          <a:xfrm>
            <a:off x="8650173" y="3060347"/>
            <a:ext cx="1214093" cy="461665"/>
          </a:xfrm>
          <a:prstGeom prst="rect">
            <a:avLst/>
          </a:prstGeom>
          <a:noFill/>
        </p:spPr>
        <p:txBody>
          <a:bodyPr wrap="square" rtlCol="0">
            <a:spAutoFit/>
          </a:bodyPr>
          <a:lstStyle/>
          <a:p>
            <a:pPr algn="ctr"/>
            <a:r>
              <a:rPr lang="en-US" sz="1200"/>
              <a:t>Dan Kennedy</a:t>
            </a:r>
          </a:p>
          <a:p>
            <a:pPr algn="ctr"/>
            <a:r>
              <a:rPr lang="en-US" sz="1200"/>
              <a:t>(many books)</a:t>
            </a:r>
          </a:p>
        </p:txBody>
      </p:sp>
      <p:sp>
        <p:nvSpPr>
          <p:cNvPr id="17" name="TextBox 16">
            <a:extLst>
              <a:ext uri="{FF2B5EF4-FFF2-40B4-BE49-F238E27FC236}">
                <a16:creationId xmlns:a16="http://schemas.microsoft.com/office/drawing/2014/main" id="{22801055-5BAE-0B19-E5AF-4122F032C25A}"/>
              </a:ext>
            </a:extLst>
          </p:cNvPr>
          <p:cNvSpPr txBox="1"/>
          <p:nvPr/>
        </p:nvSpPr>
        <p:spPr>
          <a:xfrm>
            <a:off x="10408693" y="3083049"/>
            <a:ext cx="1214093" cy="276999"/>
          </a:xfrm>
          <a:prstGeom prst="rect">
            <a:avLst/>
          </a:prstGeom>
          <a:noFill/>
        </p:spPr>
        <p:txBody>
          <a:bodyPr wrap="square" rtlCol="0">
            <a:spAutoFit/>
          </a:bodyPr>
          <a:lstStyle/>
          <a:p>
            <a:pPr algn="ctr"/>
            <a:r>
              <a:rPr lang="en-US" sz="1200"/>
              <a:t>Robert Collier</a:t>
            </a:r>
          </a:p>
        </p:txBody>
      </p:sp>
    </p:spTree>
    <p:extLst>
      <p:ext uri="{BB962C8B-B14F-4D97-AF65-F5344CB8AC3E}">
        <p14:creationId xmlns:p14="http://schemas.microsoft.com/office/powerpoint/2010/main" val="220636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3C32E-01F2-E933-AB54-FD491D6A6FF9}"/>
              </a:ext>
            </a:extLst>
          </p:cNvPr>
          <p:cNvSpPr txBox="1"/>
          <p:nvPr/>
        </p:nvSpPr>
        <p:spPr>
          <a:xfrm>
            <a:off x="212099" y="230386"/>
            <a:ext cx="6709401" cy="523220"/>
          </a:xfrm>
          <a:prstGeom prst="rect">
            <a:avLst/>
          </a:prstGeom>
          <a:noFill/>
        </p:spPr>
        <p:txBody>
          <a:bodyPr wrap="square" rtlCol="0">
            <a:spAutoFit/>
          </a:bodyPr>
          <a:lstStyle/>
          <a:p>
            <a:r>
              <a:rPr lang="en-US" sz="2800" b="1"/>
              <a:t>Direct Response – multi-step optimization</a:t>
            </a:r>
          </a:p>
        </p:txBody>
      </p:sp>
      <p:sp>
        <p:nvSpPr>
          <p:cNvPr id="9" name="TextBox 8">
            <a:extLst>
              <a:ext uri="{FF2B5EF4-FFF2-40B4-BE49-F238E27FC236}">
                <a16:creationId xmlns:a16="http://schemas.microsoft.com/office/drawing/2014/main" id="{0BB3D61D-3741-0A50-050F-E9642F907A50}"/>
              </a:ext>
            </a:extLst>
          </p:cNvPr>
          <p:cNvSpPr txBox="1"/>
          <p:nvPr/>
        </p:nvSpPr>
        <p:spPr>
          <a:xfrm>
            <a:off x="1789947" y="1349514"/>
            <a:ext cx="584200" cy="1754326"/>
          </a:xfrm>
          <a:prstGeom prst="rect">
            <a:avLst/>
          </a:prstGeom>
          <a:solidFill>
            <a:srgbClr val="92D050"/>
          </a:solidFill>
          <a:ln>
            <a:solidFill>
              <a:srgbClr val="FF0000"/>
            </a:solidFill>
          </a:ln>
        </p:spPr>
        <p:txBody>
          <a:bodyPr wrap="square" rtlCol="0">
            <a:spAutoFit/>
          </a:bodyPr>
          <a:lstStyle/>
          <a:p>
            <a:r>
              <a:rPr lang="en-US" sz="1200"/>
              <a:t>Step1</a:t>
            </a:r>
          </a:p>
          <a:p>
            <a:endParaRPr lang="en-US" sz="1200"/>
          </a:p>
          <a:p>
            <a:endParaRPr lang="en-US" sz="1200"/>
          </a:p>
          <a:p>
            <a:endParaRPr lang="en-US" sz="1200"/>
          </a:p>
          <a:p>
            <a:endParaRPr lang="en-US" sz="1200"/>
          </a:p>
          <a:p>
            <a:endParaRPr lang="en-US" sz="1200"/>
          </a:p>
          <a:p>
            <a:endParaRPr lang="en-US" sz="1200"/>
          </a:p>
          <a:p>
            <a:endParaRPr lang="en-US" sz="1200"/>
          </a:p>
          <a:p>
            <a:endParaRPr lang="en-US" sz="1200"/>
          </a:p>
        </p:txBody>
      </p:sp>
      <p:sp>
        <p:nvSpPr>
          <p:cNvPr id="10" name="TextBox 9">
            <a:extLst>
              <a:ext uri="{FF2B5EF4-FFF2-40B4-BE49-F238E27FC236}">
                <a16:creationId xmlns:a16="http://schemas.microsoft.com/office/drawing/2014/main" id="{CB316C85-C20D-2E32-C4DA-F13B876F0BCA}"/>
              </a:ext>
            </a:extLst>
          </p:cNvPr>
          <p:cNvSpPr txBox="1"/>
          <p:nvPr/>
        </p:nvSpPr>
        <p:spPr>
          <a:xfrm>
            <a:off x="2706125" y="2079807"/>
            <a:ext cx="584200" cy="1015663"/>
          </a:xfrm>
          <a:prstGeom prst="rect">
            <a:avLst/>
          </a:prstGeom>
          <a:solidFill>
            <a:srgbClr val="92D050"/>
          </a:solidFill>
          <a:ln>
            <a:solidFill>
              <a:srgbClr val="FF0000"/>
            </a:solidFill>
          </a:ln>
        </p:spPr>
        <p:txBody>
          <a:bodyPr wrap="square" rtlCol="0">
            <a:spAutoFit/>
          </a:bodyPr>
          <a:lstStyle/>
          <a:p>
            <a:r>
              <a:rPr lang="en-US" sz="1200"/>
              <a:t>Step2</a:t>
            </a:r>
          </a:p>
          <a:p>
            <a:endParaRPr lang="en-US" sz="1200"/>
          </a:p>
          <a:p>
            <a:endParaRPr lang="en-US" sz="1200"/>
          </a:p>
          <a:p>
            <a:endParaRPr lang="en-US" sz="1200"/>
          </a:p>
          <a:p>
            <a:endParaRPr lang="en-US" sz="1200"/>
          </a:p>
        </p:txBody>
      </p:sp>
      <p:sp>
        <p:nvSpPr>
          <p:cNvPr id="11" name="TextBox 10">
            <a:extLst>
              <a:ext uri="{FF2B5EF4-FFF2-40B4-BE49-F238E27FC236}">
                <a16:creationId xmlns:a16="http://schemas.microsoft.com/office/drawing/2014/main" id="{334D6203-C280-85C7-5C8A-9B3AA230E316}"/>
              </a:ext>
            </a:extLst>
          </p:cNvPr>
          <p:cNvSpPr txBox="1"/>
          <p:nvPr/>
        </p:nvSpPr>
        <p:spPr>
          <a:xfrm>
            <a:off x="3688603" y="2595818"/>
            <a:ext cx="584200" cy="461665"/>
          </a:xfrm>
          <a:prstGeom prst="rect">
            <a:avLst/>
          </a:prstGeom>
          <a:solidFill>
            <a:srgbClr val="92D050"/>
          </a:solidFill>
          <a:ln>
            <a:solidFill>
              <a:srgbClr val="FF0000"/>
            </a:solidFill>
          </a:ln>
        </p:spPr>
        <p:txBody>
          <a:bodyPr wrap="square" rtlCol="0">
            <a:spAutoFit/>
          </a:bodyPr>
          <a:lstStyle/>
          <a:p>
            <a:r>
              <a:rPr lang="en-US" sz="1200"/>
              <a:t>Step3</a:t>
            </a:r>
          </a:p>
          <a:p>
            <a:endParaRPr lang="en-US" sz="1200"/>
          </a:p>
        </p:txBody>
      </p:sp>
      <p:sp>
        <p:nvSpPr>
          <p:cNvPr id="12" name="TextBox 11">
            <a:extLst>
              <a:ext uri="{FF2B5EF4-FFF2-40B4-BE49-F238E27FC236}">
                <a16:creationId xmlns:a16="http://schemas.microsoft.com/office/drawing/2014/main" id="{A03F700D-643C-8E38-6CBC-FBE3C122257B}"/>
              </a:ext>
            </a:extLst>
          </p:cNvPr>
          <p:cNvSpPr txBox="1"/>
          <p:nvPr/>
        </p:nvSpPr>
        <p:spPr>
          <a:xfrm>
            <a:off x="4699289" y="2794286"/>
            <a:ext cx="584200" cy="276999"/>
          </a:xfrm>
          <a:prstGeom prst="rect">
            <a:avLst/>
          </a:prstGeom>
          <a:solidFill>
            <a:srgbClr val="92D050"/>
          </a:solidFill>
          <a:ln>
            <a:solidFill>
              <a:srgbClr val="FF0000"/>
            </a:solidFill>
          </a:ln>
        </p:spPr>
        <p:txBody>
          <a:bodyPr wrap="square" rtlCol="0">
            <a:spAutoFit/>
          </a:bodyPr>
          <a:lstStyle/>
          <a:p>
            <a:r>
              <a:rPr lang="en-US" sz="1200"/>
              <a:t>Step4</a:t>
            </a:r>
          </a:p>
        </p:txBody>
      </p:sp>
      <p:sp>
        <p:nvSpPr>
          <p:cNvPr id="13" name="TextBox 12">
            <a:extLst>
              <a:ext uri="{FF2B5EF4-FFF2-40B4-BE49-F238E27FC236}">
                <a16:creationId xmlns:a16="http://schemas.microsoft.com/office/drawing/2014/main" id="{53A9559B-DA48-DA65-CD98-C4F3731086E4}"/>
              </a:ext>
            </a:extLst>
          </p:cNvPr>
          <p:cNvSpPr txBox="1"/>
          <p:nvPr/>
        </p:nvSpPr>
        <p:spPr>
          <a:xfrm>
            <a:off x="5704948" y="2821659"/>
            <a:ext cx="584200" cy="215444"/>
          </a:xfrm>
          <a:prstGeom prst="rect">
            <a:avLst/>
          </a:prstGeom>
          <a:solidFill>
            <a:srgbClr val="92D050"/>
          </a:solidFill>
          <a:ln>
            <a:solidFill>
              <a:srgbClr val="FF0000"/>
            </a:solidFill>
          </a:ln>
        </p:spPr>
        <p:txBody>
          <a:bodyPr wrap="square" rtlCol="0">
            <a:spAutoFit/>
          </a:bodyPr>
          <a:lstStyle/>
          <a:p>
            <a:r>
              <a:rPr lang="en-US" sz="800"/>
              <a:t>Step5</a:t>
            </a:r>
          </a:p>
        </p:txBody>
      </p:sp>
      <p:sp>
        <p:nvSpPr>
          <p:cNvPr id="14" name="Right Arrow 13">
            <a:extLst>
              <a:ext uri="{FF2B5EF4-FFF2-40B4-BE49-F238E27FC236}">
                <a16:creationId xmlns:a16="http://schemas.microsoft.com/office/drawing/2014/main" id="{4AF84898-9486-B7EC-2EDE-77CF9562079E}"/>
              </a:ext>
            </a:extLst>
          </p:cNvPr>
          <p:cNvSpPr/>
          <p:nvPr/>
        </p:nvSpPr>
        <p:spPr>
          <a:xfrm>
            <a:off x="1924189" y="3135292"/>
            <a:ext cx="4113028" cy="302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95D7C33-4630-99AD-DB7C-8E5C32EF03F4}"/>
              </a:ext>
            </a:extLst>
          </p:cNvPr>
          <p:cNvSpPr txBox="1"/>
          <p:nvPr/>
        </p:nvSpPr>
        <p:spPr>
          <a:xfrm>
            <a:off x="1924189" y="3567699"/>
            <a:ext cx="4113028" cy="369332"/>
          </a:xfrm>
          <a:prstGeom prst="rect">
            <a:avLst/>
          </a:prstGeom>
          <a:noFill/>
        </p:spPr>
        <p:txBody>
          <a:bodyPr wrap="square" rtlCol="0">
            <a:spAutoFit/>
          </a:bodyPr>
          <a:lstStyle/>
          <a:p>
            <a:r>
              <a:rPr lang="en-US"/>
              <a:t>Out = In * conv1 * conv2 * conv3 * conv4</a:t>
            </a:r>
          </a:p>
        </p:txBody>
      </p:sp>
      <p:sp>
        <p:nvSpPr>
          <p:cNvPr id="8" name="Right Arrow 7">
            <a:extLst>
              <a:ext uri="{FF2B5EF4-FFF2-40B4-BE49-F238E27FC236}">
                <a16:creationId xmlns:a16="http://schemas.microsoft.com/office/drawing/2014/main" id="{053EB959-EC8A-1952-A90A-AAF364987F51}"/>
              </a:ext>
            </a:extLst>
          </p:cNvPr>
          <p:cNvSpPr/>
          <p:nvPr/>
        </p:nvSpPr>
        <p:spPr>
          <a:xfrm>
            <a:off x="698500" y="1900756"/>
            <a:ext cx="787400"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F1F632-7312-544C-4CF7-3D250344B57D}"/>
              </a:ext>
            </a:extLst>
          </p:cNvPr>
          <p:cNvSpPr txBox="1"/>
          <p:nvPr/>
        </p:nvSpPr>
        <p:spPr>
          <a:xfrm>
            <a:off x="737489" y="1575235"/>
            <a:ext cx="609600" cy="373442"/>
          </a:xfrm>
          <a:prstGeom prst="rect">
            <a:avLst/>
          </a:prstGeom>
          <a:noFill/>
        </p:spPr>
        <p:txBody>
          <a:bodyPr wrap="square" rtlCol="0">
            <a:spAutoFit/>
          </a:bodyPr>
          <a:lstStyle/>
          <a:p>
            <a:r>
              <a:rPr lang="en-US"/>
              <a:t>In</a:t>
            </a:r>
          </a:p>
        </p:txBody>
      </p:sp>
      <p:sp>
        <p:nvSpPr>
          <p:cNvPr id="16" name="Right Arrow 15">
            <a:extLst>
              <a:ext uri="{FF2B5EF4-FFF2-40B4-BE49-F238E27FC236}">
                <a16:creationId xmlns:a16="http://schemas.microsoft.com/office/drawing/2014/main" id="{E43E8D88-C58F-68F4-D0D2-735BA71169C9}"/>
              </a:ext>
            </a:extLst>
          </p:cNvPr>
          <p:cNvSpPr/>
          <p:nvPr/>
        </p:nvSpPr>
        <p:spPr>
          <a:xfrm>
            <a:off x="6616700" y="1938856"/>
            <a:ext cx="787400"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257FCA9-50E4-E7A9-8082-3A06EE6C740F}"/>
              </a:ext>
            </a:extLst>
          </p:cNvPr>
          <p:cNvSpPr txBox="1"/>
          <p:nvPr/>
        </p:nvSpPr>
        <p:spPr>
          <a:xfrm>
            <a:off x="6655689" y="1613335"/>
            <a:ext cx="609600" cy="373442"/>
          </a:xfrm>
          <a:prstGeom prst="rect">
            <a:avLst/>
          </a:prstGeom>
          <a:noFill/>
        </p:spPr>
        <p:txBody>
          <a:bodyPr wrap="square" rtlCol="0">
            <a:spAutoFit/>
          </a:bodyPr>
          <a:lstStyle/>
          <a:p>
            <a:r>
              <a:rPr lang="en-US"/>
              <a:t>Out</a:t>
            </a:r>
          </a:p>
        </p:txBody>
      </p:sp>
      <p:sp>
        <p:nvSpPr>
          <p:cNvPr id="19" name="TextBox 18">
            <a:extLst>
              <a:ext uri="{FF2B5EF4-FFF2-40B4-BE49-F238E27FC236}">
                <a16:creationId xmlns:a16="http://schemas.microsoft.com/office/drawing/2014/main" id="{2C1A9041-F948-6F16-997C-10158C3EEB4B}"/>
              </a:ext>
            </a:extLst>
          </p:cNvPr>
          <p:cNvSpPr txBox="1"/>
          <p:nvPr/>
        </p:nvSpPr>
        <p:spPr>
          <a:xfrm>
            <a:off x="623189" y="2642035"/>
            <a:ext cx="874514" cy="369332"/>
          </a:xfrm>
          <a:prstGeom prst="rect">
            <a:avLst/>
          </a:prstGeom>
          <a:noFill/>
        </p:spPr>
        <p:txBody>
          <a:bodyPr wrap="square" rtlCol="0">
            <a:spAutoFit/>
          </a:bodyPr>
          <a:lstStyle/>
          <a:p>
            <a:r>
              <a:rPr lang="en-US"/>
              <a:t>Leads</a:t>
            </a:r>
          </a:p>
        </p:txBody>
      </p:sp>
      <p:sp>
        <p:nvSpPr>
          <p:cNvPr id="20" name="TextBox 19">
            <a:extLst>
              <a:ext uri="{FF2B5EF4-FFF2-40B4-BE49-F238E27FC236}">
                <a16:creationId xmlns:a16="http://schemas.microsoft.com/office/drawing/2014/main" id="{9F0F9F9E-F9BA-5991-CBF5-90A62F49AF01}"/>
              </a:ext>
            </a:extLst>
          </p:cNvPr>
          <p:cNvSpPr txBox="1"/>
          <p:nvPr/>
        </p:nvSpPr>
        <p:spPr>
          <a:xfrm>
            <a:off x="6655689" y="2654735"/>
            <a:ext cx="874514" cy="369332"/>
          </a:xfrm>
          <a:prstGeom prst="rect">
            <a:avLst/>
          </a:prstGeom>
          <a:noFill/>
        </p:spPr>
        <p:txBody>
          <a:bodyPr wrap="square" rtlCol="0">
            <a:spAutoFit/>
          </a:bodyPr>
          <a:lstStyle/>
          <a:p>
            <a:r>
              <a:rPr lang="en-US"/>
              <a:t>Sales</a:t>
            </a:r>
          </a:p>
        </p:txBody>
      </p:sp>
      <p:sp>
        <p:nvSpPr>
          <p:cNvPr id="21" name="TextBox 20">
            <a:extLst>
              <a:ext uri="{FF2B5EF4-FFF2-40B4-BE49-F238E27FC236}">
                <a16:creationId xmlns:a16="http://schemas.microsoft.com/office/drawing/2014/main" id="{6CB43EC3-C4B5-7101-065A-63B3C1B8FC2D}"/>
              </a:ext>
            </a:extLst>
          </p:cNvPr>
          <p:cNvSpPr txBox="1"/>
          <p:nvPr/>
        </p:nvSpPr>
        <p:spPr>
          <a:xfrm>
            <a:off x="1663404" y="4303930"/>
            <a:ext cx="5418340"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If using A/B split testing we improve conversions between steps above, </a:t>
            </a:r>
            <a:br>
              <a:rPr lang="en-US" sz="1400"/>
            </a:br>
            <a:r>
              <a:rPr lang="en-US" sz="1400"/>
              <a:t>the overall sales will grow exponentially.</a:t>
            </a:r>
          </a:p>
        </p:txBody>
      </p:sp>
      <p:pic>
        <p:nvPicPr>
          <p:cNvPr id="5122" name="Picture 2" descr="100 Dollar Bill Pool Mosaic">
            <a:extLst>
              <a:ext uri="{FF2B5EF4-FFF2-40B4-BE49-F238E27FC236}">
                <a16:creationId xmlns:a16="http://schemas.microsoft.com/office/drawing/2014/main" id="{B07AFFE0-8303-FF70-53E4-E68F16ACB33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0730" y="3621830"/>
            <a:ext cx="2001362" cy="857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United States one-dollar bill - Wikipedia">
            <a:extLst>
              <a:ext uri="{FF2B5EF4-FFF2-40B4-BE49-F238E27FC236}">
                <a16:creationId xmlns:a16="http://schemas.microsoft.com/office/drawing/2014/main" id="{9D0A6DE7-0ACF-A8CF-CC14-4C77F809571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026799" y="2715939"/>
            <a:ext cx="2008445" cy="8572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22C1097-F1E5-FA75-58AE-C3BC498CC4E1}"/>
              </a:ext>
            </a:extLst>
          </p:cNvPr>
          <p:cNvSpPr txBox="1"/>
          <p:nvPr/>
        </p:nvSpPr>
        <p:spPr>
          <a:xfrm>
            <a:off x="10033882" y="4479080"/>
            <a:ext cx="2158117" cy="1815882"/>
          </a:xfrm>
          <a:prstGeom prst="rect">
            <a:avLst/>
          </a:prstGeom>
          <a:noFill/>
        </p:spPr>
        <p:txBody>
          <a:bodyPr wrap="square" rtlCol="0">
            <a:spAutoFit/>
          </a:bodyPr>
          <a:lstStyle/>
          <a:p>
            <a:r>
              <a:rPr lang="en-US" sz="1400"/>
              <a:t>The $1 and $100 bills above take same amount of paper and ink to produce them.</a:t>
            </a:r>
          </a:p>
          <a:p>
            <a:endParaRPr lang="en-US" sz="1400"/>
          </a:p>
          <a:p>
            <a:r>
              <a:rPr lang="en-US" sz="1400"/>
              <a:t>The only difference in value between them is the message on the paper. </a:t>
            </a:r>
          </a:p>
        </p:txBody>
      </p:sp>
      <p:graphicFrame>
        <p:nvGraphicFramePr>
          <p:cNvPr id="5" name="Table 5">
            <a:extLst>
              <a:ext uri="{FF2B5EF4-FFF2-40B4-BE49-F238E27FC236}">
                <a16:creationId xmlns:a16="http://schemas.microsoft.com/office/drawing/2014/main" id="{30CC9742-B66F-A146-AD9C-93C31D834F2F}"/>
              </a:ext>
            </a:extLst>
          </p:cNvPr>
          <p:cNvGraphicFramePr>
            <a:graphicFrameLocks noGrp="1"/>
          </p:cNvGraphicFramePr>
          <p:nvPr>
            <p:extLst>
              <p:ext uri="{D42A27DB-BD31-4B8C-83A1-F6EECF244321}">
                <p14:modId xmlns:p14="http://schemas.microsoft.com/office/powerpoint/2010/main" val="333452837"/>
              </p:ext>
            </p:extLst>
          </p:nvPr>
        </p:nvGraphicFramePr>
        <p:xfrm>
          <a:off x="1663404" y="4946052"/>
          <a:ext cx="3441286" cy="1501406"/>
        </p:xfrm>
        <a:graphic>
          <a:graphicData uri="http://schemas.openxmlformats.org/drawingml/2006/table">
            <a:tbl>
              <a:tblPr firstRow="1" bandRow="1">
                <a:tableStyleId>{E8B1032C-EA38-4F05-BA0D-38AFFFC7BED3}</a:tableStyleId>
              </a:tblPr>
              <a:tblGrid>
                <a:gridCol w="832225">
                  <a:extLst>
                    <a:ext uri="{9D8B030D-6E8A-4147-A177-3AD203B41FA5}">
                      <a16:colId xmlns:a16="http://schemas.microsoft.com/office/drawing/2014/main" val="3508890907"/>
                    </a:ext>
                  </a:extLst>
                </a:gridCol>
                <a:gridCol w="2609061">
                  <a:extLst>
                    <a:ext uri="{9D8B030D-6E8A-4147-A177-3AD203B41FA5}">
                      <a16:colId xmlns:a16="http://schemas.microsoft.com/office/drawing/2014/main" val="1251666213"/>
                    </a:ext>
                  </a:extLst>
                </a:gridCol>
              </a:tblGrid>
              <a:tr h="384488">
                <a:tc>
                  <a:txBody>
                    <a:bodyPr/>
                    <a:lstStyle/>
                    <a:p>
                      <a:r>
                        <a:rPr lang="en-US" sz="1400"/>
                        <a:t>Step %</a:t>
                      </a:r>
                    </a:p>
                  </a:txBody>
                  <a:tcPr/>
                </a:tc>
                <a:tc>
                  <a:txBody>
                    <a:bodyPr/>
                    <a:lstStyle/>
                    <a:p>
                      <a:r>
                        <a:rPr lang="en-US" sz="1400"/>
                        <a:t>Overall improvement</a:t>
                      </a:r>
                    </a:p>
                  </a:txBody>
                  <a:tcPr/>
                </a:tc>
                <a:extLst>
                  <a:ext uri="{0D108BD9-81ED-4DB2-BD59-A6C34878D82A}">
                    <a16:rowId xmlns:a16="http://schemas.microsoft.com/office/drawing/2014/main" val="891348057"/>
                  </a:ext>
                </a:extLst>
              </a:tr>
              <a:tr h="372306">
                <a:tc>
                  <a:txBody>
                    <a:bodyPr/>
                    <a:lstStyle/>
                    <a:p>
                      <a:r>
                        <a:rPr lang="en-US" sz="1400"/>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1.2 * 1.2 * 1.2 * 1.2 = 2.1</a:t>
                      </a:r>
                    </a:p>
                  </a:txBody>
                  <a:tcPr/>
                </a:tc>
                <a:extLst>
                  <a:ext uri="{0D108BD9-81ED-4DB2-BD59-A6C34878D82A}">
                    <a16:rowId xmlns:a16="http://schemas.microsoft.com/office/drawing/2014/main" val="2773556733"/>
                  </a:ext>
                </a:extLst>
              </a:tr>
              <a:tr h="372306">
                <a:tc>
                  <a:txBody>
                    <a:bodyPr/>
                    <a:lstStyle/>
                    <a:p>
                      <a:r>
                        <a:rPr lang="en-US" sz="1400"/>
                        <a:t>50%</a:t>
                      </a:r>
                    </a:p>
                  </a:txBody>
                  <a:tcPr/>
                </a:tc>
                <a:tc>
                  <a:txBody>
                    <a:bodyPr/>
                    <a:lstStyle/>
                    <a:p>
                      <a:r>
                        <a:rPr lang="en-US" sz="1400"/>
                        <a:t>1.5 * 1.5 * 1.5 * 1.5 = 5.06</a:t>
                      </a:r>
                    </a:p>
                  </a:txBody>
                  <a:tcPr/>
                </a:tc>
                <a:extLst>
                  <a:ext uri="{0D108BD9-81ED-4DB2-BD59-A6C34878D82A}">
                    <a16:rowId xmlns:a16="http://schemas.microsoft.com/office/drawing/2014/main" val="3850503321"/>
                  </a:ext>
                </a:extLst>
              </a:tr>
              <a:tr h="372306">
                <a:tc>
                  <a:txBody>
                    <a:bodyPr/>
                    <a:lstStyle/>
                    <a:p>
                      <a:r>
                        <a:rPr lang="en-US" sz="1400"/>
                        <a:t>100%</a:t>
                      </a:r>
                    </a:p>
                  </a:txBody>
                  <a:tcPr/>
                </a:tc>
                <a:tc>
                  <a:txBody>
                    <a:bodyPr/>
                    <a:lstStyle/>
                    <a:p>
                      <a:r>
                        <a:rPr lang="en-US" sz="1400"/>
                        <a:t>2 * 2 * 2 * 2 = 8</a:t>
                      </a:r>
                    </a:p>
                  </a:txBody>
                  <a:tcPr/>
                </a:tc>
                <a:extLst>
                  <a:ext uri="{0D108BD9-81ED-4DB2-BD59-A6C34878D82A}">
                    <a16:rowId xmlns:a16="http://schemas.microsoft.com/office/drawing/2014/main" val="3567164877"/>
                  </a:ext>
                </a:extLst>
              </a:tr>
            </a:tbl>
          </a:graphicData>
        </a:graphic>
      </p:graphicFrame>
    </p:spTree>
    <p:extLst>
      <p:ext uri="{BB962C8B-B14F-4D97-AF65-F5344CB8AC3E}">
        <p14:creationId xmlns:p14="http://schemas.microsoft.com/office/powerpoint/2010/main" val="209105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38E51-1DD2-3AF4-2361-38C71B255C41}"/>
              </a:ext>
            </a:extLst>
          </p:cNvPr>
          <p:cNvSpPr txBox="1"/>
          <p:nvPr/>
        </p:nvSpPr>
        <p:spPr>
          <a:xfrm>
            <a:off x="0" y="0"/>
            <a:ext cx="2345635" cy="523220"/>
          </a:xfrm>
          <a:prstGeom prst="rect">
            <a:avLst/>
          </a:prstGeom>
          <a:noFill/>
        </p:spPr>
        <p:txBody>
          <a:bodyPr wrap="square" rtlCol="0">
            <a:spAutoFit/>
          </a:bodyPr>
          <a:lstStyle/>
          <a:p>
            <a:r>
              <a:rPr lang="en-US" sz="2800" b="1"/>
              <a:t>Gary Halbert</a:t>
            </a:r>
          </a:p>
        </p:txBody>
      </p:sp>
      <p:sp>
        <p:nvSpPr>
          <p:cNvPr id="3" name="TextBox 2">
            <a:extLst>
              <a:ext uri="{FF2B5EF4-FFF2-40B4-BE49-F238E27FC236}">
                <a16:creationId xmlns:a16="http://schemas.microsoft.com/office/drawing/2014/main" id="{5B1C5B59-21B8-110A-FDEE-88B4F7A74A8D}"/>
              </a:ext>
            </a:extLst>
          </p:cNvPr>
          <p:cNvSpPr txBox="1"/>
          <p:nvPr/>
        </p:nvSpPr>
        <p:spPr>
          <a:xfrm>
            <a:off x="94047" y="1689281"/>
            <a:ext cx="7948267" cy="4832092"/>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a:t>Principle 1 - </a:t>
            </a:r>
            <a:r>
              <a:rPr lang="en-US" sz="1400" b="1">
                <a:solidFill>
                  <a:srgbClr val="00B050"/>
                </a:solidFill>
              </a:rPr>
              <a:t>Any Problem in the world can be solved with the RIGHT sales letter.</a:t>
            </a:r>
            <a:r>
              <a:rPr lang="en-US" sz="1400"/>
              <a:t> </a:t>
            </a:r>
            <a:br>
              <a:rPr lang="en-US" sz="1400"/>
            </a:br>
            <a:r>
              <a:rPr lang="en-US" sz="1400"/>
              <a:t>Copy = oxygen of marketing. Without good copy, there is no good marketing. </a:t>
            </a:r>
            <a:br>
              <a:rPr lang="en-US" sz="1400"/>
            </a:br>
            <a:r>
              <a:rPr lang="en-US" sz="1400"/>
              <a:t>Job of marketing – building trust.</a:t>
            </a:r>
          </a:p>
          <a:p>
            <a:pPr marL="285750" indent="-285750">
              <a:buFont typeface="Arial" panose="020B0604020202020204" pitchFamily="34" charset="0"/>
              <a:buChar char="•"/>
            </a:pPr>
            <a:r>
              <a:rPr lang="en-US" sz="1400"/>
              <a:t>Principle 2 - </a:t>
            </a:r>
            <a:r>
              <a:rPr lang="en-US" sz="1400" b="1">
                <a:solidFill>
                  <a:srgbClr val="00B050"/>
                </a:solidFill>
              </a:rPr>
              <a:t>One elegant idea is worth more than 1000 semi-good ideas.</a:t>
            </a:r>
            <a:r>
              <a:rPr lang="en-US" sz="1400"/>
              <a:t> Idea of sales letter: "Can and copy yourself". "The best way to help the poor is to not be one of them"</a:t>
            </a:r>
          </a:p>
          <a:p>
            <a:pPr marL="285750" indent="-285750">
              <a:buFont typeface="Arial" panose="020B0604020202020204" pitchFamily="34" charset="0"/>
              <a:buChar char="•"/>
            </a:pPr>
            <a:r>
              <a:rPr lang="en-US" sz="1400"/>
              <a:t>Principle 3 - The money is not in your service or product, </a:t>
            </a:r>
            <a:r>
              <a:rPr lang="en-US" sz="1400" b="1">
                <a:solidFill>
                  <a:srgbClr val="00B050"/>
                </a:solidFill>
              </a:rPr>
              <a:t>but in selling it</a:t>
            </a:r>
            <a:r>
              <a:rPr lang="en-US" sz="1400"/>
              <a:t>.</a:t>
            </a:r>
            <a:br>
              <a:rPr lang="en-US" sz="1400"/>
            </a:br>
            <a:r>
              <a:rPr lang="en-US" sz="1400"/>
              <a:t>Definition of Selling: "</a:t>
            </a:r>
            <a:r>
              <a:rPr lang="en-US" sz="1400">
                <a:solidFill>
                  <a:srgbClr val="00B0F0"/>
                </a:solidFill>
              </a:rPr>
              <a:t>Selling is getting someone intellectually engaged in a future result that is good for them and getting them to emotionally commit to take action to achieve that result" (Dan Sullivan)</a:t>
            </a:r>
            <a:r>
              <a:rPr lang="en-US" sz="1400"/>
              <a:t>. </a:t>
            </a:r>
          </a:p>
          <a:p>
            <a:pPr marL="285750" indent="-285750">
              <a:buFont typeface="Arial" panose="020B0604020202020204" pitchFamily="34" charset="0"/>
              <a:buChar char="•"/>
            </a:pPr>
            <a:r>
              <a:rPr lang="en-US" sz="1400"/>
              <a:t>Principle 4 - </a:t>
            </a:r>
            <a:r>
              <a:rPr lang="en-US" sz="1400" b="1">
                <a:solidFill>
                  <a:srgbClr val="00B050"/>
                </a:solidFill>
              </a:rPr>
              <a:t>Add Theatre to your Marketing</a:t>
            </a:r>
            <a:r>
              <a:rPr lang="en-US" sz="1400"/>
              <a:t>. Examples of Theatre: Theatre is impact, 24 h free recorded message at the end of a book, Flip videos, Adding celebrities and audio to your marketing, Grabbers, Photos, sense of urgency, involvement mechanisms (all automated).</a:t>
            </a:r>
          </a:p>
          <a:p>
            <a:pPr marL="285750" indent="-285750">
              <a:buFont typeface="Arial" panose="020B0604020202020204" pitchFamily="34" charset="0"/>
              <a:buChar char="•"/>
            </a:pPr>
            <a:r>
              <a:rPr lang="en-US" sz="1400"/>
              <a:t>Principle 5 - </a:t>
            </a:r>
            <a:r>
              <a:rPr lang="en-US" sz="1400" b="1">
                <a:solidFill>
                  <a:srgbClr val="00B050"/>
                </a:solidFill>
              </a:rPr>
              <a:t>Do not worry about offending the dogs when you are targeting the foxes</a:t>
            </a:r>
            <a:r>
              <a:rPr lang="en-US" sz="1400"/>
              <a:t>. Hype used ethically. </a:t>
            </a:r>
            <a:r>
              <a:rPr lang="en-US" sz="1400" b="1">
                <a:solidFill>
                  <a:srgbClr val="00B050"/>
                </a:solidFill>
              </a:rPr>
              <a:t>Massive enthusiasm</a:t>
            </a:r>
            <a:r>
              <a:rPr lang="en-US" sz="1400"/>
              <a:t> for what you are selling. Hype used unethically, lying or bullshitting.</a:t>
            </a:r>
          </a:p>
          <a:p>
            <a:pPr marL="285750" indent="-285750">
              <a:buFont typeface="Arial" panose="020B0604020202020204" pitchFamily="34" charset="0"/>
              <a:buChar char="•"/>
            </a:pPr>
            <a:r>
              <a:rPr lang="en-US" sz="1400"/>
              <a:t>Principle 6 – </a:t>
            </a:r>
            <a:r>
              <a:rPr lang="en-US" sz="1400" b="1">
                <a:solidFill>
                  <a:srgbClr val="00B050"/>
                </a:solidFill>
              </a:rPr>
              <a:t>HUNGRY CROWD</a:t>
            </a:r>
            <a:r>
              <a:rPr lang="en-US" sz="1400"/>
              <a:t> is what you need the most. </a:t>
            </a:r>
            <a:r>
              <a:rPr lang="en-US" sz="1400" b="1">
                <a:solidFill>
                  <a:srgbClr val="00B050"/>
                </a:solidFill>
              </a:rPr>
              <a:t>Hamburger stand story</a:t>
            </a:r>
            <a:r>
              <a:rPr lang="en-US" sz="1400"/>
              <a:t>. </a:t>
            </a:r>
            <a:br>
              <a:rPr lang="en-US" sz="1400"/>
            </a:br>
            <a:r>
              <a:rPr lang="en-US" sz="1400"/>
              <a:t>Generate hungry leads.</a:t>
            </a:r>
          </a:p>
          <a:p>
            <a:pPr marL="285750" indent="-285750">
              <a:buFont typeface="Arial" panose="020B0604020202020204" pitchFamily="34" charset="0"/>
              <a:buChar char="•"/>
            </a:pPr>
            <a:r>
              <a:rPr lang="en-US" sz="1400"/>
              <a:t>Principle 7 - You are in the </a:t>
            </a:r>
            <a:r>
              <a:rPr lang="en-US" sz="1400" b="1">
                <a:solidFill>
                  <a:srgbClr val="00B050"/>
                </a:solidFill>
              </a:rPr>
              <a:t>arithmetic business</a:t>
            </a:r>
            <a:r>
              <a:rPr lang="en-US" sz="1400"/>
              <a:t>. </a:t>
            </a:r>
            <a:br>
              <a:rPr lang="en-US" sz="1400"/>
            </a:br>
            <a:r>
              <a:rPr lang="en-US" sz="1400"/>
              <a:t>It is much easier to sell one $50,000 project than hundred $500 units.</a:t>
            </a:r>
          </a:p>
          <a:p>
            <a:pPr marL="285750" indent="-285750">
              <a:buFont typeface="Arial" panose="020B0604020202020204" pitchFamily="34" charset="0"/>
              <a:buChar char="•"/>
            </a:pPr>
            <a:r>
              <a:rPr lang="en-US" sz="1400"/>
              <a:t>Educated consumers are far more powerful than un-educated consumers. </a:t>
            </a:r>
            <a:br>
              <a:rPr lang="en-US" sz="1400"/>
            </a:br>
            <a:r>
              <a:rPr lang="en-US" sz="1400"/>
              <a:t>Consumer guide to carpet cleaning educates consumer and builds trust into your brand. </a:t>
            </a:r>
          </a:p>
          <a:p>
            <a:pPr marL="285750" indent="-285750">
              <a:buFont typeface="Arial" panose="020B0604020202020204" pitchFamily="34" charset="0"/>
              <a:buChar char="•"/>
            </a:pPr>
            <a:r>
              <a:rPr lang="en-US" sz="1400"/>
              <a:t>Benefit of using 24h free recorded messages. </a:t>
            </a:r>
          </a:p>
          <a:p>
            <a:pPr marL="285750" indent="-285750">
              <a:buFont typeface="Arial" panose="020B0604020202020204" pitchFamily="34" charset="0"/>
              <a:buChar char="•"/>
            </a:pPr>
            <a:r>
              <a:rPr lang="en-US" sz="1400"/>
              <a:t>Three things needed to sell: Product or service, Sales pitch, Delivery system</a:t>
            </a:r>
          </a:p>
          <a:p>
            <a:pPr marL="285750" indent="-285750">
              <a:buFont typeface="Arial" panose="020B0604020202020204" pitchFamily="34" charset="0"/>
              <a:buChar char="•"/>
            </a:pPr>
            <a:r>
              <a:rPr lang="en-US" sz="1400"/>
              <a:t>Everyone is an information marketer</a:t>
            </a:r>
          </a:p>
        </p:txBody>
      </p:sp>
      <p:pic>
        <p:nvPicPr>
          <p:cNvPr id="4" name="Picture 3">
            <a:extLst>
              <a:ext uri="{FF2B5EF4-FFF2-40B4-BE49-F238E27FC236}">
                <a16:creationId xmlns:a16="http://schemas.microsoft.com/office/drawing/2014/main" id="{A47E055E-65D5-D285-468D-89A787EF899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35077" y="96355"/>
            <a:ext cx="3983736" cy="2073303"/>
          </a:xfrm>
          <a:prstGeom prst="rect">
            <a:avLst/>
          </a:prstGeom>
        </p:spPr>
      </p:pic>
      <p:sp>
        <p:nvSpPr>
          <p:cNvPr id="5" name="TextBox 4">
            <a:extLst>
              <a:ext uri="{FF2B5EF4-FFF2-40B4-BE49-F238E27FC236}">
                <a16:creationId xmlns:a16="http://schemas.microsoft.com/office/drawing/2014/main" id="{14F1FAC0-36F9-C232-F2EA-D7E211726338}"/>
              </a:ext>
            </a:extLst>
          </p:cNvPr>
          <p:cNvSpPr txBox="1"/>
          <p:nvPr/>
        </p:nvSpPr>
        <p:spPr>
          <a:xfrm>
            <a:off x="8113043" y="2210091"/>
            <a:ext cx="3983736" cy="738664"/>
          </a:xfrm>
          <a:prstGeom prst="rect">
            <a:avLst/>
          </a:prstGeom>
          <a:noFill/>
        </p:spPr>
        <p:txBody>
          <a:bodyPr wrap="square" rtlCol="0">
            <a:spAutoFit/>
          </a:bodyPr>
          <a:lstStyle/>
          <a:p>
            <a:r>
              <a:rPr lang="en-US" sz="1400"/>
              <a:t>Joe Polish Presentation on Gary Halbert</a:t>
            </a:r>
            <a:br>
              <a:rPr lang="en-US" sz="1400"/>
            </a:br>
            <a:r>
              <a:rPr lang="en-US" sz="1400"/>
              <a:t>Video from Dan Kennedy SuperConference</a:t>
            </a:r>
          </a:p>
          <a:p>
            <a:r>
              <a:rPr lang="en-US" sz="1400">
                <a:hlinkClick r:id="rId3"/>
              </a:rPr>
              <a:t>https://www.youtube.com/watch?v=q4WotUTjLJY</a:t>
            </a:r>
            <a:endParaRPr lang="en-US" sz="1400"/>
          </a:p>
        </p:txBody>
      </p:sp>
      <p:pic>
        <p:nvPicPr>
          <p:cNvPr id="1026" name="Picture 2" descr="Nothing is Impossible for a Man Who Refuses to Listen to Reason by Gary  Halbert | Great quotes, Quotes, Motivation">
            <a:extLst>
              <a:ext uri="{FF2B5EF4-FFF2-40B4-BE49-F238E27FC236}">
                <a16:creationId xmlns:a16="http://schemas.microsoft.com/office/drawing/2014/main" id="{9E229CDA-0066-D84D-8828-19A72DB38A7A}"/>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384162" y="5065776"/>
            <a:ext cx="1510019" cy="17243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One Advantage">
            <a:extLst>
              <a:ext uri="{FF2B5EF4-FFF2-40B4-BE49-F238E27FC236}">
                <a16:creationId xmlns:a16="http://schemas.microsoft.com/office/drawing/2014/main" id="{D9C08114-13C7-A111-99C6-E9DAB5DDB2C3}"/>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263528" y="96355"/>
            <a:ext cx="3778786" cy="9446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rketing Tips From The Late, Great Gary Halbert">
            <a:extLst>
              <a:ext uri="{FF2B5EF4-FFF2-40B4-BE49-F238E27FC236}">
                <a16:creationId xmlns:a16="http://schemas.microsoft.com/office/drawing/2014/main" id="{F9D9D09D-055C-FB65-B3C1-8535279974B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680850" y="3346704"/>
            <a:ext cx="2904972" cy="15426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069512-0210-61F9-9DA1-784793C438E8}"/>
              </a:ext>
            </a:extLst>
          </p:cNvPr>
          <p:cNvSpPr txBox="1"/>
          <p:nvPr/>
        </p:nvSpPr>
        <p:spPr>
          <a:xfrm>
            <a:off x="94047" y="523220"/>
            <a:ext cx="2251588" cy="954107"/>
          </a:xfrm>
          <a:prstGeom prst="rect">
            <a:avLst/>
          </a:prstGeom>
          <a:noFill/>
        </p:spPr>
        <p:txBody>
          <a:bodyPr wrap="square" rtlCol="0">
            <a:spAutoFit/>
          </a:bodyPr>
          <a:lstStyle/>
          <a:p>
            <a:r>
              <a:rPr lang="en-US" sz="1400"/>
              <a:t>June 12, 1938 - April 8, 2007</a:t>
            </a:r>
          </a:p>
          <a:p>
            <a:pPr marL="285750" indent="-285750">
              <a:buFont typeface="Arial" panose="020B0604020202020204" pitchFamily="34" charset="0"/>
              <a:buChar char="•"/>
            </a:pPr>
            <a:r>
              <a:rPr lang="en-US" sz="1400"/>
              <a:t>copywriter</a:t>
            </a:r>
          </a:p>
          <a:p>
            <a:pPr marL="285750" indent="-285750">
              <a:buFont typeface="Arial" panose="020B0604020202020204" pitchFamily="34" charset="0"/>
              <a:buChar char="•"/>
            </a:pPr>
            <a:r>
              <a:rPr lang="en-US" sz="1400"/>
              <a:t>direct marketer</a:t>
            </a:r>
          </a:p>
          <a:p>
            <a:pPr marL="285750" indent="-285750">
              <a:buFont typeface="Arial" panose="020B0604020202020204" pitchFamily="34" charset="0"/>
              <a:buChar char="•"/>
            </a:pPr>
            <a:r>
              <a:rPr lang="en-US" sz="1400"/>
              <a:t>educator</a:t>
            </a:r>
          </a:p>
        </p:txBody>
      </p:sp>
      <p:pic>
        <p:nvPicPr>
          <p:cNvPr id="7" name="Picture 6">
            <a:extLst>
              <a:ext uri="{FF2B5EF4-FFF2-40B4-BE49-F238E27FC236}">
                <a16:creationId xmlns:a16="http://schemas.microsoft.com/office/drawing/2014/main" id="{A335604A-EC38-F1D3-5AB3-CD9F50063D3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71601" y="96355"/>
            <a:ext cx="1306335" cy="1414476"/>
          </a:xfrm>
          <a:prstGeom prst="rect">
            <a:avLst/>
          </a:prstGeom>
        </p:spPr>
      </p:pic>
    </p:spTree>
    <p:extLst>
      <p:ext uri="{BB962C8B-B14F-4D97-AF65-F5344CB8AC3E}">
        <p14:creationId xmlns:p14="http://schemas.microsoft.com/office/powerpoint/2010/main" val="181858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C9C75-CF62-026D-FF10-25CD332D5AA7}"/>
              </a:ext>
            </a:extLst>
          </p:cNvPr>
          <p:cNvSpPr txBox="1"/>
          <p:nvPr/>
        </p:nvSpPr>
        <p:spPr>
          <a:xfrm>
            <a:off x="0" y="0"/>
            <a:ext cx="2500829" cy="523220"/>
          </a:xfrm>
          <a:prstGeom prst="rect">
            <a:avLst/>
          </a:prstGeom>
          <a:noFill/>
        </p:spPr>
        <p:txBody>
          <a:bodyPr wrap="square" rtlCol="0">
            <a:spAutoFit/>
          </a:bodyPr>
          <a:lstStyle/>
          <a:p>
            <a:r>
              <a:rPr lang="en-US" sz="2800" b="1"/>
              <a:t>Jay Abraham</a:t>
            </a:r>
          </a:p>
        </p:txBody>
      </p:sp>
      <p:sp>
        <p:nvSpPr>
          <p:cNvPr id="3" name="TextBox 2">
            <a:extLst>
              <a:ext uri="{FF2B5EF4-FFF2-40B4-BE49-F238E27FC236}">
                <a16:creationId xmlns:a16="http://schemas.microsoft.com/office/drawing/2014/main" id="{A6AFE783-53A3-3F79-15D0-8D1A01029D98}"/>
              </a:ext>
            </a:extLst>
          </p:cNvPr>
          <p:cNvSpPr txBox="1"/>
          <p:nvPr/>
        </p:nvSpPr>
        <p:spPr>
          <a:xfrm>
            <a:off x="3702206" y="150098"/>
            <a:ext cx="8395388" cy="6555641"/>
          </a:xfrm>
          <a:prstGeom prst="rect">
            <a:avLst/>
          </a:prstGeom>
          <a:solidFill>
            <a:schemeClr val="accent4">
              <a:lumMod val="20000"/>
              <a:lumOff val="80000"/>
            </a:schemeClr>
          </a:solidFill>
          <a:ln>
            <a:solidFill>
              <a:srgbClr val="FF0000"/>
            </a:solidFill>
          </a:ln>
        </p:spPr>
        <p:txBody>
          <a:bodyPr wrap="square" rtlCol="0">
            <a:spAutoFit/>
          </a:bodyPr>
          <a:lstStyle/>
          <a:p>
            <a:pPr marL="342900" indent="-342900">
              <a:buFont typeface="+mj-lt"/>
              <a:buAutoNum type="arabicPeriod"/>
            </a:pPr>
            <a:r>
              <a:rPr lang="en-US" sz="1400" b="1">
                <a:solidFill>
                  <a:srgbClr val="00B050"/>
                </a:solidFill>
              </a:rPr>
              <a:t>Unique Selling Proposition</a:t>
            </a:r>
            <a:r>
              <a:rPr lang="en-US" sz="1400"/>
              <a:t>. Examples: FedEx. Domino Pizza.</a:t>
            </a:r>
          </a:p>
          <a:p>
            <a:pPr marL="342900" indent="-342900">
              <a:buFont typeface="+mj-lt"/>
              <a:buAutoNum type="arabicPeriod"/>
            </a:pPr>
            <a:r>
              <a:rPr lang="en-US" sz="1400" b="1">
                <a:solidFill>
                  <a:srgbClr val="00B050"/>
                </a:solidFill>
              </a:rPr>
              <a:t>Lifetime value of a client</a:t>
            </a:r>
            <a:r>
              <a:rPr lang="en-US" sz="1400"/>
              <a:t>. Front End – Back End Marketing. </a:t>
            </a:r>
            <a:r>
              <a:rPr lang="en-US" sz="1400">
                <a:solidFill>
                  <a:srgbClr val="202124"/>
                </a:solidFill>
                <a:latin typeface="Roboto" panose="02000000000000000000" pitchFamily="2" charset="0"/>
              </a:rPr>
              <a:t>C</a:t>
            </a:r>
            <a:r>
              <a:rPr lang="en-US" sz="1400" b="0" i="0">
                <a:solidFill>
                  <a:srgbClr val="202124"/>
                </a:solidFill>
                <a:effectLst/>
                <a:latin typeface="Roboto" panose="02000000000000000000" pitchFamily="2" charset="0"/>
              </a:rPr>
              <a:t>lient acquisition cost. </a:t>
            </a:r>
            <a:br>
              <a:rPr lang="en-US" sz="1400" b="0" i="0">
                <a:solidFill>
                  <a:srgbClr val="202124"/>
                </a:solidFill>
                <a:effectLst/>
                <a:latin typeface="Roboto" panose="02000000000000000000" pitchFamily="2" charset="0"/>
              </a:rPr>
            </a:br>
            <a:r>
              <a:rPr lang="en-US" sz="1400"/>
              <a:t>Example: </a:t>
            </a:r>
            <a:r>
              <a:rPr lang="en-US" sz="1400" b="0" i="0">
                <a:solidFill>
                  <a:srgbClr val="202124"/>
                </a:solidFill>
                <a:effectLst/>
                <a:latin typeface="Roboto" panose="02000000000000000000" pitchFamily="2" charset="0"/>
              </a:rPr>
              <a:t>Icy Hot promotion – spend 115% of the initial selling price to acquire a customer.</a:t>
            </a:r>
            <a:endParaRPr lang="en-US" sz="1400"/>
          </a:p>
          <a:p>
            <a:pPr marL="342900" indent="-342900">
              <a:buFont typeface="+mj-lt"/>
              <a:buAutoNum type="arabicPeriod"/>
            </a:pPr>
            <a:r>
              <a:rPr lang="en-US" sz="1400"/>
              <a:t>Become a </a:t>
            </a:r>
            <a:r>
              <a:rPr lang="en-US" sz="1400" b="1">
                <a:solidFill>
                  <a:srgbClr val="00B050"/>
                </a:solidFill>
              </a:rPr>
              <a:t>match-maker</a:t>
            </a:r>
            <a:r>
              <a:rPr lang="en-US" sz="1400"/>
              <a:t>. </a:t>
            </a:r>
            <a:r>
              <a:rPr lang="en-US" sz="1400">
                <a:hlinkClick r:id="rId2"/>
              </a:rPr>
              <a:t>https://www.youtube.com/watch?v=9NNKHhapVMM</a:t>
            </a:r>
            <a:endParaRPr lang="en-US" sz="1400"/>
          </a:p>
          <a:p>
            <a:pPr marL="342900" indent="-342900">
              <a:buFont typeface="+mj-lt"/>
              <a:buAutoNum type="arabicPeriod"/>
            </a:pPr>
            <a:r>
              <a:rPr lang="en-US" sz="1400"/>
              <a:t>Become the trusted source, the leader in your industry. "</a:t>
            </a:r>
            <a:r>
              <a:rPr lang="en-US" sz="1400" b="1">
                <a:solidFill>
                  <a:srgbClr val="00B050"/>
                </a:solidFill>
              </a:rPr>
              <a:t>Influencer marketing</a:t>
            </a:r>
            <a:r>
              <a:rPr lang="en-US" sz="1400"/>
              <a:t>". Read "Speed of Trust".</a:t>
            </a:r>
          </a:p>
          <a:p>
            <a:pPr marL="342900" indent="-342900">
              <a:buFont typeface="+mj-lt"/>
              <a:buAutoNum type="arabicPeriod"/>
            </a:pPr>
            <a:r>
              <a:rPr lang="en-US" sz="1400"/>
              <a:t>The </a:t>
            </a:r>
            <a:r>
              <a:rPr lang="en-US" sz="1400" b="1">
                <a:solidFill>
                  <a:srgbClr val="00B050"/>
                </a:solidFill>
              </a:rPr>
              <a:t>headline determines 80% of the success</a:t>
            </a:r>
            <a:r>
              <a:rPr lang="en-US" sz="1400"/>
              <a:t> of any advertising campaign. </a:t>
            </a:r>
            <a:br>
              <a:rPr lang="en-US" sz="1400"/>
            </a:br>
            <a:r>
              <a:rPr lang="en-US" sz="1400"/>
              <a:t>Split-test headlines on smaller scale. </a:t>
            </a:r>
            <a:r>
              <a:rPr lang="en-US" sz="1400" b="1">
                <a:solidFill>
                  <a:srgbClr val="00B050"/>
                </a:solidFill>
              </a:rPr>
              <a:t>A/B split testing</a:t>
            </a:r>
            <a:r>
              <a:rPr lang="en-US" sz="1400"/>
              <a:t>.</a:t>
            </a:r>
          </a:p>
          <a:p>
            <a:pPr marL="342900" indent="-342900">
              <a:buFont typeface="+mj-lt"/>
              <a:buAutoNum type="arabicPeriod"/>
            </a:pPr>
            <a:r>
              <a:rPr lang="en-US" sz="1400"/>
              <a:t>Use "</a:t>
            </a:r>
            <a:r>
              <a:rPr lang="en-US" sz="1400" b="1">
                <a:solidFill>
                  <a:srgbClr val="00B050"/>
                </a:solidFill>
              </a:rPr>
              <a:t>word pictures</a:t>
            </a:r>
            <a:r>
              <a:rPr lang="en-US" sz="1400"/>
              <a:t>", use power verbs and active voice. Address your clients directly and be firm and brief.</a:t>
            </a:r>
          </a:p>
          <a:p>
            <a:pPr marL="342900" indent="-342900">
              <a:buFont typeface="+mj-lt"/>
              <a:buAutoNum type="arabicPeriod"/>
            </a:pPr>
            <a:r>
              <a:rPr lang="en-US" sz="1400"/>
              <a:t>Become a </a:t>
            </a:r>
            <a:r>
              <a:rPr lang="en-US" sz="1400" b="1">
                <a:solidFill>
                  <a:srgbClr val="00B050"/>
                </a:solidFill>
              </a:rPr>
              <a:t>performance optimizer</a:t>
            </a:r>
            <a:r>
              <a:rPr lang="en-US" sz="1400"/>
              <a:t>. In every organization, you can find areas that are under-performing. Fix them first. This may cause dramatic improvement in the overall business process.</a:t>
            </a:r>
          </a:p>
          <a:p>
            <a:pPr marL="342900" indent="-342900">
              <a:buFont typeface="+mj-lt"/>
              <a:buAutoNum type="arabicPeriod"/>
            </a:pPr>
            <a:r>
              <a:rPr lang="en-US" sz="1400"/>
              <a:t>Use the </a:t>
            </a:r>
            <a:r>
              <a:rPr lang="en-US" sz="1400" b="1">
                <a:solidFill>
                  <a:srgbClr val="00B050"/>
                </a:solidFill>
              </a:rPr>
              <a:t>Parthenon model</a:t>
            </a:r>
            <a:r>
              <a:rPr lang="en-US" sz="1400"/>
              <a:t> of business success. Every business has its impact points – areas where you can achieve the most leverage. It could be your unique selling proposition, a special offer, or an effective marketing process. The idea is to identify, optimize and automatize these “columns” and ultimately build a solid Parthenon which will generate predictable income every month.</a:t>
            </a:r>
          </a:p>
          <a:p>
            <a:pPr marL="342900" indent="-342900">
              <a:buFont typeface="+mj-lt"/>
              <a:buAutoNum type="arabicPeriod"/>
            </a:pPr>
            <a:r>
              <a:rPr lang="en-US" sz="1400" b="1">
                <a:solidFill>
                  <a:srgbClr val="00B050"/>
                </a:solidFill>
              </a:rPr>
              <a:t>There’s always a space for true entrepreneurs</a:t>
            </a:r>
            <a:r>
              <a:rPr lang="en-US" sz="1400"/>
              <a:t>. Even in saturated markets only ~10% of competitors truly know what they’re doing. The rest 90% is on their way out of the business.</a:t>
            </a:r>
          </a:p>
          <a:p>
            <a:pPr marL="342900" indent="-342900">
              <a:buFont typeface="+mj-lt"/>
              <a:buAutoNum type="arabicPeriod"/>
            </a:pPr>
            <a:r>
              <a:rPr lang="en-US" sz="1400" b="1">
                <a:solidFill>
                  <a:srgbClr val="00B050"/>
                </a:solidFill>
              </a:rPr>
              <a:t>Provide value</a:t>
            </a:r>
            <a:r>
              <a:rPr lang="en-US" sz="1400"/>
              <a:t> every step of the way. "Anytime you interact with anybody for any amount of time, your opportunity, responsibility and obligation is to make their life better off because you are in it".</a:t>
            </a:r>
          </a:p>
          <a:p>
            <a:pPr marL="342900" indent="-342900">
              <a:buFont typeface="+mj-lt"/>
              <a:buAutoNum type="arabicPeriod"/>
            </a:pPr>
            <a:r>
              <a:rPr lang="en-US" sz="1400"/>
              <a:t>Think about what you’ve learned after every important conversation, every book you read, every presentation you give, every project and period of your life. </a:t>
            </a:r>
            <a:r>
              <a:rPr lang="en-US" sz="1400" b="1">
                <a:solidFill>
                  <a:srgbClr val="00B050"/>
                </a:solidFill>
              </a:rPr>
              <a:t>Every mistake can be a learning opportunity</a:t>
            </a:r>
            <a:r>
              <a:rPr lang="en-US" sz="1400"/>
              <a:t>.</a:t>
            </a:r>
          </a:p>
          <a:p>
            <a:pPr marL="342900" indent="-342900">
              <a:buFont typeface="+mj-lt"/>
              <a:buAutoNum type="arabicPeriod"/>
            </a:pPr>
            <a:r>
              <a:rPr lang="en-US" sz="1400" b="1">
                <a:solidFill>
                  <a:srgbClr val="00B050"/>
                </a:solidFill>
              </a:rPr>
              <a:t>Fall in love with your clients</a:t>
            </a:r>
            <a:r>
              <a:rPr lang="en-US" sz="1400"/>
              <a:t>, not with your own product or company. Focus on helping. "enlightened self-interest".</a:t>
            </a:r>
          </a:p>
          <a:p>
            <a:pPr marL="342900" indent="-342900">
              <a:buFont typeface="+mj-lt"/>
              <a:buAutoNum type="arabicPeriod"/>
            </a:pPr>
            <a:r>
              <a:rPr lang="en-US" sz="1400"/>
              <a:t>Life is all about the process, not just goals. Enjoy the process. Live the life of fulfillment.</a:t>
            </a:r>
          </a:p>
          <a:p>
            <a:pPr marL="342900" indent="-342900">
              <a:buFont typeface="+mj-lt"/>
              <a:buAutoNum type="arabicPeriod"/>
            </a:pPr>
            <a:r>
              <a:rPr lang="en-US" sz="1400" b="1">
                <a:solidFill>
                  <a:srgbClr val="00B050"/>
                </a:solidFill>
              </a:rPr>
              <a:t>CARING is the key to success</a:t>
            </a:r>
            <a:r>
              <a:rPr lang="en-US" sz="1400"/>
              <a:t>. Caring creates trust. Caring makes your clients happy and loyal. It’s amazing that in today’s competitive environment, only a few companies and individuals truly care about the people they serve. To crush in the marketplace always have your client’s best interest in mind. Think about how to make their buying experience so much better than it is right now.</a:t>
            </a:r>
          </a:p>
          <a:p>
            <a:pPr marL="342900" indent="-342900">
              <a:buFont typeface="+mj-lt"/>
              <a:buAutoNum type="arabicPeriod"/>
            </a:pPr>
            <a:r>
              <a:rPr lang="en-US" sz="1400" b="1">
                <a:solidFill>
                  <a:srgbClr val="00B050"/>
                </a:solidFill>
              </a:rPr>
              <a:t>Use web/Amazon for market research</a:t>
            </a:r>
            <a:r>
              <a:rPr lang="en-US" sz="1400"/>
              <a:t>. For example, go on Amazon and check the most successful products in your category, carefully read the reviews, try to understand what are the hidden needs of clients in your niche.</a:t>
            </a:r>
          </a:p>
        </p:txBody>
      </p:sp>
      <p:sp>
        <p:nvSpPr>
          <p:cNvPr id="4" name="TextBox 3">
            <a:extLst>
              <a:ext uri="{FF2B5EF4-FFF2-40B4-BE49-F238E27FC236}">
                <a16:creationId xmlns:a16="http://schemas.microsoft.com/office/drawing/2014/main" id="{59AAF046-91BB-BF72-B762-BFAF69FDC6F7}"/>
              </a:ext>
            </a:extLst>
          </p:cNvPr>
          <p:cNvSpPr txBox="1"/>
          <p:nvPr/>
        </p:nvSpPr>
        <p:spPr>
          <a:xfrm>
            <a:off x="0" y="523220"/>
            <a:ext cx="2251588" cy="307777"/>
          </a:xfrm>
          <a:prstGeom prst="rect">
            <a:avLst/>
          </a:prstGeom>
          <a:noFill/>
        </p:spPr>
        <p:txBody>
          <a:bodyPr wrap="square" rtlCol="0">
            <a:spAutoFit/>
          </a:bodyPr>
          <a:lstStyle/>
          <a:p>
            <a:r>
              <a:rPr lang="en-US" sz="1400">
                <a:hlinkClick r:id="rId3"/>
              </a:rPr>
              <a:t>https://www.abraham.com</a:t>
            </a:r>
            <a:endParaRPr lang="en-US" sz="1400"/>
          </a:p>
        </p:txBody>
      </p:sp>
      <p:pic>
        <p:nvPicPr>
          <p:cNvPr id="2050" name="Picture 2" descr="Jay Abraham | DaymondJohn.com">
            <a:extLst>
              <a:ext uri="{FF2B5EF4-FFF2-40B4-BE49-F238E27FC236}">
                <a16:creationId xmlns:a16="http://schemas.microsoft.com/office/drawing/2014/main" id="{3868B614-7F5D-46FD-D56D-87B65B77BB01}"/>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25900" y="905705"/>
            <a:ext cx="1527610" cy="2054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E2180E-4927-02DD-4716-32AC9BEBA360}"/>
              </a:ext>
            </a:extLst>
          </p:cNvPr>
          <p:cNvSpPr txBox="1"/>
          <p:nvPr/>
        </p:nvSpPr>
        <p:spPr>
          <a:xfrm>
            <a:off x="94407" y="3034906"/>
            <a:ext cx="2251588" cy="954107"/>
          </a:xfrm>
          <a:prstGeom prst="rect">
            <a:avLst/>
          </a:prstGeom>
          <a:noFill/>
        </p:spPr>
        <p:txBody>
          <a:bodyPr wrap="square" rtlCol="0">
            <a:spAutoFit/>
          </a:bodyPr>
          <a:lstStyle/>
          <a:p>
            <a:r>
              <a:rPr lang="en-US" sz="1400"/>
              <a:t>The 21.7 Billion Dollar Man</a:t>
            </a:r>
          </a:p>
          <a:p>
            <a:r>
              <a:rPr lang="en-US" sz="1400"/>
              <a:t>One of The Most Effective </a:t>
            </a:r>
          </a:p>
          <a:p>
            <a:r>
              <a:rPr lang="en-US" sz="1400"/>
              <a:t>Strategic Marketing &amp; </a:t>
            </a:r>
          </a:p>
          <a:p>
            <a:r>
              <a:rPr lang="en-US" sz="1400"/>
              <a:t>Business Growth Experts</a:t>
            </a:r>
          </a:p>
        </p:txBody>
      </p:sp>
      <p:pic>
        <p:nvPicPr>
          <p:cNvPr id="2052" name="Picture 4" descr="Getting Everything You Can Out of All You've Got: 21 Ways You Can Out-Think, Out-Perform, and Out-Earn the Competition">
            <a:extLst>
              <a:ext uri="{FF2B5EF4-FFF2-40B4-BE49-F238E27FC236}">
                <a16:creationId xmlns:a16="http://schemas.microsoft.com/office/drawing/2014/main" id="{A1573404-15CE-547E-F8C2-ABE7C2358EC4}"/>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274362" y="5073804"/>
            <a:ext cx="1049883" cy="15569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68FF2B-9BB7-82C6-CE6E-3F53D2496C9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82138" y="5073805"/>
            <a:ext cx="1013840" cy="1556969"/>
          </a:xfrm>
          <a:prstGeom prst="rect">
            <a:avLst/>
          </a:prstGeom>
        </p:spPr>
      </p:pic>
    </p:spTree>
    <p:extLst>
      <p:ext uri="{BB962C8B-B14F-4D97-AF65-F5344CB8AC3E}">
        <p14:creationId xmlns:p14="http://schemas.microsoft.com/office/powerpoint/2010/main" val="310889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5136C-10BA-4B41-BFCF-2DE090D80C95}"/>
              </a:ext>
            </a:extLst>
          </p:cNvPr>
          <p:cNvSpPr txBox="1"/>
          <p:nvPr/>
        </p:nvSpPr>
        <p:spPr>
          <a:xfrm>
            <a:off x="0" y="0"/>
            <a:ext cx="2500829" cy="523220"/>
          </a:xfrm>
          <a:prstGeom prst="rect">
            <a:avLst/>
          </a:prstGeom>
          <a:noFill/>
        </p:spPr>
        <p:txBody>
          <a:bodyPr wrap="square" rtlCol="0">
            <a:spAutoFit/>
          </a:bodyPr>
          <a:lstStyle/>
          <a:p>
            <a:r>
              <a:rPr lang="en-US" sz="2800" b="1"/>
              <a:t>Ken McCarthy</a:t>
            </a:r>
          </a:p>
        </p:txBody>
      </p:sp>
      <p:sp>
        <p:nvSpPr>
          <p:cNvPr id="3" name="TextBox 2">
            <a:extLst>
              <a:ext uri="{FF2B5EF4-FFF2-40B4-BE49-F238E27FC236}">
                <a16:creationId xmlns:a16="http://schemas.microsoft.com/office/drawing/2014/main" id="{C2DCDBC0-6AA0-BFBE-C6C6-817A0C57CC10}"/>
              </a:ext>
            </a:extLst>
          </p:cNvPr>
          <p:cNvSpPr txBox="1"/>
          <p:nvPr/>
        </p:nvSpPr>
        <p:spPr>
          <a:xfrm>
            <a:off x="125620" y="2368084"/>
            <a:ext cx="2375209" cy="738664"/>
          </a:xfrm>
          <a:prstGeom prst="rect">
            <a:avLst/>
          </a:prstGeom>
          <a:noFill/>
        </p:spPr>
        <p:txBody>
          <a:bodyPr wrap="square" rtlCol="0">
            <a:spAutoFit/>
          </a:bodyPr>
          <a:lstStyle/>
          <a:p>
            <a:r>
              <a:rPr lang="en-US" sz="1400"/>
              <a:t>American activist, educator, entrepreneur, and Internet commercialization pioneer.</a:t>
            </a:r>
          </a:p>
        </p:txBody>
      </p:sp>
      <p:pic>
        <p:nvPicPr>
          <p:cNvPr id="1026" name="Picture 2">
            <a:extLst>
              <a:ext uri="{FF2B5EF4-FFF2-40B4-BE49-F238E27FC236}">
                <a16:creationId xmlns:a16="http://schemas.microsoft.com/office/drawing/2014/main" id="{FCE2743D-9B83-54D7-0F20-4831FE611DD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2888" y="651902"/>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675D2D-8FD0-CF9C-1FD2-C3FEE0E5A933}"/>
              </a:ext>
            </a:extLst>
          </p:cNvPr>
          <p:cNvSpPr txBox="1"/>
          <p:nvPr/>
        </p:nvSpPr>
        <p:spPr>
          <a:xfrm>
            <a:off x="292887" y="3106748"/>
            <a:ext cx="3922273" cy="1615827"/>
          </a:xfrm>
          <a:prstGeom prst="rect">
            <a:avLst/>
          </a:prstGeom>
          <a:noFill/>
        </p:spPr>
        <p:txBody>
          <a:bodyPr wrap="square" rtlCol="0">
            <a:spAutoFit/>
          </a:bodyPr>
          <a:lstStyle/>
          <a:p>
            <a:r>
              <a:rPr lang="en-US" sz="1100"/>
              <a:t>.. </a:t>
            </a:r>
            <a:r>
              <a:rPr lang="en-US" sz="1100">
                <a:hlinkClick r:id="rId3"/>
              </a:rPr>
              <a:t>https://www.kenmccarthy.com</a:t>
            </a:r>
            <a:endParaRPr lang="en-US" sz="1100"/>
          </a:p>
          <a:p>
            <a:r>
              <a:rPr lang="en-US" sz="1100"/>
              <a:t>.. </a:t>
            </a:r>
            <a:r>
              <a:rPr lang="en-US" sz="1100">
                <a:hlinkClick r:id="rId4"/>
              </a:rPr>
              <a:t>https://en.wikipedia.org/wiki/Ken_McCarthy</a:t>
            </a:r>
            <a:endParaRPr lang="en-US" sz="1100"/>
          </a:p>
          <a:p>
            <a:r>
              <a:rPr lang="en-US" sz="1100"/>
              <a:t>.. </a:t>
            </a:r>
            <a:r>
              <a:rPr lang="en-US" sz="1100">
                <a:hlinkClick r:id="rId5"/>
              </a:rPr>
              <a:t>https://thesystemblog.com</a:t>
            </a:r>
            <a:endParaRPr lang="en-US" sz="1100"/>
          </a:p>
          <a:p>
            <a:r>
              <a:rPr lang="en-US" sz="1100"/>
              <a:t>.. </a:t>
            </a:r>
            <a:r>
              <a:rPr lang="en-US" sz="1100">
                <a:hlinkClick r:id="rId6"/>
              </a:rPr>
              <a:t>https://www.thesystemclub.com</a:t>
            </a:r>
            <a:endParaRPr lang="en-US" sz="1100"/>
          </a:p>
          <a:p>
            <a:r>
              <a:rPr lang="en-US" sz="1100"/>
              <a:t>.. </a:t>
            </a:r>
            <a:r>
              <a:rPr lang="en-US" sz="1100">
                <a:hlinkClick r:id="rId7"/>
              </a:rPr>
              <a:t>https://www.kenscatalog.com</a:t>
            </a:r>
            <a:endParaRPr lang="en-US" sz="1100"/>
          </a:p>
          <a:p>
            <a:r>
              <a:rPr lang="en-US" sz="1100"/>
              <a:t>.. </a:t>
            </a:r>
            <a:r>
              <a:rPr lang="en-US" sz="1100">
                <a:hlinkClick r:id="rId8"/>
              </a:rPr>
              <a:t>https://www.realecontv.com/videos/in-humor-truth</a:t>
            </a:r>
            <a:endParaRPr lang="en-US" sz="1100"/>
          </a:p>
          <a:p>
            <a:r>
              <a:rPr lang="en-US" sz="1100"/>
              <a:t>.. </a:t>
            </a:r>
            <a:r>
              <a:rPr lang="en-US" sz="1100">
                <a:hlinkClick r:id="rId9"/>
              </a:rPr>
              <a:t>https://www.20sjazz.com</a:t>
            </a:r>
            <a:endParaRPr lang="en-US" sz="1100"/>
          </a:p>
          <a:p>
            <a:r>
              <a:rPr lang="en-US" sz="1100"/>
              <a:t>.. </a:t>
            </a:r>
            <a:r>
              <a:rPr lang="en-US" sz="1100">
                <a:hlinkClick r:id="rId10"/>
              </a:rPr>
              <a:t>https://www.jazzonthetube.com</a:t>
            </a:r>
            <a:endParaRPr lang="en-US" sz="1100"/>
          </a:p>
          <a:p>
            <a:r>
              <a:rPr lang="en-US" sz="1100"/>
              <a:t>.. etc. etc.</a:t>
            </a:r>
          </a:p>
        </p:txBody>
      </p:sp>
      <p:pic>
        <p:nvPicPr>
          <p:cNvPr id="1028" name="Picture 4" descr="The Nuremberg Code: 75th Anniversary Commemorative Edition (Multi-Language Edition) Kindle Edition">
            <a:extLst>
              <a:ext uri="{FF2B5EF4-FFF2-40B4-BE49-F238E27FC236}">
                <a16:creationId xmlns:a16="http://schemas.microsoft.com/office/drawing/2014/main" id="{D4759DA6-291F-28E9-6038-4953EC6F0918}"/>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2750651" y="5391612"/>
            <a:ext cx="878469" cy="13177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raveling the CoVid Con: The 2020-2022 Blog Posts of Ken McCarthy - How One Marketer Exposed The Truth When It Mattered Kindle Edition">
            <a:extLst>
              <a:ext uri="{FF2B5EF4-FFF2-40B4-BE49-F238E27FC236}">
                <a16:creationId xmlns:a16="http://schemas.microsoft.com/office/drawing/2014/main" id="{46E45389-CA8F-5BAF-1173-748ED16A9AFE}"/>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872182" y="5391612"/>
            <a:ext cx="878468" cy="13177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ystem Secrets - Maximum Money in Minimum Time Online Kindle Edition">
            <a:extLst>
              <a:ext uri="{FF2B5EF4-FFF2-40B4-BE49-F238E27FC236}">
                <a16:creationId xmlns:a16="http://schemas.microsoft.com/office/drawing/2014/main" id="{8E61EE0D-8B9D-F630-614C-4AEFB029FEBE}"/>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0638" y="5391614"/>
            <a:ext cx="878468" cy="13177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System Club Letters - 57 Big Ideas to Transform Your Business and Your Life Kindle Edition">
            <a:extLst>
              <a:ext uri="{FF2B5EF4-FFF2-40B4-BE49-F238E27FC236}">
                <a16:creationId xmlns:a16="http://schemas.microsoft.com/office/drawing/2014/main" id="{B02F88B6-E42E-D898-0BA6-C9C608F22FDB}"/>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993712" y="5391612"/>
            <a:ext cx="878470" cy="131770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inancial Independence Day Blueprint Kindle Edition">
            <a:extLst>
              <a:ext uri="{FF2B5EF4-FFF2-40B4-BE49-F238E27FC236}">
                <a16:creationId xmlns:a16="http://schemas.microsoft.com/office/drawing/2014/main" id="{7A090784-4905-E903-04AE-EE91E3036E98}"/>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3629119" y="5391610"/>
            <a:ext cx="878469" cy="13177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EEFD10C3-4083-19FD-F88C-7F0732FD07E3}"/>
              </a:ext>
            </a:extLst>
          </p:cNvPr>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4559629" y="5341484"/>
            <a:ext cx="1489537" cy="14773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B2BE3F-C137-EF49-2335-0846FD05F1F1}"/>
              </a:ext>
            </a:extLst>
          </p:cNvPr>
          <p:cNvSpPr txBox="1"/>
          <p:nvPr/>
        </p:nvSpPr>
        <p:spPr>
          <a:xfrm>
            <a:off x="4438946" y="793568"/>
            <a:ext cx="7627434" cy="3754874"/>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400"/>
              <a:t>McCarthy is best known for his pioneering work in the movement to commercialize the Internet in 1990s – email advertising, banner ads, pay-per-click advertising, Internet video, click-through rates as the key metric</a:t>
            </a:r>
          </a:p>
          <a:p>
            <a:pPr marL="171450" indent="-171450">
              <a:buFont typeface="Arial" panose="020B0604020202020204" pitchFamily="34" charset="0"/>
              <a:buChar char="•"/>
            </a:pPr>
            <a:r>
              <a:rPr lang="en-US" sz="1400"/>
              <a:t>In 1994, he organized and sponsored the first conference ever held on potential commercial applications of the World Wide Web. McCarthy described in detail the new content marketing and distribution model (The Long Tail)</a:t>
            </a:r>
          </a:p>
          <a:p>
            <a:pPr marL="171450" indent="-171450">
              <a:buFont typeface="Arial" panose="020B0604020202020204" pitchFamily="34" charset="0"/>
              <a:buChar char="•"/>
            </a:pPr>
            <a:r>
              <a:rPr lang="en-US" sz="1400"/>
              <a:t>In 1995, McCarthy organized and sponsored a conference on the topic of using the web as a local publishing medium to assist community building. Many projects resulted from that (New York, New Orleans, etc.)</a:t>
            </a:r>
          </a:p>
          <a:p>
            <a:pPr marL="171450" indent="-171450">
              <a:buFont typeface="Arial" panose="020B0604020202020204" pitchFamily="34" charset="0"/>
              <a:buChar char="•"/>
            </a:pPr>
            <a:r>
              <a:rPr lang="en-US" sz="1400"/>
              <a:t>System Seminar (2000 – 2010), The System</a:t>
            </a:r>
          </a:p>
          <a:p>
            <a:pPr marL="171450" indent="-171450">
              <a:buFont typeface="Arial" panose="020B0604020202020204" pitchFamily="34" charset="0"/>
              <a:buChar char="•"/>
            </a:pPr>
            <a:r>
              <a:rPr lang="en-US" sz="1400"/>
              <a:t>Internet video publishing, The System Video Blog</a:t>
            </a:r>
          </a:p>
          <a:p>
            <a:pPr marL="171450" indent="-171450">
              <a:buFont typeface="Arial" panose="020B0604020202020204" pitchFamily="34" charset="0"/>
              <a:buChar char="•"/>
            </a:pPr>
            <a:r>
              <a:rPr lang="en-US" sz="1400"/>
              <a:t>Music industry, digital production, </a:t>
            </a:r>
            <a:r>
              <a:rPr lang="en-US" sz="1400">
                <a:hlinkClick r:id="rId10"/>
              </a:rPr>
              <a:t>https://www.jazzonthetube.com</a:t>
            </a:r>
            <a:endParaRPr lang="en-US" sz="1400"/>
          </a:p>
          <a:p>
            <a:pPr marL="171450" indent="-171450">
              <a:buFont typeface="Arial" panose="020B0604020202020204" pitchFamily="34" charset="0"/>
              <a:buChar char="•"/>
            </a:pPr>
            <a:r>
              <a:rPr lang="en-US" sz="1400"/>
              <a:t>Communications consultant to Bankers Trust and First Boston</a:t>
            </a:r>
          </a:p>
          <a:p>
            <a:pPr marL="171450" indent="-171450">
              <a:buFont typeface="Arial" panose="020B0604020202020204" pitchFamily="34" charset="0"/>
              <a:buChar char="•"/>
            </a:pPr>
            <a:r>
              <a:rPr lang="en-US" sz="1400"/>
              <a:t>Published a large number of articles, several books</a:t>
            </a:r>
          </a:p>
          <a:p>
            <a:pPr marL="171450" indent="-171450">
              <a:buFont typeface="Arial" panose="020B0604020202020204" pitchFamily="34" charset="0"/>
              <a:buChar char="•"/>
            </a:pPr>
            <a:r>
              <a:rPr lang="en-US" sz="1400"/>
              <a:t>In 1999, McCarthy collaborated with filmmaker Rick Goldsmith to create an online archive[27] of the work of American investigative journalist George Seldes (1890–1995) in support of Goldsmith's Academy Award-nominated film Tell the Truth and Run: George Seldes and the American Press.</a:t>
            </a:r>
          </a:p>
        </p:txBody>
      </p:sp>
      <p:sp>
        <p:nvSpPr>
          <p:cNvPr id="6" name="TextBox 5">
            <a:extLst>
              <a:ext uri="{FF2B5EF4-FFF2-40B4-BE49-F238E27FC236}">
                <a16:creationId xmlns:a16="http://schemas.microsoft.com/office/drawing/2014/main" id="{97E18216-141F-25FF-ACEC-7D03EF63ACE6}"/>
              </a:ext>
            </a:extLst>
          </p:cNvPr>
          <p:cNvSpPr txBox="1"/>
          <p:nvPr/>
        </p:nvSpPr>
        <p:spPr>
          <a:xfrm>
            <a:off x="4438946" y="261610"/>
            <a:ext cx="4705054" cy="523220"/>
          </a:xfrm>
          <a:prstGeom prst="rect">
            <a:avLst/>
          </a:prstGeom>
          <a:noFill/>
        </p:spPr>
        <p:txBody>
          <a:bodyPr wrap="square" rtlCol="0">
            <a:spAutoFit/>
          </a:bodyPr>
          <a:lstStyle/>
          <a:p>
            <a:r>
              <a:rPr lang="en-US" sz="1400"/>
              <a:t>"When people go to a web page, the thing that they want more than anything else is instant clarity."  - Ken McCarthy</a:t>
            </a:r>
          </a:p>
        </p:txBody>
      </p:sp>
      <p:sp>
        <p:nvSpPr>
          <p:cNvPr id="7" name="TextBox 6">
            <a:extLst>
              <a:ext uri="{FF2B5EF4-FFF2-40B4-BE49-F238E27FC236}">
                <a16:creationId xmlns:a16="http://schemas.microsoft.com/office/drawing/2014/main" id="{477010D0-6379-2E36-0086-95011CBACA96}"/>
              </a:ext>
            </a:extLst>
          </p:cNvPr>
          <p:cNvSpPr txBox="1"/>
          <p:nvPr/>
        </p:nvSpPr>
        <p:spPr>
          <a:xfrm>
            <a:off x="6142836" y="4890266"/>
            <a:ext cx="5923543" cy="1815882"/>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"Write BULLETS that wound, with the only remedy coming from buying the product." - Ken McCarthy</a:t>
            </a:r>
          </a:p>
          <a:p>
            <a:endParaRPr lang="en-US" sz="1400"/>
          </a:p>
          <a:p>
            <a:r>
              <a:rPr lang="en-US" sz="1400"/>
              <a:t>What the bullet bottom line?</a:t>
            </a:r>
          </a:p>
          <a:p>
            <a:r>
              <a:rPr lang="en-US" sz="1400"/>
              <a:t>.. Convert features to benefits to feeling</a:t>
            </a:r>
          </a:p>
          <a:p>
            <a:r>
              <a:rPr lang="en-US" sz="1400"/>
              <a:t>.. Bring facts to life</a:t>
            </a:r>
          </a:p>
          <a:p>
            <a:r>
              <a:rPr lang="en-US" sz="1400"/>
              <a:t>.. TRANSLATE</a:t>
            </a:r>
          </a:p>
          <a:p>
            <a:r>
              <a:rPr lang="en-US" sz="1400"/>
              <a:t>Customers don’t have time or energy to process your message…that’s your job</a:t>
            </a:r>
          </a:p>
        </p:txBody>
      </p:sp>
    </p:spTree>
    <p:extLst>
      <p:ext uri="{BB962C8B-B14F-4D97-AF65-F5344CB8AC3E}">
        <p14:creationId xmlns:p14="http://schemas.microsoft.com/office/powerpoint/2010/main" val="360735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9DC60-5A1D-4E4C-5992-53A419130EBB}"/>
              </a:ext>
            </a:extLst>
          </p:cNvPr>
          <p:cNvSpPr txBox="1"/>
          <p:nvPr/>
        </p:nvSpPr>
        <p:spPr>
          <a:xfrm>
            <a:off x="1" y="0"/>
            <a:ext cx="9095014" cy="523220"/>
          </a:xfrm>
          <a:prstGeom prst="rect">
            <a:avLst/>
          </a:prstGeom>
          <a:noFill/>
        </p:spPr>
        <p:txBody>
          <a:bodyPr wrap="square" rtlCol="0">
            <a:spAutoFit/>
          </a:bodyPr>
          <a:lstStyle/>
          <a:p>
            <a:r>
              <a:rPr lang="en-US" sz="2800" b="1"/>
              <a:t>Ken McCarthy's Short List of top DM and copywriting books</a:t>
            </a:r>
          </a:p>
        </p:txBody>
      </p:sp>
      <p:sp>
        <p:nvSpPr>
          <p:cNvPr id="3" name="TextBox 2">
            <a:extLst>
              <a:ext uri="{FF2B5EF4-FFF2-40B4-BE49-F238E27FC236}">
                <a16:creationId xmlns:a16="http://schemas.microsoft.com/office/drawing/2014/main" id="{6024C392-B62B-6A61-E9D4-EEDD2FE02EC5}"/>
              </a:ext>
            </a:extLst>
          </p:cNvPr>
          <p:cNvSpPr txBox="1"/>
          <p:nvPr/>
        </p:nvSpPr>
        <p:spPr>
          <a:xfrm>
            <a:off x="1959429" y="1460499"/>
            <a:ext cx="5519057" cy="461664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1. My Life in Advertising - Claude Hopkins</a:t>
            </a:r>
          </a:p>
          <a:p>
            <a:r>
              <a:rPr lang="en-US" sz="1400"/>
              <a:t>2. The Robert Collier Letter Book - Robert Collier</a:t>
            </a:r>
          </a:p>
          <a:p>
            <a:r>
              <a:rPr lang="en-US" sz="1400"/>
              <a:t>3. Tested Advertising Methods - John Caples</a:t>
            </a:r>
          </a:p>
          <a:p>
            <a:r>
              <a:rPr lang="en-US" sz="1400"/>
              <a:t>4. How to Write a Good Advertisement - Victor Schwab</a:t>
            </a:r>
          </a:p>
          <a:p>
            <a:r>
              <a:rPr lang="en-US" sz="1400"/>
              <a:t>5. Scientific Advertising - Claude Hopkins</a:t>
            </a:r>
          </a:p>
          <a:p>
            <a:r>
              <a:rPr lang="en-US" sz="1400"/>
              <a:t>6. My First Sixty Years in Advertising - Max Sackeheim</a:t>
            </a:r>
          </a:p>
          <a:p>
            <a:r>
              <a:rPr lang="en-US" sz="1400"/>
              <a:t>7. Breakthrough Advertising - Eugene Schwartz</a:t>
            </a:r>
          </a:p>
          <a:p>
            <a:r>
              <a:rPr lang="en-US" sz="1400"/>
              <a:t>8. Secrets of Successful Direct Mail - Richard Benson</a:t>
            </a:r>
          </a:p>
          <a:p>
            <a:r>
              <a:rPr lang="en-US" sz="1400"/>
              <a:t>9. Mail Order Know-How - Cecil Hoge, Sr.</a:t>
            </a:r>
          </a:p>
          <a:p>
            <a:r>
              <a:rPr lang="en-US" sz="1400"/>
              <a:t>10. Mail Order Moonlighting - Cecil Hoge, Sr.</a:t>
            </a:r>
          </a:p>
          <a:p>
            <a:r>
              <a:rPr lang="en-US" sz="1400"/>
              <a:t>11. Million Dollar Mailings - Denny Hatch</a:t>
            </a:r>
          </a:p>
          <a:p>
            <a:r>
              <a:rPr lang="en-US" sz="1400"/>
              <a:t>12. Method Marketing - Denny Hatch</a:t>
            </a:r>
          </a:p>
          <a:p>
            <a:r>
              <a:rPr lang="en-US" sz="1400"/>
              <a:t>13. 2,239 Tested Secrets for Direct Marketing Success - Denny Hatch</a:t>
            </a:r>
          </a:p>
          <a:p>
            <a:r>
              <a:rPr lang="en-US" sz="1400"/>
              <a:t>14. Being Direct - Lester Wunderman</a:t>
            </a:r>
          </a:p>
          <a:p>
            <a:r>
              <a:rPr lang="en-US" sz="1400"/>
              <a:t>15. The Solid Gold Mailbox - Walter Weintz</a:t>
            </a:r>
          </a:p>
          <a:p>
            <a:r>
              <a:rPr lang="en-US" sz="1400"/>
              <a:t>16. Handbook of Direct Mail - Siegfried Vogele</a:t>
            </a:r>
          </a:p>
          <a:p>
            <a:r>
              <a:rPr lang="en-US" sz="1400"/>
              <a:t>17. Jump Start Your Business Brain - Doug Hall</a:t>
            </a:r>
          </a:p>
          <a:p>
            <a:r>
              <a:rPr lang="en-US" sz="1400"/>
              <a:t>18. Meaningful Marketing - Doug Hall</a:t>
            </a:r>
          </a:p>
          <a:p>
            <a:r>
              <a:rPr lang="en-US" sz="1400"/>
              <a:t>19. Jump Start Your Marketing Brain - Doug Hall</a:t>
            </a:r>
          </a:p>
          <a:p>
            <a:r>
              <a:rPr lang="en-US" sz="1400"/>
              <a:t>20. Which Ad Pulled Best - Philip Burton</a:t>
            </a:r>
          </a:p>
          <a:p>
            <a:r>
              <a:rPr lang="en-US" sz="1400"/>
              <a:t>21. Confessions of an Advertising Man - David Ogilvy</a:t>
            </a:r>
          </a:p>
        </p:txBody>
      </p:sp>
      <p:pic>
        <p:nvPicPr>
          <p:cNvPr id="4" name="Picture 3">
            <a:extLst>
              <a:ext uri="{FF2B5EF4-FFF2-40B4-BE49-F238E27FC236}">
                <a16:creationId xmlns:a16="http://schemas.microsoft.com/office/drawing/2014/main" id="{1A02436C-E504-78E3-7173-18E135B8D2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8450" y="783771"/>
            <a:ext cx="1308100" cy="1320800"/>
          </a:xfrm>
          <a:prstGeom prst="rect">
            <a:avLst/>
          </a:prstGeom>
        </p:spPr>
      </p:pic>
    </p:spTree>
    <p:extLst>
      <p:ext uri="{BB962C8B-B14F-4D97-AF65-F5344CB8AC3E}">
        <p14:creationId xmlns:p14="http://schemas.microsoft.com/office/powerpoint/2010/main" val="101686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D71B51-733F-46F0-8B80-BD88ABB148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09702" y="378132"/>
            <a:ext cx="4216968" cy="4729843"/>
          </a:xfrm>
          <a:prstGeom prst="rect">
            <a:avLst/>
          </a:prstGeom>
        </p:spPr>
      </p:pic>
      <p:pic>
        <p:nvPicPr>
          <p:cNvPr id="3" name="Picture 2">
            <a:extLst>
              <a:ext uri="{FF2B5EF4-FFF2-40B4-BE49-F238E27FC236}">
                <a16:creationId xmlns:a16="http://schemas.microsoft.com/office/drawing/2014/main" id="{0785CE93-441B-8E1D-BDAF-8722E5FC5E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96859" y="378131"/>
            <a:ext cx="4216969" cy="4729844"/>
          </a:xfrm>
          <a:prstGeom prst="rect">
            <a:avLst/>
          </a:prstGeom>
        </p:spPr>
      </p:pic>
      <p:pic>
        <p:nvPicPr>
          <p:cNvPr id="1026" name="Picture 2">
            <a:extLst>
              <a:ext uri="{FF2B5EF4-FFF2-40B4-BE49-F238E27FC236}">
                <a16:creationId xmlns:a16="http://schemas.microsoft.com/office/drawing/2014/main" id="{9FC98F6F-EF0C-1EF5-FC36-ADCD78851DF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01914" y="794656"/>
            <a:ext cx="2198915" cy="21989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B9B672-6955-DD5A-A415-87ABF4AF4136}"/>
              </a:ext>
            </a:extLst>
          </p:cNvPr>
          <p:cNvSpPr txBox="1"/>
          <p:nvPr/>
        </p:nvSpPr>
        <p:spPr>
          <a:xfrm>
            <a:off x="0" y="0"/>
            <a:ext cx="2500829" cy="523220"/>
          </a:xfrm>
          <a:prstGeom prst="rect">
            <a:avLst/>
          </a:prstGeom>
          <a:noFill/>
        </p:spPr>
        <p:txBody>
          <a:bodyPr wrap="square" rtlCol="0">
            <a:spAutoFit/>
          </a:bodyPr>
          <a:lstStyle/>
          <a:p>
            <a:r>
              <a:rPr lang="en-US" sz="2800" b="1"/>
              <a:t>Dan S. Kennedy</a:t>
            </a:r>
          </a:p>
        </p:txBody>
      </p:sp>
      <p:sp>
        <p:nvSpPr>
          <p:cNvPr id="5" name="TextBox 4">
            <a:extLst>
              <a:ext uri="{FF2B5EF4-FFF2-40B4-BE49-F238E27FC236}">
                <a16:creationId xmlns:a16="http://schemas.microsoft.com/office/drawing/2014/main" id="{5D5398A0-ED18-905E-186A-19FC002F4247}"/>
              </a:ext>
            </a:extLst>
          </p:cNvPr>
          <p:cNvSpPr txBox="1"/>
          <p:nvPr/>
        </p:nvSpPr>
        <p:spPr>
          <a:xfrm>
            <a:off x="178172" y="3089485"/>
            <a:ext cx="2695657" cy="3323987"/>
          </a:xfrm>
          <a:prstGeom prst="rect">
            <a:avLst/>
          </a:prstGeom>
          <a:noFill/>
        </p:spPr>
        <p:txBody>
          <a:bodyPr wrap="square" rtlCol="0">
            <a:spAutoFit/>
          </a:bodyPr>
          <a:lstStyle/>
          <a:p>
            <a:r>
              <a:rPr lang="en-US" sz="1400"/>
              <a:t>Author, Strategic Advisor, Consultant, and Business Coach</a:t>
            </a:r>
          </a:p>
          <a:p>
            <a:endParaRPr lang="en-US" sz="1400"/>
          </a:p>
          <a:p>
            <a:r>
              <a:rPr lang="en-US" sz="1400"/>
              <a:t>DAN S. KENNEDY is a strategic advisor, consultant, business coach, and author of the popular No B.S. book series. He directly influences more than one million business owners annually.</a:t>
            </a:r>
          </a:p>
          <a:p>
            <a:endParaRPr lang="en-US" sz="1400"/>
          </a:p>
          <a:p>
            <a:endParaRPr lang="en-US" sz="1400"/>
          </a:p>
          <a:p>
            <a:r>
              <a:rPr lang="en-US" sz="1400"/>
              <a:t>Copywriter</a:t>
            </a:r>
          </a:p>
          <a:p>
            <a:r>
              <a:rPr lang="en-US" sz="1400"/>
              <a:t>Magnetic Marketing</a:t>
            </a:r>
          </a:p>
          <a:p>
            <a:r>
              <a:rPr lang="en-US" sz="1400"/>
              <a:t>Super Conference </a:t>
            </a:r>
          </a:p>
          <a:p>
            <a:r>
              <a:rPr lang="en-US" sz="1400"/>
              <a:t>Inner Circle (Glazer-Kennedy)</a:t>
            </a:r>
          </a:p>
        </p:txBody>
      </p:sp>
    </p:spTree>
    <p:extLst>
      <p:ext uri="{BB962C8B-B14F-4D97-AF65-F5344CB8AC3E}">
        <p14:creationId xmlns:p14="http://schemas.microsoft.com/office/powerpoint/2010/main" val="293228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140E6BE5-5782-3E2F-142A-9FDA845C085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8945" y="911036"/>
            <a:ext cx="1374860" cy="1053881"/>
          </a:xfrm>
          <a:prstGeom prst="rect">
            <a:avLst/>
          </a:prstGeom>
        </p:spPr>
      </p:pic>
      <p:sp>
        <p:nvSpPr>
          <p:cNvPr id="34" name="TextBox 33">
            <a:extLst>
              <a:ext uri="{FF2B5EF4-FFF2-40B4-BE49-F238E27FC236}">
                <a16:creationId xmlns:a16="http://schemas.microsoft.com/office/drawing/2014/main" id="{183C104E-0C54-D0FA-A90D-FA3C1E644630}"/>
              </a:ext>
            </a:extLst>
          </p:cNvPr>
          <p:cNvSpPr txBox="1"/>
          <p:nvPr/>
        </p:nvSpPr>
        <p:spPr>
          <a:xfrm>
            <a:off x="482907" y="1980181"/>
            <a:ext cx="1258724" cy="307777"/>
          </a:xfrm>
          <a:prstGeom prst="rect">
            <a:avLst/>
          </a:prstGeom>
          <a:noFill/>
        </p:spPr>
        <p:txBody>
          <a:bodyPr wrap="square" rtlCol="0">
            <a:spAutoFit/>
          </a:bodyPr>
          <a:lstStyle/>
          <a:p>
            <a:pPr algn="ctr"/>
            <a:r>
              <a:rPr lang="en-US" sz="1400"/>
              <a:t>Joe Polish</a:t>
            </a:r>
          </a:p>
        </p:txBody>
      </p:sp>
      <p:pic>
        <p:nvPicPr>
          <p:cNvPr id="50" name="Picture 49">
            <a:extLst>
              <a:ext uri="{FF2B5EF4-FFF2-40B4-BE49-F238E27FC236}">
                <a16:creationId xmlns:a16="http://schemas.microsoft.com/office/drawing/2014/main" id="{135C1E17-7BF6-80FF-4270-8158A9FE95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68912" y="773128"/>
            <a:ext cx="1406511" cy="1410648"/>
          </a:xfrm>
          <a:prstGeom prst="rect">
            <a:avLst/>
          </a:prstGeom>
        </p:spPr>
      </p:pic>
      <p:sp>
        <p:nvSpPr>
          <p:cNvPr id="51" name="TextBox 50">
            <a:extLst>
              <a:ext uri="{FF2B5EF4-FFF2-40B4-BE49-F238E27FC236}">
                <a16:creationId xmlns:a16="http://schemas.microsoft.com/office/drawing/2014/main" id="{711E2303-7A21-B48C-F562-9278DCCADE2B}"/>
              </a:ext>
            </a:extLst>
          </p:cNvPr>
          <p:cNvSpPr txBox="1"/>
          <p:nvPr/>
        </p:nvSpPr>
        <p:spPr>
          <a:xfrm>
            <a:off x="2010784" y="2158957"/>
            <a:ext cx="1258724" cy="307777"/>
          </a:xfrm>
          <a:prstGeom prst="rect">
            <a:avLst/>
          </a:prstGeom>
          <a:noFill/>
        </p:spPr>
        <p:txBody>
          <a:bodyPr wrap="square" rtlCol="0">
            <a:spAutoFit/>
          </a:bodyPr>
          <a:lstStyle/>
          <a:p>
            <a:pPr algn="ctr"/>
            <a:r>
              <a:rPr lang="en-US" sz="1400"/>
              <a:t>Dean Jackson</a:t>
            </a:r>
          </a:p>
        </p:txBody>
      </p:sp>
      <p:sp>
        <p:nvSpPr>
          <p:cNvPr id="13" name="TextBox 12">
            <a:extLst>
              <a:ext uri="{FF2B5EF4-FFF2-40B4-BE49-F238E27FC236}">
                <a16:creationId xmlns:a16="http://schemas.microsoft.com/office/drawing/2014/main" id="{BC1276A6-9E85-F005-4120-4740E9A713A8}"/>
              </a:ext>
            </a:extLst>
          </p:cNvPr>
          <p:cNvSpPr txBox="1"/>
          <p:nvPr/>
        </p:nvSpPr>
        <p:spPr>
          <a:xfrm>
            <a:off x="84083" y="84082"/>
            <a:ext cx="5902047" cy="523220"/>
          </a:xfrm>
          <a:prstGeom prst="rect">
            <a:avLst/>
          </a:prstGeom>
          <a:noFill/>
        </p:spPr>
        <p:txBody>
          <a:bodyPr wrap="square" rtlCol="0">
            <a:spAutoFit/>
          </a:bodyPr>
          <a:lstStyle/>
          <a:p>
            <a:r>
              <a:rPr lang="en-US" sz="2800" b="1"/>
              <a:t>Joe Polish &amp; Dean Jackson</a:t>
            </a:r>
          </a:p>
        </p:txBody>
      </p:sp>
      <p:sp>
        <p:nvSpPr>
          <p:cNvPr id="15" name="TextBox 14">
            <a:extLst>
              <a:ext uri="{FF2B5EF4-FFF2-40B4-BE49-F238E27FC236}">
                <a16:creationId xmlns:a16="http://schemas.microsoft.com/office/drawing/2014/main" id="{5180B54C-E44B-434A-0B5A-07CAF151C389}"/>
              </a:ext>
            </a:extLst>
          </p:cNvPr>
          <p:cNvSpPr txBox="1"/>
          <p:nvPr/>
        </p:nvSpPr>
        <p:spPr>
          <a:xfrm>
            <a:off x="265078" y="2462625"/>
            <a:ext cx="3110345" cy="1015663"/>
          </a:xfrm>
          <a:prstGeom prst="rect">
            <a:avLst/>
          </a:prstGeom>
          <a:noFill/>
        </p:spPr>
        <p:txBody>
          <a:bodyPr wrap="square" rtlCol="0">
            <a:spAutoFit/>
          </a:bodyPr>
          <a:lstStyle/>
          <a:p>
            <a:pPr marL="171450" indent="-171450">
              <a:buFont typeface="Arial" panose="020B0604020202020204" pitchFamily="34" charset="0"/>
              <a:buChar char="•"/>
            </a:pPr>
            <a:r>
              <a:rPr lang="en-US" sz="1200">
                <a:hlinkClick r:id="rId4"/>
              </a:rPr>
              <a:t>https://ilovemarketing.com</a:t>
            </a:r>
            <a:endParaRPr lang="en-US" sz="1200"/>
          </a:p>
          <a:p>
            <a:pPr marL="171450" indent="-171450">
              <a:buFont typeface="Arial" panose="020B0604020202020204" pitchFamily="34" charset="0"/>
              <a:buChar char="•"/>
            </a:pPr>
            <a:r>
              <a:rPr lang="en-US" sz="1200">
                <a:hlinkClick r:id="rId5"/>
              </a:rPr>
              <a:t>https://joepolish.com</a:t>
            </a:r>
            <a:endParaRPr lang="en-US" sz="1200"/>
          </a:p>
          <a:p>
            <a:pPr marL="171450" indent="-171450">
              <a:buFont typeface="Arial" panose="020B0604020202020204" pitchFamily="34" charset="0"/>
              <a:buChar char="•"/>
            </a:pPr>
            <a:r>
              <a:rPr lang="en-US" sz="1200">
                <a:hlinkClick r:id="rId6"/>
              </a:rPr>
              <a:t>https://geniusnetwork.com</a:t>
            </a:r>
            <a:endParaRPr lang="en-US" sz="1200"/>
          </a:p>
          <a:p>
            <a:pPr marL="171450" indent="-171450">
              <a:buFont typeface="Arial" panose="020B0604020202020204" pitchFamily="34" charset="0"/>
              <a:buChar char="•"/>
            </a:pPr>
            <a:r>
              <a:rPr lang="en-US" sz="1200">
                <a:hlinkClick r:id="rId7"/>
              </a:rPr>
              <a:t>https://deanjackson.com</a:t>
            </a:r>
            <a:endParaRPr lang="en-US" sz="1200"/>
          </a:p>
          <a:p>
            <a:pPr marL="171450" indent="-171450">
              <a:buFont typeface="Arial" panose="020B0604020202020204" pitchFamily="34" charset="0"/>
              <a:buChar char="•"/>
            </a:pPr>
            <a:r>
              <a:rPr lang="en-US" sz="1200">
                <a:hlinkClick r:id="rId8"/>
              </a:rPr>
              <a:t>https://www.morecheeselesswhiskers.com</a:t>
            </a:r>
            <a:endParaRPr lang="en-US" sz="1200"/>
          </a:p>
        </p:txBody>
      </p:sp>
      <p:pic>
        <p:nvPicPr>
          <p:cNvPr id="17" name="Picture 16">
            <a:extLst>
              <a:ext uri="{FF2B5EF4-FFF2-40B4-BE49-F238E27FC236}">
                <a16:creationId xmlns:a16="http://schemas.microsoft.com/office/drawing/2014/main" id="{78723A2A-67DF-4242-2316-DB5DD435563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746116" y="348626"/>
            <a:ext cx="2870200" cy="3670300"/>
          </a:xfrm>
          <a:prstGeom prst="rect">
            <a:avLst/>
          </a:prstGeom>
          <a:ln>
            <a:solidFill>
              <a:srgbClr val="FF0000"/>
            </a:solidFill>
          </a:ln>
        </p:spPr>
      </p:pic>
      <p:sp>
        <p:nvSpPr>
          <p:cNvPr id="19" name="TextBox 18">
            <a:extLst>
              <a:ext uri="{FF2B5EF4-FFF2-40B4-BE49-F238E27FC236}">
                <a16:creationId xmlns:a16="http://schemas.microsoft.com/office/drawing/2014/main" id="{8CB3E478-F75E-F069-534F-5AA87C4F2A8F}"/>
              </a:ext>
            </a:extLst>
          </p:cNvPr>
          <p:cNvSpPr txBox="1"/>
          <p:nvPr/>
        </p:nvSpPr>
        <p:spPr>
          <a:xfrm>
            <a:off x="6505723" y="1672404"/>
            <a:ext cx="172080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a:t>The Before Unit The During Unit The After Unit</a:t>
            </a:r>
          </a:p>
        </p:txBody>
      </p:sp>
      <p:sp>
        <p:nvSpPr>
          <p:cNvPr id="21" name="TextBox 20">
            <a:extLst>
              <a:ext uri="{FF2B5EF4-FFF2-40B4-BE49-F238E27FC236}">
                <a16:creationId xmlns:a16="http://schemas.microsoft.com/office/drawing/2014/main" id="{214A3A88-1B6D-373B-C9D9-DC9D3B6143E6}"/>
              </a:ext>
            </a:extLst>
          </p:cNvPr>
          <p:cNvSpPr txBox="1"/>
          <p:nvPr/>
        </p:nvSpPr>
        <p:spPr>
          <a:xfrm>
            <a:off x="5497225" y="4238619"/>
            <a:ext cx="6497782" cy="2031325"/>
          </a:xfrm>
          <a:prstGeom prst="rect">
            <a:avLst/>
          </a:prstGeom>
          <a:solidFill>
            <a:schemeClr val="accent4">
              <a:lumMod val="20000"/>
              <a:lumOff val="80000"/>
            </a:schemeClr>
          </a:solidFill>
          <a:ln>
            <a:solidFill>
              <a:srgbClr val="FF0000"/>
            </a:solidFill>
          </a:ln>
        </p:spPr>
        <p:txBody>
          <a:bodyPr wrap="square" rtlCol="0">
            <a:spAutoFit/>
          </a:bodyPr>
          <a:lstStyle/>
          <a:p>
            <a:pPr marL="342900" indent="-342900">
              <a:buFont typeface="+mj-lt"/>
              <a:buAutoNum type="arabicPeriod"/>
            </a:pPr>
            <a:r>
              <a:rPr lang="en-US" sz="1400"/>
              <a:t>Narrow Your Focus and Select ONE Target Market (at a time)</a:t>
            </a:r>
          </a:p>
          <a:p>
            <a:pPr marL="342900" indent="-342900">
              <a:buFont typeface="+mj-lt"/>
              <a:buAutoNum type="arabicPeriod"/>
            </a:pPr>
            <a:r>
              <a:rPr lang="en-US" sz="1400"/>
              <a:t>Use Direct Response Offers to Compel Prospects to Call YOU</a:t>
            </a:r>
          </a:p>
          <a:p>
            <a:pPr marL="342900" indent="-342900">
              <a:buFont typeface="+mj-lt"/>
              <a:buAutoNum type="arabicPeriod"/>
            </a:pPr>
            <a:r>
              <a:rPr lang="en-US" sz="1400"/>
              <a:t>Patiently and Sytematically Educate and Motivate Prospects to Meet You... </a:t>
            </a:r>
            <a:br>
              <a:rPr lang="en-US" sz="1400"/>
            </a:br>
            <a:r>
              <a:rPr lang="en-US" sz="1400"/>
              <a:t>*When theyʼre ready</a:t>
            </a:r>
          </a:p>
          <a:p>
            <a:pPr marL="342900" indent="-342900">
              <a:buFont typeface="+mj-lt"/>
              <a:buAutoNum type="arabicPeriod"/>
            </a:pPr>
            <a:r>
              <a:rPr lang="en-US" sz="1400"/>
              <a:t>Present Your Unique Service Offer In A Way That Makes it EASY To Get Started</a:t>
            </a:r>
          </a:p>
          <a:p>
            <a:pPr marL="342900" indent="-342900">
              <a:buFont typeface="+mj-lt"/>
              <a:buAutoNum type="arabicPeriod"/>
            </a:pPr>
            <a:r>
              <a:rPr lang="en-US" sz="1400"/>
              <a:t>Deliver a “Dream Come True” Experience Designed From Your Clientʼs Perspective</a:t>
            </a:r>
          </a:p>
          <a:p>
            <a:pPr marL="342900" indent="-342900">
              <a:buFont typeface="+mj-lt"/>
              <a:buAutoNum type="arabicPeriod"/>
            </a:pPr>
            <a:r>
              <a:rPr lang="en-US" sz="1400"/>
              <a:t>Provide After Sale Service - Even After Youʼve Already Been Paid</a:t>
            </a:r>
          </a:p>
          <a:p>
            <a:pPr marL="342900" indent="-342900">
              <a:buFont typeface="+mj-lt"/>
              <a:buAutoNum type="arabicPeriod"/>
            </a:pPr>
            <a:r>
              <a:rPr lang="en-US" sz="1400"/>
              <a:t>Nurture Lifetime Relationships And Focus on Lifetime Valuec</a:t>
            </a:r>
          </a:p>
          <a:p>
            <a:pPr marL="342900" indent="-342900">
              <a:buFont typeface="+mj-lt"/>
              <a:buAutoNum type="arabicPeriod"/>
            </a:pPr>
            <a:r>
              <a:rPr lang="en-US" sz="1400"/>
              <a:t>Orchestrate Referrals By Giving Your Clients The Opportunity to Feel Great</a:t>
            </a:r>
          </a:p>
        </p:txBody>
      </p:sp>
      <p:pic>
        <p:nvPicPr>
          <p:cNvPr id="22" name="Picture 21">
            <a:extLst>
              <a:ext uri="{FF2B5EF4-FFF2-40B4-BE49-F238E27FC236}">
                <a16:creationId xmlns:a16="http://schemas.microsoft.com/office/drawing/2014/main" id="{A986C8A5-D357-533A-DB4B-D7BD3A9886EC}"/>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98945" y="3732181"/>
            <a:ext cx="4396422" cy="3044199"/>
          </a:xfrm>
          <a:prstGeom prst="rect">
            <a:avLst/>
          </a:prstGeom>
        </p:spPr>
      </p:pic>
    </p:spTree>
    <p:extLst>
      <p:ext uri="{BB962C8B-B14F-4D97-AF65-F5344CB8AC3E}">
        <p14:creationId xmlns:p14="http://schemas.microsoft.com/office/powerpoint/2010/main" val="19071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B9B352-5365-9CD5-05DB-8AF238BE2B2D}"/>
              </a:ext>
            </a:extLst>
          </p:cNvPr>
          <p:cNvSpPr txBox="1"/>
          <p:nvPr/>
        </p:nvSpPr>
        <p:spPr>
          <a:xfrm>
            <a:off x="1" y="0"/>
            <a:ext cx="3918856" cy="523220"/>
          </a:xfrm>
          <a:prstGeom prst="rect">
            <a:avLst/>
          </a:prstGeom>
          <a:noFill/>
        </p:spPr>
        <p:txBody>
          <a:bodyPr wrap="square" rtlCol="0">
            <a:spAutoFit/>
          </a:bodyPr>
          <a:lstStyle/>
          <a:p>
            <a:r>
              <a:rPr lang="en-US" sz="2800" b="1"/>
              <a:t>More Marketing Topics</a:t>
            </a:r>
          </a:p>
        </p:txBody>
      </p:sp>
      <p:sp>
        <p:nvSpPr>
          <p:cNvPr id="3" name="TextBox 2">
            <a:extLst>
              <a:ext uri="{FF2B5EF4-FFF2-40B4-BE49-F238E27FC236}">
                <a16:creationId xmlns:a16="http://schemas.microsoft.com/office/drawing/2014/main" id="{3E853A59-860B-E7DD-2756-C6E5C9ECE9D3}"/>
              </a:ext>
            </a:extLst>
          </p:cNvPr>
          <p:cNvSpPr txBox="1"/>
          <p:nvPr/>
        </p:nvSpPr>
        <p:spPr>
          <a:xfrm>
            <a:off x="103494" y="594258"/>
            <a:ext cx="1953074" cy="3323987"/>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a:t>ask_campaign</a:t>
            </a:r>
          </a:p>
          <a:p>
            <a:pPr marL="285750" indent="-285750">
              <a:buFont typeface="Arial" panose="020B0604020202020204" pitchFamily="34" charset="0"/>
              <a:buChar char="•"/>
            </a:pPr>
            <a:r>
              <a:rPr lang="en-US" sz="1400"/>
              <a:t>audio_video</a:t>
            </a:r>
          </a:p>
          <a:p>
            <a:pPr marL="285750" indent="-285750">
              <a:buFont typeface="Arial" panose="020B0604020202020204" pitchFamily="34" charset="0"/>
              <a:buChar char="•"/>
            </a:pPr>
            <a:r>
              <a:rPr lang="en-US" sz="1400"/>
              <a:t>autoresponders</a:t>
            </a:r>
          </a:p>
          <a:p>
            <a:pPr marL="285750" indent="-285750">
              <a:buFont typeface="Arial" panose="020B0604020202020204" pitchFamily="34" charset="0"/>
              <a:buChar char="•"/>
            </a:pPr>
            <a:r>
              <a:rPr lang="en-US" sz="1400"/>
              <a:t>basics</a:t>
            </a:r>
          </a:p>
          <a:p>
            <a:pPr marL="285750" indent="-285750">
              <a:buFont typeface="Arial" panose="020B0604020202020204" pitchFamily="34" charset="0"/>
              <a:buChar char="•"/>
            </a:pPr>
            <a:r>
              <a:rPr lang="en-US" sz="1400"/>
              <a:t>conversion</a:t>
            </a:r>
          </a:p>
          <a:p>
            <a:pPr marL="285750" indent="-285750">
              <a:buFont typeface="Arial" panose="020B0604020202020204" pitchFamily="34" charset="0"/>
              <a:buChar char="•"/>
            </a:pPr>
            <a:r>
              <a:rPr lang="en-US" sz="1400"/>
              <a:t>copyrighting</a:t>
            </a:r>
          </a:p>
          <a:p>
            <a:pPr marL="285750" indent="-285750">
              <a:buFont typeface="Arial" panose="020B0604020202020204" pitchFamily="34" charset="0"/>
              <a:buChar char="•"/>
            </a:pPr>
            <a:r>
              <a:rPr lang="en-US" sz="1400"/>
              <a:t>direct_marketing</a:t>
            </a:r>
          </a:p>
          <a:p>
            <a:pPr marL="285750" indent="-285750">
              <a:buFont typeface="Arial" panose="020B0604020202020204" pitchFamily="34" charset="0"/>
              <a:buChar char="•"/>
            </a:pPr>
            <a:r>
              <a:rPr lang="en-US" sz="1400"/>
              <a:t>ebay</a:t>
            </a:r>
          </a:p>
          <a:p>
            <a:pPr marL="285750" indent="-285750">
              <a:buFont typeface="Arial" panose="020B0604020202020204" pitchFamily="34" charset="0"/>
              <a:buChar char="•"/>
            </a:pPr>
            <a:r>
              <a:rPr lang="en-US" sz="1400"/>
              <a:t>ebus_minisites</a:t>
            </a:r>
          </a:p>
          <a:p>
            <a:pPr marL="285750" indent="-285750">
              <a:buFont typeface="Arial" panose="020B0604020202020204" pitchFamily="34" charset="0"/>
              <a:buChar char="•"/>
            </a:pPr>
            <a:r>
              <a:rPr lang="en-US" sz="1400"/>
              <a:t>email_marketing</a:t>
            </a:r>
          </a:p>
          <a:p>
            <a:pPr marL="285750" indent="-285750">
              <a:buFont typeface="Arial" panose="020B0604020202020204" pitchFamily="34" charset="0"/>
              <a:buChar char="•"/>
            </a:pPr>
            <a:r>
              <a:rPr lang="en-US" sz="1400"/>
              <a:t>joint_ventures</a:t>
            </a:r>
          </a:p>
          <a:p>
            <a:pPr marL="285750" indent="-285750">
              <a:buFont typeface="Arial" panose="020B0604020202020204" pitchFamily="34" charset="0"/>
              <a:buChar char="•"/>
            </a:pPr>
            <a:r>
              <a:rPr lang="en-US" sz="1400"/>
              <a:t>affiliates</a:t>
            </a:r>
          </a:p>
          <a:p>
            <a:pPr marL="285750" indent="-285750">
              <a:buFont typeface="Arial" panose="020B0604020202020204" pitchFamily="34" charset="0"/>
              <a:buChar char="•"/>
            </a:pPr>
            <a:r>
              <a:rPr lang="en-US" sz="1400"/>
              <a:t>keywords</a:t>
            </a:r>
          </a:p>
          <a:p>
            <a:pPr marL="285750" indent="-285750">
              <a:buFont typeface="Arial" panose="020B0604020202020204" pitchFamily="34" charset="0"/>
              <a:buChar char="•"/>
            </a:pPr>
            <a:r>
              <a:rPr lang="en-US" sz="1400"/>
              <a:t>launch</a:t>
            </a:r>
          </a:p>
          <a:p>
            <a:pPr marL="285750" indent="-285750">
              <a:buFont typeface="Arial" panose="020B0604020202020204" pitchFamily="34" charset="0"/>
              <a:buChar char="•"/>
            </a:pPr>
            <a:r>
              <a:rPr lang="en-US" sz="1400"/>
              <a:t>law</a:t>
            </a:r>
          </a:p>
        </p:txBody>
      </p:sp>
      <p:sp>
        <p:nvSpPr>
          <p:cNvPr id="5" name="TextBox 4">
            <a:extLst>
              <a:ext uri="{FF2B5EF4-FFF2-40B4-BE49-F238E27FC236}">
                <a16:creationId xmlns:a16="http://schemas.microsoft.com/office/drawing/2014/main" id="{95B5C4B5-A934-F39F-939B-EF81CA013CD1}"/>
              </a:ext>
            </a:extLst>
          </p:cNvPr>
          <p:cNvSpPr txBox="1"/>
          <p:nvPr/>
        </p:nvSpPr>
        <p:spPr>
          <a:xfrm>
            <a:off x="2116147" y="597281"/>
            <a:ext cx="1953074" cy="2893100"/>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a:t>market_research</a:t>
            </a:r>
          </a:p>
          <a:p>
            <a:pPr marL="285750" indent="-285750">
              <a:buFont typeface="Arial" panose="020B0604020202020204" pitchFamily="34" charset="0"/>
              <a:buChar char="•"/>
            </a:pPr>
            <a:r>
              <a:rPr lang="en-US" sz="1400"/>
              <a:t>marketing_people</a:t>
            </a:r>
          </a:p>
          <a:p>
            <a:pPr marL="285750" indent="-285750">
              <a:buFont typeface="Arial" panose="020B0604020202020204" pitchFamily="34" charset="0"/>
              <a:buChar char="•"/>
            </a:pPr>
            <a:r>
              <a:rPr lang="en-US" sz="1400"/>
              <a:t>membership_sites</a:t>
            </a:r>
          </a:p>
          <a:p>
            <a:pPr marL="285750" indent="-285750">
              <a:buFont typeface="Arial" panose="020B0604020202020204" pitchFamily="34" charset="0"/>
              <a:buChar char="•"/>
            </a:pPr>
            <a:r>
              <a:rPr lang="en-US" sz="1400"/>
              <a:t>multi_page_sale</a:t>
            </a:r>
          </a:p>
          <a:p>
            <a:pPr marL="285750" indent="-285750">
              <a:buFont typeface="Arial" panose="020B0604020202020204" pitchFamily="34" charset="0"/>
              <a:buChar char="•"/>
            </a:pPr>
            <a:r>
              <a:rPr lang="en-US" sz="1400"/>
              <a:t>on_offline</a:t>
            </a:r>
          </a:p>
          <a:p>
            <a:pPr marL="285750" indent="-285750">
              <a:buFont typeface="Arial" panose="020B0604020202020204" pitchFamily="34" charset="0"/>
              <a:buChar char="•"/>
            </a:pPr>
            <a:r>
              <a:rPr lang="en-US" sz="1400"/>
              <a:t>opt-in-page</a:t>
            </a:r>
          </a:p>
          <a:p>
            <a:pPr marL="285750" indent="-285750">
              <a:buFont typeface="Arial" panose="020B0604020202020204" pitchFamily="34" charset="0"/>
              <a:buChar char="•"/>
            </a:pPr>
            <a:r>
              <a:rPr lang="en-US" sz="1400"/>
              <a:t>order-page</a:t>
            </a:r>
          </a:p>
          <a:p>
            <a:pPr marL="285750" indent="-285750">
              <a:buFont typeface="Arial" panose="020B0604020202020204" pitchFamily="34" charset="0"/>
              <a:buChar char="•"/>
            </a:pPr>
            <a:r>
              <a:rPr lang="en-US" sz="1400"/>
              <a:t>outsourcing</a:t>
            </a:r>
          </a:p>
          <a:p>
            <a:pPr marL="285750" indent="-285750">
              <a:buFont typeface="Arial" panose="020B0604020202020204" pitchFamily="34" charset="0"/>
              <a:buChar char="•"/>
            </a:pPr>
            <a:r>
              <a:rPr lang="en-US" sz="1400"/>
              <a:t>pay_per_click</a:t>
            </a:r>
          </a:p>
          <a:p>
            <a:pPr marL="285750" indent="-285750">
              <a:buFont typeface="Arial" panose="020B0604020202020204" pitchFamily="34" charset="0"/>
              <a:buChar char="•"/>
            </a:pPr>
            <a:r>
              <a:rPr lang="en-US" sz="1400"/>
              <a:t>PR-Public-relations</a:t>
            </a:r>
          </a:p>
          <a:p>
            <a:pPr marL="285750" indent="-285750">
              <a:buFont typeface="Arial" panose="020B0604020202020204" pitchFamily="34" charset="0"/>
              <a:buChar char="•"/>
            </a:pPr>
            <a:r>
              <a:rPr lang="en-US" sz="1400"/>
              <a:t>product_creation</a:t>
            </a:r>
          </a:p>
          <a:p>
            <a:pPr marL="285750" indent="-285750">
              <a:buFont typeface="Arial" panose="020B0604020202020204" pitchFamily="34" charset="0"/>
              <a:buChar char="•"/>
            </a:pPr>
            <a:r>
              <a:rPr lang="en-US" sz="1400"/>
              <a:t>public_domain</a:t>
            </a:r>
          </a:p>
          <a:p>
            <a:pPr marL="285750" indent="-285750">
              <a:buFont typeface="Arial" panose="020B0604020202020204" pitchFamily="34" charset="0"/>
              <a:buChar char="•"/>
            </a:pPr>
            <a:r>
              <a:rPr lang="en-US" sz="1400"/>
              <a:t>public_speaking</a:t>
            </a:r>
          </a:p>
        </p:txBody>
      </p:sp>
      <p:sp>
        <p:nvSpPr>
          <p:cNvPr id="6" name="TextBox 5">
            <a:extLst>
              <a:ext uri="{FF2B5EF4-FFF2-40B4-BE49-F238E27FC236}">
                <a16:creationId xmlns:a16="http://schemas.microsoft.com/office/drawing/2014/main" id="{98CE9769-27B7-605A-B518-70250B019FD3}"/>
              </a:ext>
            </a:extLst>
          </p:cNvPr>
          <p:cNvSpPr txBox="1"/>
          <p:nvPr/>
        </p:nvSpPr>
        <p:spPr>
          <a:xfrm>
            <a:off x="4128800" y="594258"/>
            <a:ext cx="2051283" cy="2677656"/>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dirty="0" err="1"/>
              <a:t>search_engines</a:t>
            </a:r>
            <a:endParaRPr lang="en-US" sz="1400" dirty="0"/>
          </a:p>
          <a:p>
            <a:pPr marL="285750" indent="-285750">
              <a:buFont typeface="Arial" panose="020B0604020202020204" pitchFamily="34" charset="0"/>
              <a:buChar char="•"/>
            </a:pPr>
            <a:r>
              <a:rPr lang="en-US" sz="1400" dirty="0"/>
              <a:t>shopping-cart-billing</a:t>
            </a:r>
          </a:p>
          <a:p>
            <a:pPr marL="285750" indent="-285750">
              <a:buFont typeface="Arial" panose="020B0604020202020204" pitchFamily="34" charset="0"/>
              <a:buChar char="•"/>
            </a:pPr>
            <a:r>
              <a:rPr lang="en-US" sz="1400" dirty="0"/>
              <a:t>success</a:t>
            </a:r>
          </a:p>
          <a:p>
            <a:pPr marL="285750" indent="-285750">
              <a:buFont typeface="Arial" panose="020B0604020202020204" pitchFamily="34" charset="0"/>
              <a:buChar char="•"/>
            </a:pPr>
            <a:r>
              <a:rPr lang="en-US" sz="1400" dirty="0"/>
              <a:t>teleseminars</a:t>
            </a:r>
          </a:p>
          <a:p>
            <a:pPr marL="285750" indent="-285750">
              <a:buFont typeface="Arial" panose="020B0604020202020204" pitchFamily="34" charset="0"/>
              <a:buChar char="•"/>
            </a:pPr>
            <a:r>
              <a:rPr lang="en-US" sz="1400" dirty="0"/>
              <a:t>testing</a:t>
            </a:r>
          </a:p>
          <a:p>
            <a:pPr marL="285750" indent="-285750">
              <a:buFont typeface="Arial" panose="020B0604020202020204" pitchFamily="34" charset="0"/>
              <a:buChar char="•"/>
            </a:pPr>
            <a:r>
              <a:rPr lang="en-US" sz="1400" dirty="0" err="1"/>
              <a:t>time_management</a:t>
            </a:r>
            <a:endParaRPr lang="en-US" sz="1400" dirty="0"/>
          </a:p>
          <a:p>
            <a:pPr marL="285750" indent="-285750">
              <a:buFont typeface="Arial" panose="020B0604020202020204" pitchFamily="34" charset="0"/>
              <a:buChar char="•"/>
            </a:pPr>
            <a:r>
              <a:rPr lang="en-US" sz="1400" dirty="0"/>
              <a:t>tracking</a:t>
            </a:r>
          </a:p>
          <a:p>
            <a:pPr marL="285750" indent="-285750">
              <a:buFont typeface="Arial" panose="020B0604020202020204" pitchFamily="34" charset="0"/>
              <a:buChar char="•"/>
            </a:pPr>
            <a:r>
              <a:rPr lang="en-US" sz="1400" dirty="0"/>
              <a:t>traffic</a:t>
            </a:r>
          </a:p>
          <a:p>
            <a:pPr marL="285750" indent="-285750">
              <a:buFont typeface="Arial" panose="020B0604020202020204" pitchFamily="34" charset="0"/>
              <a:buChar char="•"/>
            </a:pPr>
            <a:r>
              <a:rPr lang="en-US" sz="1400" dirty="0" err="1"/>
              <a:t>twopage</a:t>
            </a:r>
            <a:endParaRPr lang="en-US" sz="1400" dirty="0"/>
          </a:p>
          <a:p>
            <a:pPr marL="285750" indent="-285750">
              <a:buFont typeface="Arial" panose="020B0604020202020204" pitchFamily="34" charset="0"/>
              <a:buChar char="•"/>
            </a:pPr>
            <a:r>
              <a:rPr lang="en-US" sz="1400" dirty="0"/>
              <a:t>upsell</a:t>
            </a:r>
          </a:p>
          <a:p>
            <a:pPr marL="285750" indent="-285750">
              <a:buFont typeface="Arial" panose="020B0604020202020204" pitchFamily="34" charset="0"/>
              <a:buChar char="•"/>
            </a:pPr>
            <a:r>
              <a:rPr lang="en-US" sz="1400" dirty="0" err="1"/>
              <a:t>video_on_web</a:t>
            </a:r>
            <a:endParaRPr lang="en-US" sz="1400" dirty="0"/>
          </a:p>
          <a:p>
            <a:pPr marL="285750" indent="-285750">
              <a:buFont typeface="Arial" panose="020B0604020202020204" pitchFamily="34" charset="0"/>
              <a:buChar char="•"/>
            </a:pPr>
            <a:r>
              <a:rPr lang="en-US" sz="1400" dirty="0" err="1"/>
              <a:t>wordpress</a:t>
            </a:r>
            <a:endParaRPr lang="en-US" sz="1400" dirty="0"/>
          </a:p>
        </p:txBody>
      </p:sp>
      <p:sp>
        <p:nvSpPr>
          <p:cNvPr id="4" name="TextBox 3">
            <a:extLst>
              <a:ext uri="{FF2B5EF4-FFF2-40B4-BE49-F238E27FC236}">
                <a16:creationId xmlns:a16="http://schemas.microsoft.com/office/drawing/2014/main" id="{0138B64E-FD6D-1324-BDF2-8D617907B346}"/>
              </a:ext>
            </a:extLst>
          </p:cNvPr>
          <p:cNvSpPr txBox="1"/>
          <p:nvPr/>
        </p:nvSpPr>
        <p:spPr>
          <a:xfrm>
            <a:off x="6592382" y="586280"/>
            <a:ext cx="5410566" cy="5539978"/>
          </a:xfrm>
          <a:prstGeom prst="rect">
            <a:avLst/>
          </a:prstGeom>
          <a:solidFill>
            <a:schemeClr val="accent4">
              <a:lumMod val="20000"/>
              <a:lumOff val="80000"/>
            </a:schemeClr>
          </a:solidFill>
          <a:ln>
            <a:solidFill>
              <a:srgbClr val="FF0000"/>
            </a:solidFill>
          </a:ln>
        </p:spPr>
        <p:txBody>
          <a:bodyPr wrap="square">
            <a:spAutoFit/>
          </a:bodyPr>
          <a:lstStyle/>
          <a:p>
            <a:pPr rtl="0">
              <a:spcBef>
                <a:spcPts val="0"/>
              </a:spcBef>
              <a:spcAft>
                <a:spcPts val="0"/>
              </a:spcAft>
            </a:pPr>
            <a:r>
              <a:rPr lang="en-US" b="1" i="0" u="none" strike="noStrike" dirty="0">
                <a:solidFill>
                  <a:srgbClr val="FF0000"/>
                </a:solidFill>
                <a:effectLst/>
                <a:latin typeface="Calibri" panose="020F0502020204030204" pitchFamily="34" charset="0"/>
                <a:cs typeface="Calibri" panose="020F0502020204030204" pitchFamily="34" charset="0"/>
              </a:rPr>
              <a:t>Tools: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Taplio</a:t>
            </a:r>
            <a:r>
              <a:rPr lang="en-US" sz="1400" b="0" i="0" u="none" strike="noStrike" dirty="0">
                <a:solidFill>
                  <a:srgbClr val="000000"/>
                </a:solidFill>
                <a:effectLst/>
                <a:latin typeface="Calibri" panose="020F0502020204030204" pitchFamily="34" charset="0"/>
                <a:cs typeface="Calibri" panose="020F0502020204030204" pitchFamily="34" charset="0"/>
              </a:rPr>
              <a:t> ($470/year) - https://</a:t>
            </a:r>
            <a:r>
              <a:rPr lang="en-US" sz="1400" b="0" i="0" u="none" strike="noStrike" dirty="0" err="1">
                <a:solidFill>
                  <a:srgbClr val="000000"/>
                </a:solidFill>
                <a:effectLst/>
                <a:latin typeface="Calibri" panose="020F0502020204030204" pitchFamily="34" charset="0"/>
                <a:cs typeface="Calibri" panose="020F0502020204030204" pitchFamily="34" charset="0"/>
              </a:rPr>
              <a:t>taplio.com</a:t>
            </a:r>
            <a:r>
              <a:rPr lang="en-US" sz="1400" b="0" i="0" u="none" strike="noStrike" dirty="0">
                <a:solidFill>
                  <a:srgbClr val="000000"/>
                </a:solidFill>
                <a:effectLst/>
                <a:latin typeface="Calibri" panose="020F0502020204030204" pitchFamily="34" charset="0"/>
                <a:cs typeface="Calibri" panose="020F0502020204030204" pitchFamily="34" charset="0"/>
              </a:rPr>
              <a:t> – to schedule </a:t>
            </a:r>
            <a:r>
              <a:rPr lang="en-US" sz="1400" b="0" i="0" u="none" strike="noStrike" dirty="0" err="1">
                <a:solidFill>
                  <a:srgbClr val="000000"/>
                </a:solidFill>
                <a:effectLst/>
                <a:latin typeface="Calibri" panose="020F0502020204030204" pitchFamily="34" charset="0"/>
                <a:cs typeface="Calibri" panose="020F0502020204030204" pitchFamily="34" charset="0"/>
              </a:rPr>
              <a:t>Linkedin</a:t>
            </a:r>
            <a:r>
              <a:rPr lang="en-US" sz="1400" b="0" i="0" u="none" strike="noStrike" dirty="0">
                <a:solidFill>
                  <a:srgbClr val="000000"/>
                </a:solidFill>
                <a:effectLst/>
                <a:latin typeface="Calibri" panose="020F0502020204030204" pitchFamily="34" charset="0"/>
                <a:cs typeface="Calibri" panose="020F0502020204030204" pitchFamily="34" charset="0"/>
              </a:rPr>
              <a:t> Posts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Hypefury</a:t>
            </a:r>
            <a:r>
              <a:rPr lang="en-US" sz="1400" b="0" i="0" u="none" strike="noStrike" dirty="0">
                <a:solidFill>
                  <a:srgbClr val="000000"/>
                </a:solidFill>
                <a:effectLst/>
                <a:latin typeface="Calibri" panose="020F0502020204030204" pitchFamily="34" charset="0"/>
                <a:cs typeface="Calibri" panose="020F0502020204030204" pitchFamily="34" charset="0"/>
              </a:rPr>
              <a:t> ($16/month) - https://</a:t>
            </a:r>
            <a:r>
              <a:rPr lang="en-US" sz="1400" b="0" i="0" u="none" strike="noStrike" dirty="0" err="1">
                <a:solidFill>
                  <a:srgbClr val="000000"/>
                </a:solidFill>
                <a:effectLst/>
                <a:latin typeface="Calibri" panose="020F0502020204030204" pitchFamily="34" charset="0"/>
                <a:cs typeface="Calibri" panose="020F0502020204030204" pitchFamily="34" charset="0"/>
              </a:rPr>
              <a:t>hypefury.com</a:t>
            </a:r>
            <a:r>
              <a:rPr lang="en-US" sz="1400" b="0" i="0" u="none" strike="noStrike" dirty="0">
                <a:solidFill>
                  <a:srgbClr val="000000"/>
                </a:solidFill>
                <a:effectLst/>
                <a:latin typeface="Calibri" panose="020F0502020204030204" pitchFamily="34" charset="0"/>
                <a:cs typeface="Calibri" panose="020F0502020204030204" pitchFamily="34" charset="0"/>
              </a:rPr>
              <a:t> -  schedule twitter</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ClickFunnels</a:t>
            </a:r>
            <a:r>
              <a:rPr lang="en-US" sz="1400" b="0" i="0" u="none" strike="noStrike" dirty="0">
                <a:solidFill>
                  <a:srgbClr val="000000"/>
                </a:solidFill>
                <a:effectLst/>
                <a:latin typeface="Calibri" panose="020F0502020204030204" pitchFamily="34" charset="0"/>
                <a:cs typeface="Calibri" panose="020F0502020204030204" pitchFamily="34" charset="0"/>
              </a:rPr>
              <a:t> ($1,524/year) – funnels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Aweber</a:t>
            </a:r>
            <a:r>
              <a:rPr lang="en-US" sz="1400" b="0" i="0" u="none" strike="noStrike" dirty="0">
                <a:solidFill>
                  <a:srgbClr val="000000"/>
                </a:solidFill>
                <a:effectLst/>
                <a:latin typeface="Calibri" panose="020F0502020204030204" pitchFamily="34" charset="0"/>
                <a:cs typeface="Calibri" panose="020F0502020204030204" pitchFamily="34" charset="0"/>
              </a:rPr>
              <a:t> - email autoresponder ($20/</a:t>
            </a:r>
            <a:r>
              <a:rPr lang="en-US" sz="1400" b="0" i="0" u="none" strike="noStrike" dirty="0" err="1">
                <a:solidFill>
                  <a:srgbClr val="000000"/>
                </a:solidFill>
                <a:effectLst/>
                <a:latin typeface="Calibri" panose="020F0502020204030204" pitchFamily="34" charset="0"/>
                <a:cs typeface="Calibri" panose="020F0502020204030204" pitchFamily="34" charset="0"/>
              </a:rPr>
              <a:t>mo</a:t>
            </a:r>
            <a:r>
              <a:rPr lang="en-US" sz="1400" b="0" i="0" u="none" strike="noStrike" dirty="0">
                <a:solidFill>
                  <a:srgbClr val="000000"/>
                </a:solidFill>
                <a:effectLst/>
                <a:latin typeface="Calibri" panose="020F0502020204030204" pitchFamily="34" charset="0"/>
                <a:cs typeface="Calibri" panose="020F0502020204030204" pitchFamily="34" charset="0"/>
              </a:rPr>
              <a:t>)</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Webflow</a:t>
            </a:r>
            <a:r>
              <a:rPr lang="en-US" sz="1400" b="0" i="0" u="none" strike="noStrike" dirty="0">
                <a:solidFill>
                  <a:srgbClr val="000000"/>
                </a:solidFill>
                <a:effectLst/>
                <a:latin typeface="Calibri" panose="020F0502020204030204" pitchFamily="34" charset="0"/>
                <a:cs typeface="Calibri" panose="020F0502020204030204" pitchFamily="34" charset="0"/>
              </a:rPr>
              <a:t> - website builder ($300/year for site, $600/year for seat)</a:t>
            </a:r>
          </a:p>
          <a:p>
            <a:pPr rtl="0">
              <a:spcBef>
                <a:spcPts val="0"/>
              </a:spcBef>
              <a:spcAft>
                <a:spcPts val="0"/>
              </a:spcAft>
            </a:pPr>
            <a:endParaRPr lang="en-US" sz="1400" b="0" i="0" u="none" strike="noStrike" dirty="0">
              <a:solidFill>
                <a:srgbClr val="000000"/>
              </a:solidFill>
              <a:effectLst/>
              <a:latin typeface="Calibri" panose="020F0502020204030204" pitchFamily="34" charset="0"/>
              <a:cs typeface="Calibri" panose="020F0502020204030204" pitchFamily="34" charset="0"/>
            </a:endParaRPr>
          </a:p>
          <a:p>
            <a:pP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Other tools:</a:t>
            </a: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HubSpot https://</a:t>
            </a:r>
            <a:r>
              <a:rPr lang="en-US" sz="1400" b="0" i="0" u="none" strike="noStrike" dirty="0" err="1">
                <a:solidFill>
                  <a:srgbClr val="000000"/>
                </a:solidFill>
                <a:effectLst/>
                <a:latin typeface="Calibri" panose="020F0502020204030204" pitchFamily="34" charset="0"/>
                <a:cs typeface="Calibri" panose="020F0502020204030204" pitchFamily="34" charset="0"/>
              </a:rPr>
              <a:t>www.hubspot.com</a:t>
            </a:r>
            <a:r>
              <a:rPr lang="en-US" sz="1400" b="0" i="0" u="none" strike="noStrike" dirty="0">
                <a:solidFill>
                  <a:srgbClr val="000000"/>
                </a:solidFill>
                <a:effectLst/>
                <a:latin typeface="Calibri" panose="020F0502020204030204" pitchFamily="34" charset="0"/>
                <a:cs typeface="Calibri" panose="020F0502020204030204" pitchFamily="34" charset="0"/>
              </a:rPr>
              <a:t>/pricing/suite/starter </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GetResponse</a:t>
            </a:r>
            <a:r>
              <a:rPr lang="en-US" sz="1400" b="0" i="0" u="none" strike="noStrike" dirty="0">
                <a:solidFill>
                  <a:srgbClr val="000000"/>
                </a:solidFill>
                <a:effectLst/>
                <a:latin typeface="Calibri" panose="020F0502020204030204" pitchFamily="34" charset="0"/>
                <a:cs typeface="Calibri" panose="020F0502020204030204" pitchFamily="34" charset="0"/>
              </a:rPr>
              <a:t> – All-in-one machine</a:t>
            </a: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Salesforce</a:t>
            </a:r>
          </a:p>
          <a:p>
            <a:pPr rtl="0">
              <a:spcBef>
                <a:spcPts val="0"/>
              </a:spcBef>
              <a:spcAft>
                <a:spcPts val="0"/>
              </a:spcAft>
            </a:pPr>
            <a:endParaRPr lang="en-US" sz="1400" b="0" i="0" u="none" strike="noStrike" dirty="0">
              <a:solidFill>
                <a:srgbClr val="000000"/>
              </a:solidFill>
              <a:effectLst/>
              <a:latin typeface="Calibri" panose="020F0502020204030204" pitchFamily="34" charset="0"/>
              <a:cs typeface="Calibri" panose="020F0502020204030204" pitchFamily="34" charset="0"/>
            </a:endParaRPr>
          </a:p>
          <a:p>
            <a:pPr rtl="0">
              <a:spcBef>
                <a:spcPts val="0"/>
              </a:spcBef>
              <a:spcAft>
                <a:spcPts val="0"/>
              </a:spcAft>
            </a:pPr>
            <a:r>
              <a:rPr lang="en-US" sz="1400" dirty="0">
                <a:solidFill>
                  <a:srgbClr val="000000"/>
                </a:solidFill>
                <a:latin typeface="Calibri" panose="020F0502020204030204" pitchFamily="34" charset="0"/>
                <a:cs typeface="Calibri" panose="020F0502020204030204" pitchFamily="34" charset="0"/>
              </a:rPr>
              <a:t>M</a:t>
            </a:r>
            <a:r>
              <a:rPr lang="en-US" sz="1400" b="0" i="0" u="none" strike="noStrike" dirty="0">
                <a:solidFill>
                  <a:srgbClr val="000000"/>
                </a:solidFill>
                <a:effectLst/>
                <a:latin typeface="Calibri" panose="020F0502020204030204" pitchFamily="34" charset="0"/>
                <a:cs typeface="Calibri" panose="020F0502020204030204" pitchFamily="34" charset="0"/>
              </a:rPr>
              <a:t>ore:</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Kajabi</a:t>
            </a:r>
            <a:r>
              <a:rPr lang="en-US" sz="1400" b="0" i="0" u="none" strike="noStrike" dirty="0">
                <a:solidFill>
                  <a:srgbClr val="000000"/>
                </a:solidFill>
                <a:effectLst/>
                <a:latin typeface="Calibri" panose="020F0502020204030204" pitchFamily="34" charset="0"/>
                <a:cs typeface="Calibri" panose="020F0502020204030204" pitchFamily="34" charset="0"/>
              </a:rPr>
              <a:t> - create and sell courses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testimonials.to</a:t>
            </a:r>
            <a:r>
              <a:rPr lang="en-US" sz="1400" b="0" i="0" u="none" strike="noStrike" dirty="0">
                <a:solidFill>
                  <a:srgbClr val="000000"/>
                </a:solidFill>
                <a:effectLst/>
                <a:latin typeface="Calibri" panose="020F0502020204030204" pitchFamily="34" charset="0"/>
                <a:cs typeface="Calibri" panose="020F0502020204030204" pitchFamily="34" charset="0"/>
              </a:rPr>
              <a:t> -  add "</a:t>
            </a:r>
            <a:r>
              <a:rPr lang="en-US" sz="1400" b="0" i="0" u="none" strike="noStrike" dirty="0" err="1">
                <a:solidFill>
                  <a:srgbClr val="000000"/>
                </a:solidFill>
                <a:effectLst/>
                <a:latin typeface="Calibri" panose="020F0502020204030204" pitchFamily="34" charset="0"/>
                <a:cs typeface="Calibri" panose="020F0502020204030204" pitchFamily="34" charset="0"/>
              </a:rPr>
              <a:t>loveboard</a:t>
            </a:r>
            <a:r>
              <a:rPr lang="en-US" sz="1400" b="0" i="0" u="none" strike="noStrike" dirty="0">
                <a:solidFill>
                  <a:srgbClr val="000000"/>
                </a:solidFill>
                <a:effectLst/>
                <a:latin typeface="Calibri" panose="020F0502020204030204" pitchFamily="34" charset="0"/>
                <a:cs typeface="Calibri" panose="020F0502020204030204" pitchFamily="34" charset="0"/>
              </a:rPr>
              <a:t>" to your website (videos, posts)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Systeme.io</a:t>
            </a:r>
            <a:r>
              <a:rPr lang="en-US" sz="1400" b="0" i="0" u="none" strike="noStrike" dirty="0">
                <a:solidFill>
                  <a:srgbClr val="000000"/>
                </a:solidFill>
                <a:effectLst/>
                <a:latin typeface="Calibri" panose="020F0502020204030204" pitchFamily="34" charset="0"/>
                <a:cs typeface="Calibri" panose="020F0502020204030204" pitchFamily="34" charset="0"/>
              </a:rPr>
              <a:t> – Free plan with all the features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Kartra</a:t>
            </a:r>
            <a:r>
              <a:rPr lang="en-US" sz="1400" b="0" i="0" u="none" strike="noStrike" dirty="0">
                <a:solidFill>
                  <a:srgbClr val="000000"/>
                </a:solidFill>
                <a:effectLst/>
                <a:latin typeface="Calibri" panose="020F0502020204030204" pitchFamily="34" charset="0"/>
                <a:cs typeface="Calibri" panose="020F0502020204030204" pitchFamily="34" charset="0"/>
              </a:rPr>
              <a:t> – Great for agencies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CartFlows</a:t>
            </a:r>
            <a:r>
              <a:rPr lang="en-US" sz="1400" b="0" i="0" u="none" strike="noStrike" dirty="0">
                <a:solidFill>
                  <a:srgbClr val="000000"/>
                </a:solidFill>
                <a:effectLst/>
                <a:latin typeface="Calibri" panose="020F0502020204030204" pitchFamily="34" charset="0"/>
                <a:cs typeface="Calibri" panose="020F0502020204030204" pitchFamily="34" charset="0"/>
              </a:rPr>
              <a:t> – For WooCommerce users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ActiveCampaign</a:t>
            </a:r>
            <a:r>
              <a:rPr lang="en-US" sz="1400" b="0" i="0" u="none" strike="noStrike" dirty="0">
                <a:solidFill>
                  <a:srgbClr val="000000"/>
                </a:solidFill>
                <a:effectLst/>
                <a:latin typeface="Calibri" panose="020F0502020204030204" pitchFamily="34" charset="0"/>
                <a:cs typeface="Calibri" panose="020F0502020204030204" pitchFamily="34" charset="0"/>
              </a:rPr>
              <a:t> – Excellent automation capabilities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Wishpond</a:t>
            </a:r>
            <a:r>
              <a:rPr lang="en-US" sz="1400" b="0" i="0" u="none" strike="noStrike" dirty="0">
                <a:solidFill>
                  <a:srgbClr val="000000"/>
                </a:solidFill>
                <a:effectLst/>
                <a:latin typeface="Calibri" panose="020F0502020204030204" pitchFamily="34" charset="0"/>
                <a:cs typeface="Calibri" panose="020F0502020204030204" pitchFamily="34" charset="0"/>
              </a:rPr>
              <a:t> – Good looking templates</a:t>
            </a: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Thrive Suite – Good value for money</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Keap</a:t>
            </a:r>
            <a:r>
              <a:rPr lang="en-US" sz="1400" b="0" i="0" u="none" strike="noStrike" dirty="0">
                <a:solidFill>
                  <a:srgbClr val="000000"/>
                </a:solidFill>
                <a:effectLst/>
                <a:latin typeface="Calibri" panose="020F0502020204030204" pitchFamily="34" charset="0"/>
                <a:cs typeface="Calibri" panose="020F0502020204030204" pitchFamily="34" charset="0"/>
              </a:rPr>
              <a:t> – Plenty of options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Leadpages</a:t>
            </a:r>
            <a:r>
              <a:rPr lang="en-US" sz="1400" b="0" i="0" u="none" strike="noStrike" dirty="0">
                <a:solidFill>
                  <a:srgbClr val="000000"/>
                </a:solidFill>
                <a:effectLst/>
                <a:latin typeface="Calibri" panose="020F0502020204030204" pitchFamily="34" charset="0"/>
                <a:cs typeface="Calibri" panose="020F0502020204030204" pitchFamily="34" charset="0"/>
              </a:rPr>
              <a:t> – Collect unlimited leads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Landingi</a:t>
            </a:r>
            <a:r>
              <a:rPr lang="en-US" sz="1400" b="0" i="0" u="none" strike="noStrike" dirty="0">
                <a:solidFill>
                  <a:srgbClr val="000000"/>
                </a:solidFill>
                <a:effectLst/>
                <a:latin typeface="Calibri" panose="020F0502020204030204" pitchFamily="34" charset="0"/>
                <a:cs typeface="Calibri" panose="020F0502020204030204" pitchFamily="34" charset="0"/>
              </a:rPr>
              <a:t> – Great looking landing pages</a:t>
            </a:r>
          </a:p>
          <a:p>
            <a:pPr marL="285750" indent="-285750" rtl="0">
              <a:spcBef>
                <a:spcPts val="0"/>
              </a:spcBef>
              <a:spcAft>
                <a:spcPts val="0"/>
              </a:spcAft>
              <a:buFont typeface="Arial" panose="020B0604020202020204" pitchFamily="34" charset="0"/>
              <a:buChar char="•"/>
            </a:pPr>
            <a:r>
              <a:rPr lang="en-US" sz="1400" b="0" i="0" u="none" strike="noStrike" dirty="0" err="1">
                <a:solidFill>
                  <a:srgbClr val="000000"/>
                </a:solidFill>
                <a:effectLst/>
                <a:latin typeface="Calibri" panose="020F0502020204030204" pitchFamily="34" charset="0"/>
                <a:cs typeface="Calibri" panose="020F0502020204030204" pitchFamily="34" charset="0"/>
              </a:rPr>
              <a:t>Instapage</a:t>
            </a:r>
            <a:r>
              <a:rPr lang="en-US" sz="1400" b="0" i="0" u="none" strike="noStrike" dirty="0">
                <a:solidFill>
                  <a:srgbClr val="000000"/>
                </a:solidFill>
                <a:effectLst/>
                <a:latin typeface="Calibri" panose="020F0502020204030204" pitchFamily="34" charset="0"/>
                <a:cs typeface="Calibri" panose="020F0502020204030204" pitchFamily="34" charset="0"/>
              </a:rPr>
              <a:t> – Sophisticated A/B testing</a:t>
            </a:r>
          </a:p>
        </p:txBody>
      </p:sp>
    </p:spTree>
    <p:extLst>
      <p:ext uri="{BB962C8B-B14F-4D97-AF65-F5344CB8AC3E}">
        <p14:creationId xmlns:p14="http://schemas.microsoft.com/office/powerpoint/2010/main" val="65440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8" descr="The 22 Best Marketing Books You Need to Read in 2022">
            <a:extLst>
              <a:ext uri="{FF2B5EF4-FFF2-40B4-BE49-F238E27FC236}">
                <a16:creationId xmlns:a16="http://schemas.microsoft.com/office/drawing/2014/main" id="{C94B2ABF-F0EE-B0E9-85AD-761EB9B369D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91092" y="4679876"/>
            <a:ext cx="1299945" cy="19696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8F16FA-3710-5E4F-0A1B-7B243FA1901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02038" y="4679876"/>
            <a:ext cx="1506044" cy="1573883"/>
          </a:xfrm>
          <a:prstGeom prst="rect">
            <a:avLst/>
          </a:prstGeom>
        </p:spPr>
      </p:pic>
      <p:sp>
        <p:nvSpPr>
          <p:cNvPr id="4" name="TextBox 3">
            <a:extLst>
              <a:ext uri="{FF2B5EF4-FFF2-40B4-BE49-F238E27FC236}">
                <a16:creationId xmlns:a16="http://schemas.microsoft.com/office/drawing/2014/main" id="{33883C80-BDE8-3A8C-DB63-FEA56C6BB3F7}"/>
              </a:ext>
            </a:extLst>
          </p:cNvPr>
          <p:cNvSpPr txBox="1"/>
          <p:nvPr/>
        </p:nvSpPr>
        <p:spPr>
          <a:xfrm>
            <a:off x="6402038" y="6253759"/>
            <a:ext cx="1572329" cy="307777"/>
          </a:xfrm>
          <a:prstGeom prst="rect">
            <a:avLst/>
          </a:prstGeom>
          <a:noFill/>
        </p:spPr>
        <p:txBody>
          <a:bodyPr wrap="square" rtlCol="0">
            <a:spAutoFit/>
          </a:bodyPr>
          <a:lstStyle/>
          <a:p>
            <a:pPr algn="ctr"/>
            <a:r>
              <a:rPr lang="en-US" sz="1400"/>
              <a:t>Robert Cialdini</a:t>
            </a:r>
          </a:p>
        </p:txBody>
      </p:sp>
      <p:sp>
        <p:nvSpPr>
          <p:cNvPr id="5" name="TextBox 4">
            <a:extLst>
              <a:ext uri="{FF2B5EF4-FFF2-40B4-BE49-F238E27FC236}">
                <a16:creationId xmlns:a16="http://schemas.microsoft.com/office/drawing/2014/main" id="{D3ACF338-D28C-70C8-3261-FDB5A9F26A3A}"/>
              </a:ext>
            </a:extLst>
          </p:cNvPr>
          <p:cNvSpPr txBox="1"/>
          <p:nvPr/>
        </p:nvSpPr>
        <p:spPr>
          <a:xfrm>
            <a:off x="4915975" y="2983994"/>
            <a:ext cx="2083330" cy="646331"/>
          </a:xfrm>
          <a:prstGeom prst="rect">
            <a:avLst/>
          </a:prstGeom>
          <a:noFill/>
          <a:ln>
            <a:noFill/>
          </a:ln>
        </p:spPr>
        <p:txBody>
          <a:bodyPr wrap="square" rtlCol="0">
            <a:spAutoFit/>
          </a:bodyPr>
          <a:lstStyle/>
          <a:p>
            <a:pPr algn="ctr"/>
            <a:r>
              <a:rPr lang="en-US"/>
              <a:t>Multi-step Marketing Process</a:t>
            </a:r>
          </a:p>
        </p:txBody>
      </p:sp>
      <p:sp>
        <p:nvSpPr>
          <p:cNvPr id="6" name="Right Arrow 5">
            <a:extLst>
              <a:ext uri="{FF2B5EF4-FFF2-40B4-BE49-F238E27FC236}">
                <a16:creationId xmlns:a16="http://schemas.microsoft.com/office/drawing/2014/main" id="{74C961F4-2164-09D1-9945-5AF487D022EF}"/>
              </a:ext>
            </a:extLst>
          </p:cNvPr>
          <p:cNvSpPr/>
          <p:nvPr/>
        </p:nvSpPr>
        <p:spPr>
          <a:xfrm>
            <a:off x="3528205" y="2746390"/>
            <a:ext cx="914400" cy="33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469D34B-B4D9-6EEC-A4E8-35E730C4A096}"/>
              </a:ext>
            </a:extLst>
          </p:cNvPr>
          <p:cNvSpPr txBox="1"/>
          <p:nvPr/>
        </p:nvSpPr>
        <p:spPr>
          <a:xfrm>
            <a:off x="2191110" y="3127609"/>
            <a:ext cx="1157422" cy="369332"/>
          </a:xfrm>
          <a:prstGeom prst="rect">
            <a:avLst/>
          </a:prstGeom>
          <a:noFill/>
          <a:ln>
            <a:noFill/>
          </a:ln>
        </p:spPr>
        <p:txBody>
          <a:bodyPr wrap="square" rtlCol="0">
            <a:spAutoFit/>
          </a:bodyPr>
          <a:lstStyle/>
          <a:p>
            <a:pPr algn="ctr"/>
            <a:r>
              <a:rPr lang="en-US"/>
              <a:t>Budget</a:t>
            </a:r>
          </a:p>
        </p:txBody>
      </p:sp>
      <p:sp>
        <p:nvSpPr>
          <p:cNvPr id="8" name="Right Arrow 7">
            <a:extLst>
              <a:ext uri="{FF2B5EF4-FFF2-40B4-BE49-F238E27FC236}">
                <a16:creationId xmlns:a16="http://schemas.microsoft.com/office/drawing/2014/main" id="{1BBEC0AA-6416-8659-299E-FFF1E605E307}"/>
              </a:ext>
            </a:extLst>
          </p:cNvPr>
          <p:cNvSpPr/>
          <p:nvPr/>
        </p:nvSpPr>
        <p:spPr>
          <a:xfrm>
            <a:off x="7321486" y="2745755"/>
            <a:ext cx="914400" cy="33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61C8BB-37A9-1EE5-EF30-24B35E454C1A}"/>
              </a:ext>
            </a:extLst>
          </p:cNvPr>
          <p:cNvSpPr txBox="1"/>
          <p:nvPr/>
        </p:nvSpPr>
        <p:spPr>
          <a:xfrm>
            <a:off x="8807983" y="2986073"/>
            <a:ext cx="1888236" cy="369332"/>
          </a:xfrm>
          <a:prstGeom prst="rect">
            <a:avLst/>
          </a:prstGeom>
          <a:noFill/>
          <a:ln>
            <a:noFill/>
          </a:ln>
        </p:spPr>
        <p:txBody>
          <a:bodyPr wrap="square" rtlCol="0">
            <a:spAutoFit/>
          </a:bodyPr>
          <a:lstStyle/>
          <a:p>
            <a:pPr algn="ctr"/>
            <a:r>
              <a:rPr lang="en-US"/>
              <a:t>Kidney Donors</a:t>
            </a:r>
          </a:p>
        </p:txBody>
      </p:sp>
      <p:sp>
        <p:nvSpPr>
          <p:cNvPr id="11" name="TextBox 10">
            <a:extLst>
              <a:ext uri="{FF2B5EF4-FFF2-40B4-BE49-F238E27FC236}">
                <a16:creationId xmlns:a16="http://schemas.microsoft.com/office/drawing/2014/main" id="{EE4BE496-6B3D-E609-9179-704C89A13EC0}"/>
              </a:ext>
            </a:extLst>
          </p:cNvPr>
          <p:cNvSpPr txBox="1"/>
          <p:nvPr/>
        </p:nvSpPr>
        <p:spPr>
          <a:xfrm>
            <a:off x="96275" y="208511"/>
            <a:ext cx="6133837" cy="523220"/>
          </a:xfrm>
          <a:prstGeom prst="rect">
            <a:avLst/>
          </a:prstGeom>
          <a:noFill/>
        </p:spPr>
        <p:txBody>
          <a:bodyPr wrap="square" rtlCol="0">
            <a:spAutoFit/>
          </a:bodyPr>
          <a:lstStyle/>
          <a:p>
            <a:r>
              <a:rPr lang="en-US" sz="2800" b="1" dirty="0"/>
              <a:t>Marketing as an Engineering Project ...</a:t>
            </a:r>
          </a:p>
        </p:txBody>
      </p:sp>
      <p:pic>
        <p:nvPicPr>
          <p:cNvPr id="1026" name="Picture 2" descr="Dollar Logo PNG Vector (EPS) Free Download">
            <a:extLst>
              <a:ext uri="{FF2B5EF4-FFF2-40B4-BE49-F238E27FC236}">
                <a16:creationId xmlns:a16="http://schemas.microsoft.com/office/drawing/2014/main" id="{86366383-4146-49A0-3E1E-AC5A33617DFA}"/>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456792" y="2116346"/>
            <a:ext cx="499316" cy="9541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8ACAD44-80DB-0500-DB6B-8DBFE408122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12017" y="2005778"/>
            <a:ext cx="2087288" cy="923331"/>
          </a:xfrm>
          <a:prstGeom prst="rect">
            <a:avLst/>
          </a:prstGeom>
        </p:spPr>
      </p:pic>
      <p:pic>
        <p:nvPicPr>
          <p:cNvPr id="1028" name="Picture 4" descr="Living Kidney Donor Program | Temple Health">
            <a:extLst>
              <a:ext uri="{FF2B5EF4-FFF2-40B4-BE49-F238E27FC236}">
                <a16:creationId xmlns:a16="http://schemas.microsoft.com/office/drawing/2014/main" id="{2F6400A5-B352-21D9-7AA6-0D7B2D2F9E6E}"/>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807983" y="1673414"/>
            <a:ext cx="1888236" cy="125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58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35B93-487F-1D49-A679-7ACD78250CA1}"/>
              </a:ext>
            </a:extLst>
          </p:cNvPr>
          <p:cNvSpPr/>
          <p:nvPr/>
        </p:nvSpPr>
        <p:spPr>
          <a:xfrm>
            <a:off x="5693663" y="19694"/>
            <a:ext cx="6459725" cy="1323439"/>
          </a:xfrm>
          <a:prstGeom prst="rect">
            <a:avLst/>
          </a:prstGeom>
        </p:spPr>
        <p:txBody>
          <a:bodyPr wrap="square">
            <a:spAutoFit/>
          </a:bodyPr>
          <a:lstStyle/>
          <a:p>
            <a:pPr algn="ctr"/>
            <a:r>
              <a:rPr lang="en-US" sz="4000" b="1" dirty="0">
                <a:solidFill>
                  <a:srgbClr val="00B0F0"/>
                </a:solidFill>
                <a:latin typeface="Arial" panose="020B0604020202020204" pitchFamily="34" charset="0"/>
              </a:rPr>
              <a:t>Typical Marketing Funnel </a:t>
            </a:r>
          </a:p>
          <a:p>
            <a:pPr algn="ctr"/>
            <a:r>
              <a:rPr lang="en-US" sz="4000" b="1" dirty="0">
                <a:solidFill>
                  <a:srgbClr val="00B0F0"/>
                </a:solidFill>
                <a:latin typeface="Arial" panose="020B0604020202020204" pitchFamily="34" charset="0"/>
              </a:rPr>
              <a:t>for Expensive Service</a:t>
            </a:r>
          </a:p>
        </p:txBody>
      </p:sp>
      <p:sp>
        <p:nvSpPr>
          <p:cNvPr id="2" name="TextBox 1">
            <a:extLst>
              <a:ext uri="{FF2B5EF4-FFF2-40B4-BE49-F238E27FC236}">
                <a16:creationId xmlns:a16="http://schemas.microsoft.com/office/drawing/2014/main" id="{DBD59AE5-D04D-38DA-9DF7-81B0D93E17DE}"/>
              </a:ext>
            </a:extLst>
          </p:cNvPr>
          <p:cNvSpPr txBox="1"/>
          <p:nvPr/>
        </p:nvSpPr>
        <p:spPr>
          <a:xfrm>
            <a:off x="279400" y="1676400"/>
            <a:ext cx="2006600" cy="2308324"/>
          </a:xfrm>
          <a:prstGeom prst="rect">
            <a:avLst/>
          </a:prstGeom>
          <a:noFill/>
        </p:spPr>
        <p:txBody>
          <a:bodyPr wrap="square" rtlCol="0">
            <a:spAutoFit/>
          </a:bodyPr>
          <a:lstStyle/>
          <a:p>
            <a:r>
              <a:rPr lang="en-US">
                <a:solidFill>
                  <a:srgbClr val="FF0000"/>
                </a:solidFill>
              </a:rPr>
              <a:t>Information Hooks</a:t>
            </a:r>
          </a:p>
          <a:p>
            <a:r>
              <a:rPr lang="en-US" sz="1400">
                <a:solidFill>
                  <a:srgbClr val="00B050"/>
                </a:solidFill>
              </a:rPr>
              <a:t>Hundreds/thousands of </a:t>
            </a:r>
          </a:p>
          <a:p>
            <a:pPr marL="285750" indent="-285750">
              <a:buFont typeface="Arial" panose="020B0604020202020204" pitchFamily="34" charset="0"/>
              <a:buChar char="•"/>
            </a:pPr>
            <a:r>
              <a:rPr lang="en-US" sz="1400"/>
              <a:t>YouTube Videos</a:t>
            </a:r>
          </a:p>
          <a:p>
            <a:pPr marL="285750" indent="-285750">
              <a:buFont typeface="Arial" panose="020B0604020202020204" pitchFamily="34" charset="0"/>
              <a:buChar char="•"/>
            </a:pPr>
            <a:r>
              <a:rPr lang="en-US" sz="1400"/>
              <a:t>Linkedin Posts</a:t>
            </a:r>
          </a:p>
          <a:p>
            <a:pPr marL="285750" indent="-285750">
              <a:buFont typeface="Arial" panose="020B0604020202020204" pitchFamily="34" charset="0"/>
              <a:buChar char="•"/>
            </a:pPr>
            <a:r>
              <a:rPr lang="en-US" sz="1400"/>
              <a:t>Mewdium Articles</a:t>
            </a:r>
          </a:p>
          <a:p>
            <a:pPr marL="285750" indent="-285750">
              <a:buFont typeface="Arial" panose="020B0604020202020204" pitchFamily="34" charset="0"/>
              <a:buChar char="•"/>
            </a:pPr>
            <a:r>
              <a:rPr lang="en-US" sz="1400"/>
              <a:t>Quora</a:t>
            </a:r>
          </a:p>
          <a:p>
            <a:pPr marL="285750" indent="-285750">
              <a:buFont typeface="Arial" panose="020B0604020202020204" pitchFamily="34" charset="0"/>
              <a:buChar char="•"/>
            </a:pPr>
            <a:r>
              <a:rPr lang="en-US" sz="1400"/>
              <a:t>StackOverflow</a:t>
            </a:r>
          </a:p>
          <a:p>
            <a:pPr marL="285750" indent="-285750">
              <a:buFont typeface="Arial" panose="020B0604020202020204" pitchFamily="34" charset="0"/>
              <a:buChar char="•"/>
            </a:pPr>
            <a:r>
              <a:rPr lang="en-US" sz="1400"/>
              <a:t>Facebook</a:t>
            </a:r>
          </a:p>
          <a:p>
            <a:pPr marL="285750" indent="-285750">
              <a:buFont typeface="Arial" panose="020B0604020202020204" pitchFamily="34" charset="0"/>
              <a:buChar char="•"/>
            </a:pPr>
            <a:r>
              <a:rPr lang="en-US" sz="1400"/>
              <a:t>Instagram</a:t>
            </a:r>
          </a:p>
          <a:p>
            <a:pPr marL="285750" indent="-285750">
              <a:buFont typeface="Arial" panose="020B0604020202020204" pitchFamily="34" charset="0"/>
              <a:buChar char="•"/>
            </a:pPr>
            <a:r>
              <a:rPr lang="en-US" sz="1400"/>
              <a:t>etc. </a:t>
            </a:r>
          </a:p>
        </p:txBody>
      </p:sp>
      <p:sp>
        <p:nvSpPr>
          <p:cNvPr id="6" name="TextBox 5">
            <a:extLst>
              <a:ext uri="{FF2B5EF4-FFF2-40B4-BE49-F238E27FC236}">
                <a16:creationId xmlns:a16="http://schemas.microsoft.com/office/drawing/2014/main" id="{7D0ECD3E-FACA-894F-9D1E-634527C097F3}"/>
              </a:ext>
            </a:extLst>
          </p:cNvPr>
          <p:cNvSpPr txBox="1"/>
          <p:nvPr/>
        </p:nvSpPr>
        <p:spPr>
          <a:xfrm>
            <a:off x="391160" y="4685341"/>
            <a:ext cx="1473200" cy="307777"/>
          </a:xfrm>
          <a:prstGeom prst="rect">
            <a:avLst/>
          </a:prstGeom>
          <a:noFill/>
        </p:spPr>
        <p:txBody>
          <a:bodyPr wrap="square" rtlCol="0">
            <a:spAutoFit/>
          </a:bodyPr>
          <a:lstStyle/>
          <a:p>
            <a:pPr algn="ctr"/>
            <a:r>
              <a:rPr lang="en-US" sz="1400"/>
              <a:t>Subscriptions</a:t>
            </a:r>
          </a:p>
        </p:txBody>
      </p:sp>
      <p:sp>
        <p:nvSpPr>
          <p:cNvPr id="8" name="TextBox 7">
            <a:extLst>
              <a:ext uri="{FF2B5EF4-FFF2-40B4-BE49-F238E27FC236}">
                <a16:creationId xmlns:a16="http://schemas.microsoft.com/office/drawing/2014/main" id="{907744F2-C292-F900-C46E-5D6FC01C106D}"/>
              </a:ext>
            </a:extLst>
          </p:cNvPr>
          <p:cNvSpPr txBox="1"/>
          <p:nvPr/>
        </p:nvSpPr>
        <p:spPr>
          <a:xfrm>
            <a:off x="3163170" y="2231857"/>
            <a:ext cx="2451098" cy="2092881"/>
          </a:xfrm>
          <a:prstGeom prst="rect">
            <a:avLst/>
          </a:prstGeom>
          <a:noFill/>
        </p:spPr>
        <p:txBody>
          <a:bodyPr wrap="square" rtlCol="0">
            <a:spAutoFit/>
          </a:bodyPr>
          <a:lstStyle/>
          <a:p>
            <a:r>
              <a:rPr lang="en-US">
                <a:solidFill>
                  <a:srgbClr val="FF0000"/>
                </a:solidFill>
              </a:rPr>
              <a:t>Email Capture:</a:t>
            </a:r>
          </a:p>
          <a:p>
            <a:r>
              <a:rPr lang="en-US" sz="1400">
                <a:solidFill>
                  <a:srgbClr val="FF0000"/>
                </a:solidFill>
              </a:rPr>
              <a:t>Website Landing Pages</a:t>
            </a:r>
          </a:p>
          <a:p>
            <a:r>
              <a:rPr lang="en-US" sz="1400">
                <a:solidFill>
                  <a:srgbClr val="00B050"/>
                </a:solidFill>
              </a:rPr>
              <a:t>10-20 website landing pages</a:t>
            </a:r>
            <a:endParaRPr lang="en-US" sz="1400"/>
          </a:p>
          <a:p>
            <a:r>
              <a:rPr lang="en-US" sz="1400"/>
              <a:t>Offer Free Reports in exchange for </a:t>
            </a:r>
            <a:r>
              <a:rPr lang="en-US" sz="1400">
                <a:solidFill>
                  <a:srgbClr val="FF0000"/>
                </a:solidFill>
              </a:rPr>
              <a:t>email address</a:t>
            </a:r>
            <a:r>
              <a:rPr lang="en-US" sz="1400"/>
              <a:t>. </a:t>
            </a:r>
          </a:p>
          <a:p>
            <a:r>
              <a:rPr lang="en-US" sz="1400"/>
              <a:t>The Free Repots explains how to avoid costly mistakes, how to do things easier, cheaper, faster, more effectively, etc.</a:t>
            </a:r>
          </a:p>
        </p:txBody>
      </p:sp>
      <p:sp>
        <p:nvSpPr>
          <p:cNvPr id="9" name="TextBox 8">
            <a:extLst>
              <a:ext uri="{FF2B5EF4-FFF2-40B4-BE49-F238E27FC236}">
                <a16:creationId xmlns:a16="http://schemas.microsoft.com/office/drawing/2014/main" id="{19024347-D316-C03A-39D8-9D8AF19528B7}"/>
              </a:ext>
            </a:extLst>
          </p:cNvPr>
          <p:cNvSpPr txBox="1"/>
          <p:nvPr/>
        </p:nvSpPr>
        <p:spPr>
          <a:xfrm>
            <a:off x="6536704" y="2495642"/>
            <a:ext cx="2451098" cy="1231106"/>
          </a:xfrm>
          <a:prstGeom prst="rect">
            <a:avLst/>
          </a:prstGeom>
          <a:noFill/>
        </p:spPr>
        <p:txBody>
          <a:bodyPr wrap="square" rtlCol="0">
            <a:spAutoFit/>
          </a:bodyPr>
          <a:lstStyle/>
          <a:p>
            <a:r>
              <a:rPr lang="en-US">
                <a:solidFill>
                  <a:srgbClr val="FF0000"/>
                </a:solidFill>
              </a:rPr>
              <a:t>Email Autoresponder</a:t>
            </a:r>
          </a:p>
          <a:p>
            <a:r>
              <a:rPr lang="en-US" sz="1400">
                <a:solidFill>
                  <a:srgbClr val="00B050"/>
                </a:solidFill>
              </a:rPr>
              <a:t>10-20 targeted sequences</a:t>
            </a:r>
            <a:endParaRPr lang="en-US" sz="1400"/>
          </a:p>
          <a:p>
            <a:r>
              <a:rPr lang="en-US" sz="1400">
                <a:solidFill>
                  <a:srgbClr val="FF0000"/>
                </a:solidFill>
              </a:rPr>
              <a:t>Builds relationship</a:t>
            </a:r>
          </a:p>
          <a:p>
            <a:r>
              <a:rPr lang="en-US" sz="1400"/>
              <a:t>Educational Marketing</a:t>
            </a:r>
          </a:p>
          <a:p>
            <a:r>
              <a:rPr lang="en-US" sz="1400"/>
              <a:t>Build trust, Triggers Sales</a:t>
            </a:r>
          </a:p>
        </p:txBody>
      </p:sp>
      <p:sp>
        <p:nvSpPr>
          <p:cNvPr id="17" name="TextBox 16">
            <a:extLst>
              <a:ext uri="{FF2B5EF4-FFF2-40B4-BE49-F238E27FC236}">
                <a16:creationId xmlns:a16="http://schemas.microsoft.com/office/drawing/2014/main" id="{1A92E999-75D0-4625-5B7F-004D30938B82}"/>
              </a:ext>
            </a:extLst>
          </p:cNvPr>
          <p:cNvSpPr txBox="1"/>
          <p:nvPr/>
        </p:nvSpPr>
        <p:spPr>
          <a:xfrm>
            <a:off x="9661481" y="2922522"/>
            <a:ext cx="1498600" cy="584775"/>
          </a:xfrm>
          <a:prstGeom prst="rect">
            <a:avLst/>
          </a:prstGeom>
          <a:noFill/>
        </p:spPr>
        <p:txBody>
          <a:bodyPr wrap="square" rtlCol="0">
            <a:spAutoFit/>
          </a:bodyPr>
          <a:lstStyle/>
          <a:p>
            <a:r>
              <a:rPr lang="en-US">
                <a:solidFill>
                  <a:srgbClr val="FF0000"/>
                </a:solidFill>
              </a:rPr>
              <a:t>Sales People</a:t>
            </a:r>
          </a:p>
          <a:p>
            <a:r>
              <a:rPr lang="en-US" sz="1400"/>
              <a:t>Closing Sales</a:t>
            </a:r>
          </a:p>
        </p:txBody>
      </p:sp>
      <p:cxnSp>
        <p:nvCxnSpPr>
          <p:cNvPr id="20" name="Straight Connector 19">
            <a:extLst>
              <a:ext uri="{FF2B5EF4-FFF2-40B4-BE49-F238E27FC236}">
                <a16:creationId xmlns:a16="http://schemas.microsoft.com/office/drawing/2014/main" id="{6C8CFC45-E727-DD0B-9D82-C2C9837D7E53}"/>
              </a:ext>
            </a:extLst>
          </p:cNvPr>
          <p:cNvCxnSpPr/>
          <p:nvPr/>
        </p:nvCxnSpPr>
        <p:spPr>
          <a:xfrm>
            <a:off x="762000" y="889000"/>
            <a:ext cx="9956800" cy="1540251"/>
          </a:xfrm>
          <a:prstGeom prst="line">
            <a:avLst/>
          </a:prstGeom>
          <a:ln w="88900">
            <a:solidFill>
              <a:srgbClr val="92D050"/>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D9AB1B-464D-8E23-BC81-EBFAA7D5D636}"/>
              </a:ext>
            </a:extLst>
          </p:cNvPr>
          <p:cNvCxnSpPr>
            <a:cxnSpLocks/>
          </p:cNvCxnSpPr>
          <p:nvPr/>
        </p:nvCxnSpPr>
        <p:spPr>
          <a:xfrm flipV="1">
            <a:off x="762000" y="3879798"/>
            <a:ext cx="9956800" cy="1967881"/>
          </a:xfrm>
          <a:prstGeom prst="line">
            <a:avLst/>
          </a:prstGeom>
          <a:ln w="88900">
            <a:solidFill>
              <a:srgbClr val="92D050"/>
            </a:solidFill>
            <a:tailEnd type="stealt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BCC68EE-9FBD-003E-1CA1-7841A42F09D0}"/>
              </a:ext>
            </a:extLst>
          </p:cNvPr>
          <p:cNvSpPr txBox="1"/>
          <p:nvPr/>
        </p:nvSpPr>
        <p:spPr>
          <a:xfrm>
            <a:off x="5990897" y="5213329"/>
            <a:ext cx="3153103" cy="1200329"/>
          </a:xfrm>
          <a:prstGeom prst="rect">
            <a:avLst/>
          </a:prstGeom>
          <a:noFill/>
        </p:spPr>
        <p:txBody>
          <a:bodyPr wrap="square" rtlCol="0">
            <a:spAutoFit/>
          </a:bodyPr>
          <a:lstStyle/>
          <a:p>
            <a:pPr algn="ctr"/>
            <a:r>
              <a:rPr lang="en-US" b="1" dirty="0">
                <a:solidFill>
                  <a:srgbClr val="00B0F0"/>
                </a:solidFill>
              </a:rPr>
              <a:t>Marketing is All About </a:t>
            </a:r>
          </a:p>
          <a:p>
            <a:pPr algn="ctr"/>
            <a:r>
              <a:rPr lang="en-US" b="1" dirty="0">
                <a:solidFill>
                  <a:srgbClr val="00B0F0"/>
                </a:solidFill>
              </a:rPr>
              <a:t>Building Relationships</a:t>
            </a:r>
          </a:p>
          <a:p>
            <a:pPr algn="ctr"/>
            <a:r>
              <a:rPr lang="en-US" b="1" dirty="0">
                <a:solidFill>
                  <a:srgbClr val="00B0F0"/>
                </a:solidFill>
              </a:rPr>
              <a:t>and Building a Community of Loyal Fans</a:t>
            </a:r>
          </a:p>
        </p:txBody>
      </p:sp>
      <p:cxnSp>
        <p:nvCxnSpPr>
          <p:cNvPr id="10" name="Straight Arrow Connector 9">
            <a:extLst>
              <a:ext uri="{FF2B5EF4-FFF2-40B4-BE49-F238E27FC236}">
                <a16:creationId xmlns:a16="http://schemas.microsoft.com/office/drawing/2014/main" id="{BF2F82CC-19BF-34DF-2E65-B216FA835FE7}"/>
              </a:ext>
            </a:extLst>
          </p:cNvPr>
          <p:cNvCxnSpPr>
            <a:cxnSpLocks/>
          </p:cNvCxnSpPr>
          <p:nvPr/>
        </p:nvCxnSpPr>
        <p:spPr>
          <a:xfrm>
            <a:off x="1127760" y="3793533"/>
            <a:ext cx="0" cy="809831"/>
          </a:xfrm>
          <a:prstGeom prst="straightConnector1">
            <a:avLst/>
          </a:prstGeom>
          <a:ln w="762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0915E2D-137D-F463-5DF6-F8AC3A806CAD}"/>
              </a:ext>
            </a:extLst>
          </p:cNvPr>
          <p:cNvSpPr/>
          <p:nvPr/>
        </p:nvSpPr>
        <p:spPr>
          <a:xfrm>
            <a:off x="6594791"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5623690-EECA-8552-EA9A-C5F1745571B3}"/>
              </a:ext>
            </a:extLst>
          </p:cNvPr>
          <p:cNvSpPr/>
          <p:nvPr/>
        </p:nvSpPr>
        <p:spPr>
          <a:xfrm>
            <a:off x="6830038"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B7D20F8-672F-5710-8457-33E360572E22}"/>
              </a:ext>
            </a:extLst>
          </p:cNvPr>
          <p:cNvSpPr/>
          <p:nvPr/>
        </p:nvSpPr>
        <p:spPr>
          <a:xfrm>
            <a:off x="7065285"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2FE7564-EBE3-601C-9933-AFD33CA0FF17}"/>
              </a:ext>
            </a:extLst>
          </p:cNvPr>
          <p:cNvSpPr/>
          <p:nvPr/>
        </p:nvSpPr>
        <p:spPr>
          <a:xfrm>
            <a:off x="7300532"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03A4E67-0D11-8FD4-556D-50CE588A6DF0}"/>
              </a:ext>
            </a:extLst>
          </p:cNvPr>
          <p:cNvSpPr/>
          <p:nvPr/>
        </p:nvSpPr>
        <p:spPr>
          <a:xfrm>
            <a:off x="7535779"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1F55F18-155C-C290-057D-FEF9ADAA9ED7}"/>
              </a:ext>
            </a:extLst>
          </p:cNvPr>
          <p:cNvSpPr/>
          <p:nvPr/>
        </p:nvSpPr>
        <p:spPr>
          <a:xfrm>
            <a:off x="7771026"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CFAAA32-AD1E-50B2-9FA5-AEAD096CC0E9}"/>
              </a:ext>
            </a:extLst>
          </p:cNvPr>
          <p:cNvSpPr/>
          <p:nvPr/>
        </p:nvSpPr>
        <p:spPr>
          <a:xfrm>
            <a:off x="8006273"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C39B53-F979-CAB4-43C1-0806CACCDADD}"/>
              </a:ext>
            </a:extLst>
          </p:cNvPr>
          <p:cNvSpPr/>
          <p:nvPr/>
        </p:nvSpPr>
        <p:spPr>
          <a:xfrm>
            <a:off x="8241520"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2DA5C76-02F1-8B5C-62BF-4AB3B2E3FE96}"/>
              </a:ext>
            </a:extLst>
          </p:cNvPr>
          <p:cNvSpPr/>
          <p:nvPr/>
        </p:nvSpPr>
        <p:spPr>
          <a:xfrm>
            <a:off x="8476766" y="3867761"/>
            <a:ext cx="130594" cy="13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47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twheel Vector Images (over 1,000)">
            <a:extLst>
              <a:ext uri="{FF2B5EF4-FFF2-40B4-BE49-F238E27FC236}">
                <a16:creationId xmlns:a16="http://schemas.microsoft.com/office/drawing/2014/main" id="{442C8DF5-FB0C-2574-31BC-15EE08ACA59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553202" y="2817910"/>
            <a:ext cx="1686239" cy="17712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45046A-5972-15C7-3F58-4DD5AB856FD4}"/>
              </a:ext>
            </a:extLst>
          </p:cNvPr>
          <p:cNvSpPr txBox="1"/>
          <p:nvPr/>
        </p:nvSpPr>
        <p:spPr>
          <a:xfrm>
            <a:off x="2537950" y="1132571"/>
            <a:ext cx="3125990" cy="30777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Long sales letter sent to a mailing list</a:t>
            </a:r>
          </a:p>
        </p:txBody>
      </p:sp>
      <p:sp>
        <p:nvSpPr>
          <p:cNvPr id="3" name="TextBox 2">
            <a:extLst>
              <a:ext uri="{FF2B5EF4-FFF2-40B4-BE49-F238E27FC236}">
                <a16:creationId xmlns:a16="http://schemas.microsoft.com/office/drawing/2014/main" id="{ABEDE399-532E-EFCD-02A4-9CEBEA138C16}"/>
              </a:ext>
            </a:extLst>
          </p:cNvPr>
          <p:cNvSpPr txBox="1"/>
          <p:nvPr/>
        </p:nvSpPr>
        <p:spPr>
          <a:xfrm>
            <a:off x="443345" y="1108357"/>
            <a:ext cx="1330037" cy="369332"/>
          </a:xfrm>
          <a:prstGeom prst="rect">
            <a:avLst/>
          </a:prstGeom>
          <a:noFill/>
        </p:spPr>
        <p:txBody>
          <a:bodyPr wrap="square" rtlCol="0">
            <a:spAutoFit/>
          </a:bodyPr>
          <a:lstStyle/>
          <a:p>
            <a:r>
              <a:rPr lang="en-US" sz="1800"/>
              <a:t>SIngle Step</a:t>
            </a:r>
            <a:endParaRPr lang="en-US"/>
          </a:p>
        </p:txBody>
      </p:sp>
      <p:sp>
        <p:nvSpPr>
          <p:cNvPr id="4" name="TextBox 3">
            <a:extLst>
              <a:ext uri="{FF2B5EF4-FFF2-40B4-BE49-F238E27FC236}">
                <a16:creationId xmlns:a16="http://schemas.microsoft.com/office/drawing/2014/main" id="{D7F715E4-B8AC-D2B2-81CD-EBA94BD79BB8}"/>
              </a:ext>
            </a:extLst>
          </p:cNvPr>
          <p:cNvSpPr txBox="1"/>
          <p:nvPr/>
        </p:nvSpPr>
        <p:spPr>
          <a:xfrm>
            <a:off x="415636" y="2964877"/>
            <a:ext cx="1330037" cy="369332"/>
          </a:xfrm>
          <a:prstGeom prst="rect">
            <a:avLst/>
          </a:prstGeom>
          <a:noFill/>
        </p:spPr>
        <p:txBody>
          <a:bodyPr wrap="square" rtlCol="0">
            <a:spAutoFit/>
          </a:bodyPr>
          <a:lstStyle/>
          <a:p>
            <a:r>
              <a:rPr lang="en-US" sz="1800"/>
              <a:t>Multi-Step</a:t>
            </a:r>
            <a:endParaRPr lang="en-US"/>
          </a:p>
        </p:txBody>
      </p:sp>
      <p:sp>
        <p:nvSpPr>
          <p:cNvPr id="5" name="TextBox 4">
            <a:extLst>
              <a:ext uri="{FF2B5EF4-FFF2-40B4-BE49-F238E27FC236}">
                <a16:creationId xmlns:a16="http://schemas.microsoft.com/office/drawing/2014/main" id="{9355F7E7-A6B6-E6AC-7AB8-FB3B2E67EF9A}"/>
              </a:ext>
            </a:extLst>
          </p:cNvPr>
          <p:cNvSpPr txBox="1"/>
          <p:nvPr/>
        </p:nvSpPr>
        <p:spPr>
          <a:xfrm>
            <a:off x="2191587" y="2964877"/>
            <a:ext cx="1105795"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Small Classified ad</a:t>
            </a:r>
          </a:p>
        </p:txBody>
      </p:sp>
      <p:sp>
        <p:nvSpPr>
          <p:cNvPr id="6" name="TextBox 5">
            <a:extLst>
              <a:ext uri="{FF2B5EF4-FFF2-40B4-BE49-F238E27FC236}">
                <a16:creationId xmlns:a16="http://schemas.microsoft.com/office/drawing/2014/main" id="{CA673AC2-6CB6-78BF-5273-64F19DAFBEF6}"/>
              </a:ext>
            </a:extLst>
          </p:cNvPr>
          <p:cNvSpPr txBox="1"/>
          <p:nvPr/>
        </p:nvSpPr>
        <p:spPr>
          <a:xfrm>
            <a:off x="4100945" y="2749433"/>
            <a:ext cx="1537855"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24 hour recorded message phone line</a:t>
            </a:r>
          </a:p>
          <a:p>
            <a:r>
              <a:rPr lang="en-US" sz="1400"/>
              <a:t>(capture address)</a:t>
            </a:r>
          </a:p>
        </p:txBody>
      </p:sp>
      <p:sp>
        <p:nvSpPr>
          <p:cNvPr id="7" name="TextBox 6">
            <a:extLst>
              <a:ext uri="{FF2B5EF4-FFF2-40B4-BE49-F238E27FC236}">
                <a16:creationId xmlns:a16="http://schemas.microsoft.com/office/drawing/2014/main" id="{4412482C-A3E3-A11E-7639-A33FF4C125A6}"/>
              </a:ext>
            </a:extLst>
          </p:cNvPr>
          <p:cNvSpPr txBox="1"/>
          <p:nvPr/>
        </p:nvSpPr>
        <p:spPr>
          <a:xfrm>
            <a:off x="6899378" y="2414397"/>
            <a:ext cx="1108362" cy="317074"/>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Sales Letter</a:t>
            </a:r>
          </a:p>
        </p:txBody>
      </p:sp>
      <p:sp>
        <p:nvSpPr>
          <p:cNvPr id="8" name="TextBox 7">
            <a:extLst>
              <a:ext uri="{FF2B5EF4-FFF2-40B4-BE49-F238E27FC236}">
                <a16:creationId xmlns:a16="http://schemas.microsoft.com/office/drawing/2014/main" id="{23B861CF-05AB-007A-326D-2C594DE9526E}"/>
              </a:ext>
            </a:extLst>
          </p:cNvPr>
          <p:cNvSpPr txBox="1"/>
          <p:nvPr/>
        </p:nvSpPr>
        <p:spPr>
          <a:xfrm>
            <a:off x="6850655" y="3420648"/>
            <a:ext cx="1108362"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Monthly Newsletter</a:t>
            </a:r>
          </a:p>
        </p:txBody>
      </p:sp>
      <p:sp>
        <p:nvSpPr>
          <p:cNvPr id="9" name="TextBox 8">
            <a:extLst>
              <a:ext uri="{FF2B5EF4-FFF2-40B4-BE49-F238E27FC236}">
                <a16:creationId xmlns:a16="http://schemas.microsoft.com/office/drawing/2014/main" id="{6B3A876A-170A-D33A-C45F-2D9335C6800B}"/>
              </a:ext>
            </a:extLst>
          </p:cNvPr>
          <p:cNvSpPr txBox="1"/>
          <p:nvPr/>
        </p:nvSpPr>
        <p:spPr>
          <a:xfrm>
            <a:off x="2191587" y="5506486"/>
            <a:ext cx="1105795"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Linkedin Post or YouTube video</a:t>
            </a:r>
          </a:p>
        </p:txBody>
      </p:sp>
      <p:sp>
        <p:nvSpPr>
          <p:cNvPr id="10" name="TextBox 9">
            <a:extLst>
              <a:ext uri="{FF2B5EF4-FFF2-40B4-BE49-F238E27FC236}">
                <a16:creationId xmlns:a16="http://schemas.microsoft.com/office/drawing/2014/main" id="{D9EFD121-55A9-C3DF-7522-86C573DD0718}"/>
              </a:ext>
            </a:extLst>
          </p:cNvPr>
          <p:cNvSpPr txBox="1"/>
          <p:nvPr/>
        </p:nvSpPr>
        <p:spPr>
          <a:xfrm>
            <a:off x="4184073" y="5506486"/>
            <a:ext cx="1537855" cy="738664"/>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Landing Web Page offerring a bribe PDF</a:t>
            </a:r>
          </a:p>
        </p:txBody>
      </p:sp>
      <p:pic>
        <p:nvPicPr>
          <p:cNvPr id="12" name="Picture 2" descr="Cartwheel Vector Images (over 1,000)">
            <a:extLst>
              <a:ext uri="{FF2B5EF4-FFF2-40B4-BE49-F238E27FC236}">
                <a16:creationId xmlns:a16="http://schemas.microsoft.com/office/drawing/2014/main" id="{ACF61EE7-0DF4-DB22-B5C2-54971A3C26A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28512" y="4937654"/>
            <a:ext cx="1686239" cy="177126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F552EC3-BC62-DDE5-3843-351D7A0CFBEC}"/>
              </a:ext>
            </a:extLst>
          </p:cNvPr>
          <p:cNvSpPr txBox="1"/>
          <p:nvPr/>
        </p:nvSpPr>
        <p:spPr>
          <a:xfrm>
            <a:off x="6677892" y="5561674"/>
            <a:ext cx="1281125"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Email Autoresponder</a:t>
            </a:r>
          </a:p>
        </p:txBody>
      </p:sp>
      <p:sp>
        <p:nvSpPr>
          <p:cNvPr id="14" name="TextBox 13">
            <a:extLst>
              <a:ext uri="{FF2B5EF4-FFF2-40B4-BE49-F238E27FC236}">
                <a16:creationId xmlns:a16="http://schemas.microsoft.com/office/drawing/2014/main" id="{78503874-659F-B7DB-1AAB-A636072EDD83}"/>
              </a:ext>
            </a:extLst>
          </p:cNvPr>
          <p:cNvSpPr txBox="1"/>
          <p:nvPr/>
        </p:nvSpPr>
        <p:spPr>
          <a:xfrm>
            <a:off x="-1" y="27702"/>
            <a:ext cx="3394365" cy="523220"/>
          </a:xfrm>
          <a:prstGeom prst="rect">
            <a:avLst/>
          </a:prstGeom>
          <a:noFill/>
        </p:spPr>
        <p:txBody>
          <a:bodyPr wrap="square" rtlCol="0">
            <a:spAutoFit/>
          </a:bodyPr>
          <a:lstStyle/>
          <a:p>
            <a:r>
              <a:rPr lang="en-US" sz="2800" b="1"/>
              <a:t>Marketing Funnels</a:t>
            </a:r>
          </a:p>
        </p:txBody>
      </p:sp>
      <p:sp>
        <p:nvSpPr>
          <p:cNvPr id="15" name="Right Arrow 14">
            <a:extLst>
              <a:ext uri="{FF2B5EF4-FFF2-40B4-BE49-F238E27FC236}">
                <a16:creationId xmlns:a16="http://schemas.microsoft.com/office/drawing/2014/main" id="{326554C2-BA6B-718E-01E5-73F6E4BA45B7}"/>
              </a:ext>
            </a:extLst>
          </p:cNvPr>
          <p:cNvSpPr/>
          <p:nvPr/>
        </p:nvSpPr>
        <p:spPr>
          <a:xfrm>
            <a:off x="3560618" y="3117273"/>
            <a:ext cx="387927" cy="21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8271697E-AE49-2414-F40F-047EEC52A02F}"/>
              </a:ext>
            </a:extLst>
          </p:cNvPr>
          <p:cNvSpPr/>
          <p:nvPr/>
        </p:nvSpPr>
        <p:spPr>
          <a:xfrm>
            <a:off x="3574472" y="5791201"/>
            <a:ext cx="387927" cy="21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EEBA400-AC72-F16D-C0C2-631E4DBD3535}"/>
              </a:ext>
            </a:extLst>
          </p:cNvPr>
          <p:cNvSpPr/>
          <p:nvPr/>
        </p:nvSpPr>
        <p:spPr>
          <a:xfrm>
            <a:off x="5929745" y="5763492"/>
            <a:ext cx="387927" cy="21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E4AA8FBD-C26D-FD34-CD45-5168BC0BA411}"/>
              </a:ext>
            </a:extLst>
          </p:cNvPr>
          <p:cNvSpPr/>
          <p:nvPr/>
        </p:nvSpPr>
        <p:spPr>
          <a:xfrm rot="20519243">
            <a:off x="5999018" y="2757056"/>
            <a:ext cx="387927" cy="21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ACA6041D-3A9C-5126-BE5A-A59172660D66}"/>
              </a:ext>
            </a:extLst>
          </p:cNvPr>
          <p:cNvSpPr/>
          <p:nvPr/>
        </p:nvSpPr>
        <p:spPr>
          <a:xfrm>
            <a:off x="5985164" y="3325093"/>
            <a:ext cx="387927" cy="21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F0B483F0-4306-D59C-246A-3C0657C3A32F}"/>
              </a:ext>
            </a:extLst>
          </p:cNvPr>
          <p:cNvSpPr/>
          <p:nvPr/>
        </p:nvSpPr>
        <p:spPr>
          <a:xfrm>
            <a:off x="8381666" y="3497217"/>
            <a:ext cx="387927" cy="21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23EF794-3415-AFBC-FFFF-AD050C982881}"/>
              </a:ext>
            </a:extLst>
          </p:cNvPr>
          <p:cNvSpPr txBox="1"/>
          <p:nvPr/>
        </p:nvSpPr>
        <p:spPr>
          <a:xfrm>
            <a:off x="8991414" y="3425779"/>
            <a:ext cx="1108362" cy="30777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More Sales</a:t>
            </a:r>
          </a:p>
        </p:txBody>
      </p:sp>
      <p:sp>
        <p:nvSpPr>
          <p:cNvPr id="22" name="Right Arrow 21">
            <a:extLst>
              <a:ext uri="{FF2B5EF4-FFF2-40B4-BE49-F238E27FC236}">
                <a16:creationId xmlns:a16="http://schemas.microsoft.com/office/drawing/2014/main" id="{201B6654-ABB1-56EE-AF55-4BFBD65F27B2}"/>
              </a:ext>
            </a:extLst>
          </p:cNvPr>
          <p:cNvSpPr/>
          <p:nvPr/>
        </p:nvSpPr>
        <p:spPr>
          <a:xfrm>
            <a:off x="8298538" y="5727799"/>
            <a:ext cx="387927" cy="21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2EFA7C5-C2F9-C595-1DBF-F17FAFC7FDB5}"/>
              </a:ext>
            </a:extLst>
          </p:cNvPr>
          <p:cNvSpPr txBox="1"/>
          <p:nvPr/>
        </p:nvSpPr>
        <p:spPr>
          <a:xfrm>
            <a:off x="8908286" y="5656361"/>
            <a:ext cx="1108362" cy="30777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More Sales</a:t>
            </a:r>
          </a:p>
        </p:txBody>
      </p:sp>
    </p:spTree>
    <p:extLst>
      <p:ext uri="{BB962C8B-B14F-4D97-AF65-F5344CB8AC3E}">
        <p14:creationId xmlns:p14="http://schemas.microsoft.com/office/powerpoint/2010/main" val="268896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F3C67-78E6-52DB-94CC-9482D0A9AB2E}"/>
              </a:ext>
            </a:extLst>
          </p:cNvPr>
          <p:cNvSpPr txBox="1"/>
          <p:nvPr/>
        </p:nvSpPr>
        <p:spPr>
          <a:xfrm>
            <a:off x="147145" y="172384"/>
            <a:ext cx="5677787" cy="523220"/>
          </a:xfrm>
          <a:prstGeom prst="rect">
            <a:avLst/>
          </a:prstGeom>
          <a:noFill/>
        </p:spPr>
        <p:txBody>
          <a:bodyPr wrap="square" rtlCol="0">
            <a:spAutoFit/>
          </a:bodyPr>
          <a:lstStyle/>
          <a:p>
            <a:r>
              <a:rPr lang="en-US" sz="2800" b="1" dirty="0"/>
              <a:t>Market by Attracting, not by Chasing</a:t>
            </a:r>
          </a:p>
        </p:txBody>
      </p:sp>
      <p:sp>
        <p:nvSpPr>
          <p:cNvPr id="6" name="TextBox 5">
            <a:extLst>
              <a:ext uri="{FF2B5EF4-FFF2-40B4-BE49-F238E27FC236}">
                <a16:creationId xmlns:a16="http://schemas.microsoft.com/office/drawing/2014/main" id="{AFFFCEB0-46F1-47C8-2B62-016A706AC2A2}"/>
              </a:ext>
            </a:extLst>
          </p:cNvPr>
          <p:cNvSpPr txBox="1"/>
          <p:nvPr/>
        </p:nvSpPr>
        <p:spPr>
          <a:xfrm>
            <a:off x="292695" y="941655"/>
            <a:ext cx="5015029" cy="1169551"/>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dirty="0">
                <a:solidFill>
                  <a:srgbClr val="374151"/>
                </a:solidFill>
                <a:latin typeface="Söhne"/>
              </a:rPr>
              <a:t>Hard ineffective way of selling – chasing clients (cold calling)</a:t>
            </a:r>
          </a:p>
          <a:p>
            <a:pPr marL="285750" indent="-285750">
              <a:buFont typeface="Arial" panose="020B0604020202020204" pitchFamily="34" charset="0"/>
              <a:buChar char="•"/>
            </a:pPr>
            <a:endParaRPr lang="en-US" sz="1400" dirty="0">
              <a:solidFill>
                <a:srgbClr val="374151"/>
              </a:solidFill>
              <a:latin typeface="Söhne"/>
            </a:endParaRPr>
          </a:p>
          <a:p>
            <a:pPr marL="285750" indent="-285750">
              <a:buFont typeface="Arial" panose="020B0604020202020204" pitchFamily="34" charset="0"/>
              <a:buChar char="•"/>
            </a:pPr>
            <a:r>
              <a:rPr lang="en-US" sz="1400" dirty="0">
                <a:solidFill>
                  <a:srgbClr val="374151"/>
                </a:solidFill>
                <a:latin typeface="Söhne"/>
              </a:rPr>
              <a:t>Easy effective way of selling – position yourself as an obvious choice and attract people via educational and entertaining materials, as well as community building</a:t>
            </a:r>
            <a:endParaRPr lang="en-US" sz="1400" dirty="0"/>
          </a:p>
        </p:txBody>
      </p:sp>
      <p:sp>
        <p:nvSpPr>
          <p:cNvPr id="8" name="TextBox 7">
            <a:extLst>
              <a:ext uri="{FF2B5EF4-FFF2-40B4-BE49-F238E27FC236}">
                <a16:creationId xmlns:a16="http://schemas.microsoft.com/office/drawing/2014/main" id="{330C688A-BE92-79F5-0C69-7F29C3148AC6}"/>
              </a:ext>
            </a:extLst>
          </p:cNvPr>
          <p:cNvSpPr txBox="1"/>
          <p:nvPr/>
        </p:nvSpPr>
        <p:spPr>
          <a:xfrm>
            <a:off x="292695" y="2668422"/>
            <a:ext cx="5677786" cy="3754874"/>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Position Your Business as "obvious choice" </a:t>
            </a:r>
            <a:r>
              <a:rPr lang="en-US" sz="1400" dirty="0"/>
              <a:t>so that people can find you.</a:t>
            </a:r>
          </a:p>
          <a:p>
            <a:endParaRPr lang="en-US" sz="1400" dirty="0"/>
          </a:p>
          <a:p>
            <a:r>
              <a:rPr lang="en-US" sz="1400" b="1" dirty="0">
                <a:solidFill>
                  <a:srgbClr val="00B050"/>
                </a:solidFill>
              </a:rPr>
              <a:t>Publish materials on your subject:</a:t>
            </a:r>
          </a:p>
          <a:p>
            <a:r>
              <a:rPr lang="en-US" sz="1400" dirty="0"/>
              <a:t>  - book(s), articles, posts</a:t>
            </a:r>
          </a:p>
          <a:p>
            <a:r>
              <a:rPr lang="en-US" sz="1400" dirty="0"/>
              <a:t>  - </a:t>
            </a:r>
            <a:r>
              <a:rPr lang="en-US" sz="1400" dirty="0" err="1"/>
              <a:t>youtube</a:t>
            </a:r>
            <a:r>
              <a:rPr lang="en-US" sz="1400" dirty="0"/>
              <a:t> videos, podcasts, other social media</a:t>
            </a:r>
          </a:p>
          <a:p>
            <a:r>
              <a:rPr lang="en-US" sz="1400" dirty="0"/>
              <a:t>  - LinkedIn posts, articles, etc.</a:t>
            </a:r>
          </a:p>
          <a:p>
            <a:r>
              <a:rPr lang="en-US" sz="1400" dirty="0"/>
              <a:t>  - courses</a:t>
            </a:r>
          </a:p>
          <a:p>
            <a:r>
              <a:rPr lang="en-US" sz="1400" dirty="0"/>
              <a:t>  - conferences (videos, abstracts)</a:t>
            </a:r>
          </a:p>
          <a:p>
            <a:r>
              <a:rPr lang="en-US" sz="1400" dirty="0"/>
              <a:t>  - GitHub</a:t>
            </a:r>
          </a:p>
          <a:p>
            <a:r>
              <a:rPr lang="en-US" sz="1400" dirty="0"/>
              <a:t>  - etc.</a:t>
            </a:r>
          </a:p>
          <a:p>
            <a:endParaRPr lang="en-US" sz="1400" dirty="0"/>
          </a:p>
          <a:p>
            <a:r>
              <a:rPr lang="en-US" sz="1400" dirty="0">
                <a:solidFill>
                  <a:srgbClr val="00B050"/>
                </a:solidFill>
              </a:rPr>
              <a:t>Most businesses never do that.</a:t>
            </a:r>
          </a:p>
          <a:p>
            <a:r>
              <a:rPr lang="en-US" sz="1400" dirty="0">
                <a:solidFill>
                  <a:srgbClr val="00B050"/>
                </a:solidFill>
              </a:rPr>
              <a:t>So by doing this "educational" marketing you immediately put yourself in the top 0.01% - </a:t>
            </a:r>
            <a:r>
              <a:rPr lang="en-US" sz="1400" dirty="0"/>
              <a:t>and way ahead of the competition.</a:t>
            </a:r>
          </a:p>
          <a:p>
            <a:endParaRPr lang="en-US" sz="1400" dirty="0"/>
          </a:p>
          <a:p>
            <a:r>
              <a:rPr lang="en-US" sz="1400" dirty="0"/>
              <a:t>Teaching others is a great way to educate and promote.</a:t>
            </a:r>
          </a:p>
          <a:p>
            <a:r>
              <a:rPr lang="en-US" sz="1400" dirty="0"/>
              <a:t>Become an educator, an evangelist.</a:t>
            </a:r>
          </a:p>
        </p:txBody>
      </p:sp>
      <p:sp>
        <p:nvSpPr>
          <p:cNvPr id="9" name="TextBox 8">
            <a:extLst>
              <a:ext uri="{FF2B5EF4-FFF2-40B4-BE49-F238E27FC236}">
                <a16:creationId xmlns:a16="http://schemas.microsoft.com/office/drawing/2014/main" id="{F7AC2D04-6CFE-DBAE-9967-ED699A873E78}"/>
              </a:ext>
            </a:extLst>
          </p:cNvPr>
          <p:cNvSpPr txBox="1"/>
          <p:nvPr/>
        </p:nvSpPr>
        <p:spPr>
          <a:xfrm>
            <a:off x="6211610" y="2668422"/>
            <a:ext cx="5677786" cy="2462213"/>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latin typeface="Söhne"/>
              </a:rPr>
              <a:t>Create Community / Movement</a:t>
            </a:r>
            <a:endParaRPr lang="en-US" sz="1400" dirty="0"/>
          </a:p>
          <a:p>
            <a:endParaRPr lang="en-US" sz="1400" b="1" dirty="0">
              <a:solidFill>
                <a:srgbClr val="FF0000"/>
              </a:solidFill>
              <a:latin typeface="Söhne"/>
            </a:endParaRPr>
          </a:p>
          <a:p>
            <a:pPr marL="285750" indent="-285750">
              <a:buFont typeface="Arial" panose="020B0604020202020204" pitchFamily="34" charset="0"/>
              <a:buChar char="•"/>
            </a:pPr>
            <a:r>
              <a:rPr lang="en-US" sz="1400" dirty="0">
                <a:solidFill>
                  <a:srgbClr val="374151"/>
                </a:solidFill>
                <a:latin typeface="Söhne"/>
              </a:rPr>
              <a:t>B</a:t>
            </a:r>
            <a:r>
              <a:rPr lang="en-US" sz="1400" b="0" i="0" dirty="0">
                <a:solidFill>
                  <a:srgbClr val="374151"/>
                </a:solidFill>
                <a:effectLst/>
                <a:latin typeface="Söhne"/>
              </a:rPr>
              <a:t>uild a dedicated customer base that not only purchases, but also promotes your brand or product</a:t>
            </a:r>
          </a:p>
          <a:p>
            <a:pPr marL="285750" indent="-285750">
              <a:buFont typeface="Arial" panose="020B0604020202020204" pitchFamily="34" charset="0"/>
              <a:buChar char="•"/>
            </a:pPr>
            <a:r>
              <a:rPr lang="en-US" sz="1400" dirty="0">
                <a:solidFill>
                  <a:srgbClr val="374151"/>
                </a:solidFill>
                <a:latin typeface="Söhne"/>
              </a:rPr>
              <a:t>Foster </a:t>
            </a:r>
            <a:r>
              <a:rPr lang="en-US" sz="1400" b="0" i="0" dirty="0">
                <a:solidFill>
                  <a:srgbClr val="374151"/>
                </a:solidFill>
                <a:effectLst/>
                <a:latin typeface="Söhne"/>
              </a:rPr>
              <a:t>engagement, loyalty, and advocacy among consumers</a:t>
            </a:r>
          </a:p>
          <a:p>
            <a:pPr marL="285750" indent="-285750">
              <a:buFont typeface="Arial" panose="020B0604020202020204" pitchFamily="34" charset="0"/>
              <a:buChar char="•"/>
            </a:pPr>
            <a:r>
              <a:rPr lang="en-US" sz="1400" dirty="0">
                <a:solidFill>
                  <a:srgbClr val="374151"/>
                </a:solidFill>
                <a:latin typeface="Söhne"/>
              </a:rPr>
              <a:t>Use </a:t>
            </a:r>
            <a:r>
              <a:rPr lang="en-US" sz="1400" b="0" i="0" dirty="0">
                <a:solidFill>
                  <a:srgbClr val="374151"/>
                </a:solidFill>
                <a:effectLst/>
                <a:latin typeface="Söhne"/>
              </a:rPr>
              <a:t>interactive platform, personalized content, authentic messaging</a:t>
            </a:r>
          </a:p>
          <a:p>
            <a:pPr marL="285750" indent="-285750">
              <a:buFont typeface="Arial" panose="020B0604020202020204" pitchFamily="34" charset="0"/>
              <a:buChar char="•"/>
            </a:pPr>
            <a:r>
              <a:rPr lang="en-US" sz="1400" dirty="0">
                <a:solidFill>
                  <a:srgbClr val="374151"/>
                </a:solidFill>
                <a:latin typeface="Söhne"/>
              </a:rPr>
              <a:t>C</a:t>
            </a:r>
            <a:r>
              <a:rPr lang="en-US" sz="1400" b="0" i="0" dirty="0">
                <a:solidFill>
                  <a:srgbClr val="374151"/>
                </a:solidFill>
                <a:effectLst/>
                <a:latin typeface="Söhne"/>
              </a:rPr>
              <a:t>onnect with the audience, cultivate a sense of belonging</a:t>
            </a:r>
            <a:endParaRPr lang="en-US" sz="1400" dirty="0">
              <a:solidFill>
                <a:srgbClr val="374151"/>
              </a:solidFill>
              <a:latin typeface="Söhne"/>
            </a:endParaRPr>
          </a:p>
          <a:p>
            <a:pPr marL="285750" indent="-285750">
              <a:buFont typeface="Arial" panose="020B0604020202020204" pitchFamily="34" charset="0"/>
              <a:buChar char="•"/>
            </a:pPr>
            <a:r>
              <a:rPr lang="en-US" sz="1400" b="0" i="0" dirty="0">
                <a:solidFill>
                  <a:srgbClr val="374151"/>
                </a:solidFill>
                <a:effectLst/>
                <a:latin typeface="Söhne"/>
              </a:rPr>
              <a:t>Transform customers into your brand ambassadors, amplify word-of-mouth marketing, boost retention</a:t>
            </a:r>
            <a:endParaRPr lang="en-US" sz="1400" dirty="0">
              <a:solidFill>
                <a:srgbClr val="374151"/>
              </a:solidFill>
              <a:latin typeface="Söhne"/>
            </a:endParaRPr>
          </a:p>
          <a:p>
            <a:pPr marL="285750" indent="-285750">
              <a:buFont typeface="Arial" panose="020B0604020202020204" pitchFamily="34" charset="0"/>
              <a:buChar char="•"/>
            </a:pPr>
            <a:r>
              <a:rPr lang="en-US" sz="1400" b="0" i="0" dirty="0">
                <a:solidFill>
                  <a:srgbClr val="374151"/>
                </a:solidFill>
                <a:effectLst/>
                <a:latin typeface="Söhne"/>
              </a:rPr>
              <a:t>The key is consistent, value-driven interaction to foster a vibrant, loyal community that propels the brand forward.</a:t>
            </a:r>
            <a:endParaRPr lang="en-US" sz="1400" dirty="0"/>
          </a:p>
        </p:txBody>
      </p:sp>
    </p:spTree>
    <p:extLst>
      <p:ext uri="{BB962C8B-B14F-4D97-AF65-F5344CB8AC3E}">
        <p14:creationId xmlns:p14="http://schemas.microsoft.com/office/powerpoint/2010/main" val="366690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6B59E-0B59-F174-561B-780DC716BB82}"/>
              </a:ext>
            </a:extLst>
          </p:cNvPr>
          <p:cNvSpPr txBox="1"/>
          <p:nvPr/>
        </p:nvSpPr>
        <p:spPr>
          <a:xfrm>
            <a:off x="176271" y="1700473"/>
            <a:ext cx="6521984" cy="4524315"/>
          </a:xfrm>
          <a:prstGeom prst="rect">
            <a:avLst/>
          </a:prstGeom>
          <a:noFill/>
        </p:spPr>
        <p:txBody>
          <a:bodyPr wrap="square" rtlCol="0">
            <a:spAutoFit/>
          </a:bodyPr>
          <a:lstStyle/>
          <a:p>
            <a:r>
              <a:rPr lang="en-US" dirty="0"/>
              <a:t>On average, a real estate agent working full time sells 15 homes in one year.   Up to 50 with a F/T assistant.</a:t>
            </a:r>
          </a:p>
          <a:p>
            <a:endParaRPr lang="en-US" dirty="0"/>
          </a:p>
          <a:p>
            <a:r>
              <a:rPr lang="en-US" dirty="0"/>
              <a:t>Ben Caballero is the most productive individual real estate agent in the United States. His website provides MLS (Multiple Listing Service) with 63+ home builders.</a:t>
            </a:r>
          </a:p>
          <a:p>
            <a:endParaRPr lang="en-US" dirty="0"/>
          </a:p>
          <a:p>
            <a:r>
              <a:rPr lang="en-US" dirty="0"/>
              <a:t>In 2016 – sold 3,556 homes</a:t>
            </a:r>
          </a:p>
          <a:p>
            <a:r>
              <a:rPr lang="en-US" dirty="0"/>
              <a:t>In 2018 – sold 5,801 homes totaling $2.27 billion in volume</a:t>
            </a:r>
          </a:p>
          <a:p>
            <a:r>
              <a:rPr lang="en-US" dirty="0"/>
              <a:t>In 2020 – sold 6,438 homes totaling $2.46 billion in volume</a:t>
            </a:r>
          </a:p>
          <a:p>
            <a:endParaRPr lang="en-US" dirty="0"/>
          </a:p>
          <a:p>
            <a:r>
              <a:rPr lang="en-US" dirty="0"/>
              <a:t>Guinness World Records has recognized him three times for "most annual home sale transactions through MLS by an </a:t>
            </a:r>
            <a:r>
              <a:rPr lang="en-US" dirty="0">
                <a:solidFill>
                  <a:srgbClr val="00B050"/>
                </a:solidFill>
              </a:rPr>
              <a:t>individual sell side real estate agent</a:t>
            </a:r>
            <a:r>
              <a:rPr lang="en-US" dirty="0"/>
              <a:t>." </a:t>
            </a:r>
            <a:br>
              <a:rPr lang="en-US" dirty="0"/>
            </a:br>
            <a:r>
              <a:rPr lang="en-US" dirty="0"/>
              <a:t>His company was founded in 2007 and has ~35 employees.</a:t>
            </a:r>
          </a:p>
          <a:p>
            <a:r>
              <a:rPr lang="en-US" dirty="0">
                <a:hlinkClick r:id="rId2"/>
              </a:rPr>
              <a:t>https://homesusa.com</a:t>
            </a:r>
            <a:endParaRPr lang="en-US" dirty="0"/>
          </a:p>
        </p:txBody>
      </p:sp>
      <p:sp>
        <p:nvSpPr>
          <p:cNvPr id="4" name="TextBox 3">
            <a:extLst>
              <a:ext uri="{FF2B5EF4-FFF2-40B4-BE49-F238E27FC236}">
                <a16:creationId xmlns:a16="http://schemas.microsoft.com/office/drawing/2014/main" id="{EE0B2669-73E7-1559-7150-F118593F2830}"/>
              </a:ext>
            </a:extLst>
          </p:cNvPr>
          <p:cNvSpPr txBox="1"/>
          <p:nvPr/>
        </p:nvSpPr>
        <p:spPr>
          <a:xfrm>
            <a:off x="8779388" y="1879370"/>
            <a:ext cx="1725328" cy="369332"/>
          </a:xfrm>
          <a:prstGeom prst="rect">
            <a:avLst/>
          </a:prstGeom>
          <a:noFill/>
        </p:spPr>
        <p:txBody>
          <a:bodyPr wrap="square">
            <a:spAutoFit/>
          </a:bodyPr>
          <a:lstStyle/>
          <a:p>
            <a:pPr algn="ctr"/>
            <a:r>
              <a:rPr lang="en-US"/>
              <a:t>Ben Caballero</a:t>
            </a:r>
          </a:p>
        </p:txBody>
      </p:sp>
      <p:pic>
        <p:nvPicPr>
          <p:cNvPr id="5" name="Picture 4">
            <a:extLst>
              <a:ext uri="{FF2B5EF4-FFF2-40B4-BE49-F238E27FC236}">
                <a16:creationId xmlns:a16="http://schemas.microsoft.com/office/drawing/2014/main" id="{A9EE0FF1-13F9-4931-2D58-97CD831F3C3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88319" y="219049"/>
            <a:ext cx="1616397" cy="1660321"/>
          </a:xfrm>
          <a:prstGeom prst="rect">
            <a:avLst/>
          </a:prstGeom>
        </p:spPr>
      </p:pic>
      <p:sp>
        <p:nvSpPr>
          <p:cNvPr id="6" name="TextBox 5">
            <a:extLst>
              <a:ext uri="{FF2B5EF4-FFF2-40B4-BE49-F238E27FC236}">
                <a16:creationId xmlns:a16="http://schemas.microsoft.com/office/drawing/2014/main" id="{116E172C-B3B9-F7D7-9098-4D3C603F8DAE}"/>
              </a:ext>
            </a:extLst>
          </p:cNvPr>
          <p:cNvSpPr txBox="1"/>
          <p:nvPr/>
        </p:nvSpPr>
        <p:spPr>
          <a:xfrm>
            <a:off x="7988032" y="2252922"/>
            <a:ext cx="3416969" cy="646331"/>
          </a:xfrm>
          <a:prstGeom prst="rect">
            <a:avLst/>
          </a:prstGeom>
          <a:noFill/>
        </p:spPr>
        <p:txBody>
          <a:bodyPr wrap="square" rtlCol="0">
            <a:spAutoFit/>
          </a:bodyPr>
          <a:lstStyle/>
          <a:p>
            <a:pPr algn="ctr"/>
            <a:r>
              <a:rPr lang="en-US" b="1">
                <a:solidFill>
                  <a:srgbClr val="FF0000"/>
                </a:solidFill>
              </a:rPr>
              <a:t>Ben's first meeting every day is </a:t>
            </a:r>
          </a:p>
          <a:p>
            <a:pPr algn="ctr"/>
            <a:r>
              <a:rPr lang="en-US" b="1">
                <a:solidFill>
                  <a:srgbClr val="FF0000"/>
                </a:solidFill>
              </a:rPr>
              <a:t>with Sales and Marketing Team</a:t>
            </a:r>
          </a:p>
        </p:txBody>
      </p:sp>
      <p:sp>
        <p:nvSpPr>
          <p:cNvPr id="7" name="TextBox 6">
            <a:extLst>
              <a:ext uri="{FF2B5EF4-FFF2-40B4-BE49-F238E27FC236}">
                <a16:creationId xmlns:a16="http://schemas.microsoft.com/office/drawing/2014/main" id="{5B399984-58C8-AF30-33B0-2E7EA2AAAEE9}"/>
              </a:ext>
            </a:extLst>
          </p:cNvPr>
          <p:cNvSpPr txBox="1"/>
          <p:nvPr/>
        </p:nvSpPr>
        <p:spPr>
          <a:xfrm>
            <a:off x="176271" y="1176080"/>
            <a:ext cx="5831124" cy="400110"/>
          </a:xfrm>
          <a:prstGeom prst="rect">
            <a:avLst/>
          </a:prstGeom>
          <a:noFill/>
        </p:spPr>
        <p:txBody>
          <a:bodyPr wrap="square" rtlCol="0">
            <a:spAutoFit/>
          </a:bodyPr>
          <a:lstStyle/>
          <a:p>
            <a:r>
              <a:rPr lang="en-US" sz="2000" b="1" dirty="0"/>
              <a:t>Selling x200 Times More Than National Average</a:t>
            </a:r>
          </a:p>
        </p:txBody>
      </p:sp>
      <p:pic>
        <p:nvPicPr>
          <p:cNvPr id="8" name="Picture 7">
            <a:extLst>
              <a:ext uri="{FF2B5EF4-FFF2-40B4-BE49-F238E27FC236}">
                <a16:creationId xmlns:a16="http://schemas.microsoft.com/office/drawing/2014/main" id="{8EA6E9E1-4556-6E7F-3336-92C2FA49F6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20339" y="3186454"/>
            <a:ext cx="4495390" cy="3452497"/>
          </a:xfrm>
          <a:prstGeom prst="rect">
            <a:avLst/>
          </a:prstGeom>
        </p:spPr>
      </p:pic>
      <p:sp>
        <p:nvSpPr>
          <p:cNvPr id="3" name="TextBox 2">
            <a:extLst>
              <a:ext uri="{FF2B5EF4-FFF2-40B4-BE49-F238E27FC236}">
                <a16:creationId xmlns:a16="http://schemas.microsoft.com/office/drawing/2014/main" id="{CE93D88D-BCDA-75D5-1B78-96EDD0E49D2D}"/>
              </a:ext>
            </a:extLst>
          </p:cNvPr>
          <p:cNvSpPr txBox="1"/>
          <p:nvPr/>
        </p:nvSpPr>
        <p:spPr>
          <a:xfrm>
            <a:off x="0" y="0"/>
            <a:ext cx="5677787" cy="523220"/>
          </a:xfrm>
          <a:prstGeom prst="rect">
            <a:avLst/>
          </a:prstGeom>
          <a:noFill/>
        </p:spPr>
        <p:txBody>
          <a:bodyPr wrap="square" rtlCol="0">
            <a:spAutoFit/>
          </a:bodyPr>
          <a:lstStyle/>
          <a:p>
            <a:r>
              <a:rPr lang="en-US" sz="2800" b="1" dirty="0"/>
              <a:t>Market by Attracting, not by Chasing</a:t>
            </a:r>
          </a:p>
        </p:txBody>
      </p:sp>
    </p:spTree>
    <p:extLst>
      <p:ext uri="{BB962C8B-B14F-4D97-AF65-F5344CB8AC3E}">
        <p14:creationId xmlns:p14="http://schemas.microsoft.com/office/powerpoint/2010/main" val="253988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3C32E-01F2-E933-AB54-FD491D6A6FF9}"/>
              </a:ext>
            </a:extLst>
          </p:cNvPr>
          <p:cNvSpPr txBox="1"/>
          <p:nvPr/>
        </p:nvSpPr>
        <p:spPr>
          <a:xfrm>
            <a:off x="0" y="0"/>
            <a:ext cx="3006589" cy="523220"/>
          </a:xfrm>
          <a:prstGeom prst="rect">
            <a:avLst/>
          </a:prstGeom>
          <a:noFill/>
        </p:spPr>
        <p:txBody>
          <a:bodyPr wrap="square" rtlCol="0">
            <a:spAutoFit/>
          </a:bodyPr>
          <a:lstStyle/>
          <a:p>
            <a:r>
              <a:rPr lang="en-US" sz="2800" b="1"/>
              <a:t>Direct Response</a:t>
            </a:r>
          </a:p>
        </p:txBody>
      </p:sp>
      <p:sp>
        <p:nvSpPr>
          <p:cNvPr id="3" name="TextBox 2">
            <a:extLst>
              <a:ext uri="{FF2B5EF4-FFF2-40B4-BE49-F238E27FC236}">
                <a16:creationId xmlns:a16="http://schemas.microsoft.com/office/drawing/2014/main" id="{12A26FF9-FBA3-1961-D673-C38C1EC75F1A}"/>
              </a:ext>
            </a:extLst>
          </p:cNvPr>
          <p:cNvSpPr txBox="1"/>
          <p:nvPr/>
        </p:nvSpPr>
        <p:spPr>
          <a:xfrm>
            <a:off x="227845" y="1255176"/>
            <a:ext cx="5342696" cy="2462213"/>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a:solidFill>
                  <a:srgbClr val="FF0000"/>
                </a:solidFill>
              </a:rPr>
              <a:t>Direct response marketing</a:t>
            </a:r>
            <a:r>
              <a:rPr lang="en-US" sz="1400"/>
              <a:t> </a:t>
            </a:r>
          </a:p>
          <a:p>
            <a:r>
              <a:rPr lang="en-US" sz="1400"/>
              <a:t>a.k.a "</a:t>
            </a:r>
            <a:r>
              <a:rPr lang="en-US" sz="1400">
                <a:solidFill>
                  <a:srgbClr val="FF0000"/>
                </a:solidFill>
              </a:rPr>
              <a:t>results required marketing</a:t>
            </a:r>
            <a:r>
              <a:rPr lang="en-US" sz="1400"/>
              <a:t>" (Dan Kennedy):</a:t>
            </a:r>
          </a:p>
          <a:p>
            <a:pPr marL="285750" indent="-285750">
              <a:buFont typeface="Arial" panose="020B0604020202020204" pitchFamily="34" charset="0"/>
              <a:buChar char="•"/>
            </a:pPr>
            <a:r>
              <a:rPr lang="en-US" sz="1400"/>
              <a:t>A marketing strategy where the goal is to encourage an immediate response from propsects or consumers</a:t>
            </a:r>
          </a:p>
          <a:p>
            <a:pPr marL="285750" indent="-285750">
              <a:buFont typeface="Arial" panose="020B0604020202020204" pitchFamily="34" charset="0"/>
              <a:buChar char="•"/>
            </a:pPr>
            <a:r>
              <a:rPr lang="en-US" sz="1400"/>
              <a:t>The response can be any action such as visiting a website, making a purchase or even just sharing a post on social media. </a:t>
            </a:r>
          </a:p>
          <a:p>
            <a:pPr marL="285750" indent="-285750">
              <a:buFont typeface="Arial" panose="020B0604020202020204" pitchFamily="34" charset="0"/>
              <a:buChar char="•"/>
            </a:pPr>
            <a:r>
              <a:rPr lang="en-US" sz="1400"/>
              <a:t>Direct response allows to measure, test, and improve effectiveness of your advertising very quickly.</a:t>
            </a:r>
          </a:p>
          <a:p>
            <a:pPr marL="285750" indent="-285750">
              <a:buFont typeface="Arial" panose="020B0604020202020204" pitchFamily="34" charset="0"/>
              <a:buChar char="•"/>
            </a:pPr>
            <a:r>
              <a:rPr lang="en-US" sz="1400"/>
              <a:t>Direct Response has its roots in mail order marketing.</a:t>
            </a:r>
          </a:p>
          <a:p>
            <a:pPr marL="285750" indent="-285750">
              <a:buFont typeface="Arial" panose="020B0604020202020204" pitchFamily="34" charset="0"/>
              <a:buChar char="•"/>
            </a:pPr>
            <a:r>
              <a:rPr lang="en-US" sz="1400"/>
              <a:t>Direct response contrasts with marketing activities that have long-term goals such as building a brand identity or raising awareness.</a:t>
            </a:r>
          </a:p>
        </p:txBody>
      </p:sp>
      <p:sp>
        <p:nvSpPr>
          <p:cNvPr id="4" name="TextBox 3">
            <a:extLst>
              <a:ext uri="{FF2B5EF4-FFF2-40B4-BE49-F238E27FC236}">
                <a16:creationId xmlns:a16="http://schemas.microsoft.com/office/drawing/2014/main" id="{B928DA49-85E8-AB52-3F10-45840A24B1F7}"/>
              </a:ext>
            </a:extLst>
          </p:cNvPr>
          <p:cNvSpPr txBox="1"/>
          <p:nvPr/>
        </p:nvSpPr>
        <p:spPr>
          <a:xfrm>
            <a:off x="5994782" y="3624917"/>
            <a:ext cx="2480426" cy="738664"/>
          </a:xfrm>
          <a:prstGeom prst="rect">
            <a:avLst/>
          </a:prstGeom>
          <a:noFill/>
        </p:spPr>
        <p:txBody>
          <a:bodyPr wrap="square" rtlCol="0">
            <a:spAutoFit/>
          </a:bodyPr>
          <a:lstStyle/>
          <a:p>
            <a:pPr algn="ctr"/>
            <a:r>
              <a:rPr lang="en-US" sz="1400"/>
              <a:t>"Only mail order people know </a:t>
            </a:r>
          </a:p>
          <a:p>
            <a:pPr algn="ctr"/>
            <a:r>
              <a:rPr lang="en-US" sz="1400"/>
              <a:t>what they are doing"</a:t>
            </a:r>
          </a:p>
          <a:p>
            <a:pPr algn="ctr"/>
            <a:r>
              <a:rPr lang="en-US" sz="1400" b="1">
                <a:solidFill>
                  <a:srgbClr val="00B050"/>
                </a:solidFill>
              </a:rPr>
              <a:t>David Ogilvy</a:t>
            </a:r>
          </a:p>
        </p:txBody>
      </p:sp>
      <p:pic>
        <p:nvPicPr>
          <p:cNvPr id="5" name="Picture 4">
            <a:extLst>
              <a:ext uri="{FF2B5EF4-FFF2-40B4-BE49-F238E27FC236}">
                <a16:creationId xmlns:a16="http://schemas.microsoft.com/office/drawing/2014/main" id="{DC85818A-F432-5D1C-663A-4018D75EECD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18619" y="1349633"/>
            <a:ext cx="2356589" cy="2273300"/>
          </a:xfrm>
          <a:prstGeom prst="rect">
            <a:avLst/>
          </a:prstGeom>
        </p:spPr>
      </p:pic>
      <p:pic>
        <p:nvPicPr>
          <p:cNvPr id="3076" name="Picture 4" descr="A/B testing - Optimizely">
            <a:extLst>
              <a:ext uri="{FF2B5EF4-FFF2-40B4-BE49-F238E27FC236}">
                <a16:creationId xmlns:a16="http://schemas.microsoft.com/office/drawing/2014/main" id="{C6A8F9CE-F81D-F585-0FDD-49617E1E3B6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44395" y="4474527"/>
            <a:ext cx="2918731" cy="1720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696799-7494-07E4-9122-1C48EF575E79}"/>
              </a:ext>
            </a:extLst>
          </p:cNvPr>
          <p:cNvSpPr txBox="1"/>
          <p:nvPr/>
        </p:nvSpPr>
        <p:spPr>
          <a:xfrm>
            <a:off x="2899193" y="6258282"/>
            <a:ext cx="3009137" cy="369332"/>
          </a:xfrm>
          <a:prstGeom prst="rect">
            <a:avLst/>
          </a:prstGeom>
          <a:noFill/>
        </p:spPr>
        <p:txBody>
          <a:bodyPr wrap="square" rtlCol="0">
            <a:spAutoFit/>
          </a:bodyPr>
          <a:lstStyle/>
          <a:p>
            <a:pPr algn="ctr"/>
            <a:r>
              <a:rPr lang="en-US"/>
              <a:t>A/B split testing</a:t>
            </a:r>
          </a:p>
        </p:txBody>
      </p:sp>
      <p:sp>
        <p:nvSpPr>
          <p:cNvPr id="7" name="TextBox 6">
            <a:extLst>
              <a:ext uri="{FF2B5EF4-FFF2-40B4-BE49-F238E27FC236}">
                <a16:creationId xmlns:a16="http://schemas.microsoft.com/office/drawing/2014/main" id="{1ECF0BE7-14A4-86C4-CF96-9C4E8EB91FCB}"/>
              </a:ext>
            </a:extLst>
          </p:cNvPr>
          <p:cNvSpPr txBox="1"/>
          <p:nvPr/>
        </p:nvSpPr>
        <p:spPr>
          <a:xfrm>
            <a:off x="8840904" y="3555770"/>
            <a:ext cx="3009137" cy="1384995"/>
          </a:xfrm>
          <a:prstGeom prst="rect">
            <a:avLst/>
          </a:prstGeom>
          <a:noFill/>
        </p:spPr>
        <p:txBody>
          <a:bodyPr wrap="square" rtlCol="0">
            <a:spAutoFit/>
          </a:bodyPr>
          <a:lstStyle/>
          <a:p>
            <a:pPr algn="ctr"/>
            <a:r>
              <a:rPr lang="en-US" sz="1400"/>
              <a:t>"You’re NOT in the marketing business. You’re in the ARITHMETIC business. If your arithmetic doesn’t add up, you won’t have a business for very long. Start counting."</a:t>
            </a:r>
          </a:p>
          <a:p>
            <a:pPr algn="ctr"/>
            <a:r>
              <a:rPr lang="en-US" sz="1400" b="1">
                <a:solidFill>
                  <a:srgbClr val="00B050"/>
                </a:solidFill>
              </a:rPr>
              <a:t>Gary Halbert</a:t>
            </a:r>
          </a:p>
        </p:txBody>
      </p:sp>
      <p:pic>
        <p:nvPicPr>
          <p:cNvPr id="3080" name="Picture 8" descr="The Gary Halbert Letter - Dear Pop, Wherever you are, you'll appreciate  that many of us lessor mortals and shitweasels still celebrate your  birthday by visiting a book store and taking in">
            <a:extLst>
              <a:ext uri="{FF2B5EF4-FFF2-40B4-BE49-F238E27FC236}">
                <a16:creationId xmlns:a16="http://schemas.microsoft.com/office/drawing/2014/main" id="{8D135D07-BEF7-348B-E21F-088CCB34DBF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88499" y="1349633"/>
            <a:ext cx="1513948" cy="21581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C045A9-5368-9957-AA45-90847F555C79}"/>
              </a:ext>
            </a:extLst>
          </p:cNvPr>
          <p:cNvSpPr txBox="1"/>
          <p:nvPr/>
        </p:nvSpPr>
        <p:spPr>
          <a:xfrm>
            <a:off x="6961230" y="5685300"/>
            <a:ext cx="4141217" cy="369332"/>
          </a:xfrm>
          <a:prstGeom prst="rect">
            <a:avLst/>
          </a:prstGeom>
          <a:noFill/>
        </p:spPr>
        <p:txBody>
          <a:bodyPr wrap="square" rtlCol="0">
            <a:spAutoFit/>
          </a:bodyPr>
          <a:lstStyle/>
          <a:p>
            <a:r>
              <a:rPr lang="en-US">
                <a:solidFill>
                  <a:srgbClr val="00B0F0"/>
                </a:solidFill>
              </a:rPr>
              <a:t>What you can measure – you can improve</a:t>
            </a:r>
          </a:p>
        </p:txBody>
      </p:sp>
    </p:spTree>
    <p:extLst>
      <p:ext uri="{BB962C8B-B14F-4D97-AF65-F5344CB8AC3E}">
        <p14:creationId xmlns:p14="http://schemas.microsoft.com/office/powerpoint/2010/main" val="10149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apezoid 4">
            <a:extLst>
              <a:ext uri="{FF2B5EF4-FFF2-40B4-BE49-F238E27FC236}">
                <a16:creationId xmlns:a16="http://schemas.microsoft.com/office/drawing/2014/main" id="{47490CA5-C851-20DE-7A93-FCF2100D50E1}"/>
              </a:ext>
            </a:extLst>
          </p:cNvPr>
          <p:cNvSpPr/>
          <p:nvPr/>
        </p:nvSpPr>
        <p:spPr>
          <a:xfrm>
            <a:off x="827617" y="4962480"/>
            <a:ext cx="1916304" cy="1384995"/>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E0F8C94-6073-C6DF-83C0-6F0A6F0EBB17}"/>
              </a:ext>
            </a:extLst>
          </p:cNvPr>
          <p:cNvSpPr txBox="1"/>
          <p:nvPr/>
        </p:nvSpPr>
        <p:spPr>
          <a:xfrm>
            <a:off x="4798310" y="4639317"/>
            <a:ext cx="6678449" cy="2031325"/>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a:t>YouTube, LinkedIn posts, Facebook, other social media, blogging</a:t>
            </a:r>
          </a:p>
          <a:p>
            <a:pPr marL="285750" indent="-285750">
              <a:buFont typeface="Arial" panose="020B0604020202020204" pitchFamily="34" charset="0"/>
              <a:buChar char="•"/>
            </a:pPr>
            <a:r>
              <a:rPr lang="en-US" sz="1400"/>
              <a:t>Host-parasite relationships: partnerships, celebrities, thought leaders</a:t>
            </a:r>
          </a:p>
          <a:p>
            <a:pPr marL="285750" indent="-285750">
              <a:buFont typeface="Arial" panose="020B0604020202020204" pitchFamily="34" charset="0"/>
              <a:buChar char="•"/>
            </a:pPr>
            <a:r>
              <a:rPr lang="en-US" sz="1400"/>
              <a:t>Paid online advertising (Facebook, Google, Linkedin, Advertising exchanges, ...</a:t>
            </a:r>
          </a:p>
          <a:p>
            <a:pPr marL="285750" indent="-285750">
              <a:buFont typeface="Arial" panose="020B0604020202020204" pitchFamily="34" charset="0"/>
              <a:buChar char="•"/>
            </a:pPr>
            <a:r>
              <a:rPr lang="en-US" sz="1400"/>
              <a:t>Television, radio</a:t>
            </a:r>
          </a:p>
          <a:p>
            <a:pPr marL="285750" indent="-285750">
              <a:buFont typeface="Arial" panose="020B0604020202020204" pitchFamily="34" charset="0"/>
              <a:buChar char="•"/>
            </a:pPr>
            <a:r>
              <a:rPr lang="en-US" sz="1400"/>
              <a:t>Paper/Print: classified ads, ads in magazines and newspapers</a:t>
            </a:r>
          </a:p>
          <a:p>
            <a:pPr marL="285750" indent="-285750">
              <a:buFont typeface="Arial" panose="020B0604020202020204" pitchFamily="34" charset="0"/>
              <a:buChar char="•"/>
            </a:pPr>
            <a:r>
              <a:rPr lang="en-US" sz="1400"/>
              <a:t>Mailing lists (SRDS catalog)</a:t>
            </a:r>
          </a:p>
          <a:p>
            <a:pPr marL="285750" indent="-285750">
              <a:buFont typeface="Arial" panose="020B0604020202020204" pitchFamily="34" charset="0"/>
              <a:buChar char="•"/>
            </a:pPr>
            <a:r>
              <a:rPr lang="en-US" sz="1400"/>
              <a:t>Direct mail - letters, postcards</a:t>
            </a:r>
          </a:p>
          <a:p>
            <a:pPr marL="285750" indent="-285750">
              <a:buFont typeface="Arial" panose="020B0604020202020204" pitchFamily="34" charset="0"/>
              <a:buChar char="•"/>
            </a:pPr>
            <a:r>
              <a:rPr lang="en-US" sz="1400"/>
              <a:t>Subscriptions – monthly newsletter, e-magazine, email autoresponder</a:t>
            </a:r>
          </a:p>
          <a:p>
            <a:pPr marL="285750" indent="-285750">
              <a:buFont typeface="Arial" panose="020B0604020202020204" pitchFamily="34" charset="0"/>
              <a:buChar char="•"/>
            </a:pPr>
            <a:r>
              <a:rPr lang="en-US" sz="1400" b="1">
                <a:solidFill>
                  <a:srgbClr val="00B050"/>
                </a:solidFill>
              </a:rPr>
              <a:t>Multi-step marketing funnel</a:t>
            </a:r>
            <a:r>
              <a:rPr lang="en-US" sz="1400"/>
              <a:t> (small ad =&gt; pre-recorded message =&gt; free report =&gt; ...)</a:t>
            </a:r>
          </a:p>
        </p:txBody>
      </p:sp>
      <p:sp>
        <p:nvSpPr>
          <p:cNvPr id="10" name="TextBox 9">
            <a:extLst>
              <a:ext uri="{FF2B5EF4-FFF2-40B4-BE49-F238E27FC236}">
                <a16:creationId xmlns:a16="http://schemas.microsoft.com/office/drawing/2014/main" id="{08326137-CDAE-41C6-831A-EF3D435DC7B8}"/>
              </a:ext>
            </a:extLst>
          </p:cNvPr>
          <p:cNvSpPr txBox="1"/>
          <p:nvPr/>
        </p:nvSpPr>
        <p:spPr>
          <a:xfrm>
            <a:off x="7479761" y="2356083"/>
            <a:ext cx="3996998"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Copywriting - science and art.</a:t>
            </a:r>
          </a:p>
          <a:p>
            <a:r>
              <a:rPr lang="en-US" sz="1400"/>
              <a:t>Who is Choosing Who ?</a:t>
            </a:r>
          </a:p>
          <a:p>
            <a:r>
              <a:rPr lang="en-US" sz="1400">
                <a:solidFill>
                  <a:srgbClr val="FF0000"/>
                </a:solidFill>
              </a:rPr>
              <a:t>"Always enter the conversation already occurring in the prospect's mind."</a:t>
            </a:r>
            <a:r>
              <a:rPr lang="en-US" sz="1400"/>
              <a:t> </a:t>
            </a:r>
          </a:p>
          <a:p>
            <a:r>
              <a:rPr lang="en-US" sz="1400"/>
              <a:t>(This was famously stated in 1937 by </a:t>
            </a:r>
            <a:r>
              <a:rPr lang="en-US" sz="1400">
                <a:solidFill>
                  <a:srgbClr val="00B050"/>
                </a:solidFill>
              </a:rPr>
              <a:t>Robert Collier</a:t>
            </a:r>
            <a:r>
              <a:rPr lang="en-US" sz="1400"/>
              <a:t> in one of the best classic marketing books available: "The Robert Collier Letter Book".)</a:t>
            </a:r>
          </a:p>
        </p:txBody>
      </p:sp>
      <p:sp>
        <p:nvSpPr>
          <p:cNvPr id="11" name="TextBox 10">
            <a:extLst>
              <a:ext uri="{FF2B5EF4-FFF2-40B4-BE49-F238E27FC236}">
                <a16:creationId xmlns:a16="http://schemas.microsoft.com/office/drawing/2014/main" id="{92AA18E2-BF5A-DD33-6A23-D7522F8CDD8E}"/>
              </a:ext>
            </a:extLst>
          </p:cNvPr>
          <p:cNvSpPr txBox="1"/>
          <p:nvPr/>
        </p:nvSpPr>
        <p:spPr>
          <a:xfrm>
            <a:off x="84083" y="84082"/>
            <a:ext cx="3037489" cy="523220"/>
          </a:xfrm>
          <a:prstGeom prst="rect">
            <a:avLst/>
          </a:prstGeom>
          <a:noFill/>
        </p:spPr>
        <p:txBody>
          <a:bodyPr wrap="square" rtlCol="0">
            <a:spAutoFit/>
          </a:bodyPr>
          <a:lstStyle/>
          <a:p>
            <a:r>
              <a:rPr lang="en-US" sz="2800" b="1"/>
              <a:t>Three Things ...</a:t>
            </a:r>
          </a:p>
        </p:txBody>
      </p:sp>
      <p:sp>
        <p:nvSpPr>
          <p:cNvPr id="12" name="TextBox 11">
            <a:extLst>
              <a:ext uri="{FF2B5EF4-FFF2-40B4-BE49-F238E27FC236}">
                <a16:creationId xmlns:a16="http://schemas.microsoft.com/office/drawing/2014/main" id="{E92EC960-AD19-1B3D-472E-0464E037E111}"/>
              </a:ext>
            </a:extLst>
          </p:cNvPr>
          <p:cNvSpPr txBox="1"/>
          <p:nvPr/>
        </p:nvSpPr>
        <p:spPr>
          <a:xfrm>
            <a:off x="266198" y="2720644"/>
            <a:ext cx="4085581" cy="1477328"/>
          </a:xfrm>
          <a:prstGeom prst="rect">
            <a:avLst/>
          </a:prstGeom>
          <a:solidFill>
            <a:schemeClr val="accent4">
              <a:lumMod val="20000"/>
              <a:lumOff val="80000"/>
            </a:schemeClr>
          </a:solidFill>
          <a:ln>
            <a:solidFill>
              <a:srgbClr val="FF0000"/>
            </a:solidFill>
          </a:ln>
        </p:spPr>
        <p:txBody>
          <a:bodyPr wrap="square" rtlCol="0">
            <a:spAutoFit/>
          </a:bodyPr>
          <a:lstStyle/>
          <a:p>
            <a:r>
              <a:rPr lang="en-US" b="1">
                <a:solidFill>
                  <a:srgbClr val="00B050"/>
                </a:solidFill>
              </a:rPr>
              <a:t>There are three things you need </a:t>
            </a:r>
          </a:p>
          <a:p>
            <a:r>
              <a:rPr lang="en-US" b="1">
                <a:solidFill>
                  <a:srgbClr val="00B050"/>
                </a:solidFill>
              </a:rPr>
              <a:t>in order to sell something…</a:t>
            </a:r>
            <a:endParaRPr lang="en-US">
              <a:solidFill>
                <a:srgbClr val="00B0F0"/>
              </a:solidFill>
            </a:endParaRPr>
          </a:p>
          <a:p>
            <a:pPr marL="342900" indent="-342900">
              <a:buFont typeface="+mj-lt"/>
              <a:buAutoNum type="arabicPeriod"/>
            </a:pPr>
            <a:r>
              <a:rPr lang="en-US"/>
              <a:t>Market (targeted mailing list)</a:t>
            </a:r>
          </a:p>
          <a:p>
            <a:pPr marL="342900" indent="-342900">
              <a:buFont typeface="+mj-lt"/>
              <a:buAutoNum type="arabicPeriod"/>
            </a:pPr>
            <a:r>
              <a:rPr lang="en-US"/>
              <a:t>Message (sales letter)</a:t>
            </a:r>
          </a:p>
          <a:p>
            <a:pPr marL="342900" indent="-342900">
              <a:buFont typeface="+mj-lt"/>
              <a:buAutoNum type="arabicPeriod"/>
            </a:pPr>
            <a:r>
              <a:rPr lang="en-US"/>
              <a:t>Media (delivery mechanism)</a:t>
            </a:r>
            <a:endParaRPr lang="en-US">
              <a:solidFill>
                <a:srgbClr val="7030A0"/>
              </a:solidFill>
            </a:endParaRPr>
          </a:p>
        </p:txBody>
      </p:sp>
      <p:pic>
        <p:nvPicPr>
          <p:cNvPr id="4098" name="Picture 2" descr="Brand New! Dan Kennedy's “Never Out of Work” Program!">
            <a:extLst>
              <a:ext uri="{FF2B5EF4-FFF2-40B4-BE49-F238E27FC236}">
                <a16:creationId xmlns:a16="http://schemas.microsoft.com/office/drawing/2014/main" id="{6CA1757B-CFB0-C092-3D00-133A698B640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15241" y="878755"/>
            <a:ext cx="1070528" cy="147732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6AE8B3C-924A-58C9-BE24-56AE458B1F5D}"/>
              </a:ext>
            </a:extLst>
          </p:cNvPr>
          <p:cNvSpPr txBox="1"/>
          <p:nvPr/>
        </p:nvSpPr>
        <p:spPr>
          <a:xfrm>
            <a:off x="558243" y="2368451"/>
            <a:ext cx="1384523" cy="307777"/>
          </a:xfrm>
          <a:prstGeom prst="rect">
            <a:avLst/>
          </a:prstGeom>
          <a:noFill/>
        </p:spPr>
        <p:txBody>
          <a:bodyPr wrap="square" rtlCol="0">
            <a:spAutoFit/>
          </a:bodyPr>
          <a:lstStyle/>
          <a:p>
            <a:pPr algn="ctr"/>
            <a:r>
              <a:rPr lang="en-US" sz="1400"/>
              <a:t>Dan Kennedy</a:t>
            </a:r>
          </a:p>
        </p:txBody>
      </p:sp>
      <p:pic>
        <p:nvPicPr>
          <p:cNvPr id="14" name="Picture 13">
            <a:extLst>
              <a:ext uri="{FF2B5EF4-FFF2-40B4-BE49-F238E27FC236}">
                <a16:creationId xmlns:a16="http://schemas.microsoft.com/office/drawing/2014/main" id="{361E47F7-EC09-069F-3C54-B8D513DB78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15873" y="187358"/>
            <a:ext cx="1384523" cy="1515250"/>
          </a:xfrm>
          <a:prstGeom prst="rect">
            <a:avLst/>
          </a:prstGeom>
        </p:spPr>
      </p:pic>
      <p:sp>
        <p:nvSpPr>
          <p:cNvPr id="15" name="TextBox 14">
            <a:extLst>
              <a:ext uri="{FF2B5EF4-FFF2-40B4-BE49-F238E27FC236}">
                <a16:creationId xmlns:a16="http://schemas.microsoft.com/office/drawing/2014/main" id="{BDA2E486-7EDA-AE23-5B91-7CE91B9B58A7}"/>
              </a:ext>
            </a:extLst>
          </p:cNvPr>
          <p:cNvSpPr txBox="1"/>
          <p:nvPr/>
        </p:nvSpPr>
        <p:spPr>
          <a:xfrm>
            <a:off x="8672870" y="1702608"/>
            <a:ext cx="3492603" cy="461665"/>
          </a:xfrm>
          <a:prstGeom prst="rect">
            <a:avLst/>
          </a:prstGeom>
          <a:noFill/>
        </p:spPr>
        <p:txBody>
          <a:bodyPr wrap="square" rtlCol="0">
            <a:spAutoFit/>
          </a:bodyPr>
          <a:lstStyle/>
          <a:p>
            <a:r>
              <a:rPr lang="en-US" sz="1400"/>
              <a:t>Robert J Collier (1876 – 1918)</a:t>
            </a:r>
          </a:p>
          <a:p>
            <a:r>
              <a:rPr lang="en-US" sz="1000">
                <a:hlinkClick r:id="rId4"/>
              </a:rPr>
              <a:t>https://en.wikipedia.org/wiki/Robert_Collier_%28author%29</a:t>
            </a:r>
            <a:endParaRPr lang="en-US" sz="1000"/>
          </a:p>
        </p:txBody>
      </p:sp>
      <p:sp>
        <p:nvSpPr>
          <p:cNvPr id="4" name="TextBox 3">
            <a:extLst>
              <a:ext uri="{FF2B5EF4-FFF2-40B4-BE49-F238E27FC236}">
                <a16:creationId xmlns:a16="http://schemas.microsoft.com/office/drawing/2014/main" id="{FACE8171-2240-2295-B2F9-493F3121E4AF}"/>
              </a:ext>
            </a:extLst>
          </p:cNvPr>
          <p:cNvSpPr txBox="1"/>
          <p:nvPr/>
        </p:nvSpPr>
        <p:spPr>
          <a:xfrm>
            <a:off x="827617" y="4962481"/>
            <a:ext cx="1916304" cy="1508105"/>
          </a:xfrm>
          <a:prstGeom prst="rect">
            <a:avLst/>
          </a:prstGeom>
          <a:noFill/>
        </p:spPr>
        <p:txBody>
          <a:bodyPr wrap="square" rtlCol="0">
            <a:spAutoFit/>
          </a:bodyPr>
          <a:lstStyle/>
          <a:p>
            <a:pPr algn="ctr"/>
            <a:r>
              <a:rPr lang="en-US" sz="1400" b="1">
                <a:solidFill>
                  <a:srgbClr val="FF0000"/>
                </a:solidFill>
              </a:rPr>
              <a:t>Message</a:t>
            </a:r>
          </a:p>
          <a:p>
            <a:pPr algn="ctr"/>
            <a:r>
              <a:rPr lang="en-US" sz="2000" b="1">
                <a:solidFill>
                  <a:srgbClr val="FF0000"/>
                </a:solidFill>
              </a:rPr>
              <a:t>Delivery</a:t>
            </a:r>
          </a:p>
          <a:p>
            <a:pPr algn="ctr"/>
            <a:r>
              <a:rPr lang="en-US" sz="2600" b="1">
                <a:solidFill>
                  <a:srgbClr val="FF0000"/>
                </a:solidFill>
              </a:rPr>
              <a:t>Offer</a:t>
            </a:r>
          </a:p>
          <a:p>
            <a:pPr algn="ctr"/>
            <a:r>
              <a:rPr lang="en-US" sz="3200" b="1">
                <a:solidFill>
                  <a:srgbClr val="FF0000"/>
                </a:solidFill>
              </a:rPr>
              <a:t>Market</a:t>
            </a:r>
          </a:p>
        </p:txBody>
      </p:sp>
      <p:pic>
        <p:nvPicPr>
          <p:cNvPr id="6" name="Picture 5">
            <a:extLst>
              <a:ext uri="{FF2B5EF4-FFF2-40B4-BE49-F238E27FC236}">
                <a16:creationId xmlns:a16="http://schemas.microsoft.com/office/drawing/2014/main" id="{81777DC1-7B71-F35D-2DA4-E5917239C886}"/>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0300771" y="187357"/>
            <a:ext cx="1212407" cy="1515251"/>
          </a:xfrm>
          <a:prstGeom prst="rect">
            <a:avLst/>
          </a:prstGeom>
        </p:spPr>
      </p:pic>
    </p:spTree>
    <p:extLst>
      <p:ext uri="{BB962C8B-B14F-4D97-AF65-F5344CB8AC3E}">
        <p14:creationId xmlns:p14="http://schemas.microsoft.com/office/powerpoint/2010/main" val="299254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D024D0-48D8-E973-15B2-8889105B8783}"/>
              </a:ext>
            </a:extLst>
          </p:cNvPr>
          <p:cNvSpPr txBox="1"/>
          <p:nvPr/>
        </p:nvSpPr>
        <p:spPr>
          <a:xfrm>
            <a:off x="1002" y="2248929"/>
            <a:ext cx="1461377" cy="307777"/>
          </a:xfrm>
          <a:prstGeom prst="rect">
            <a:avLst/>
          </a:prstGeom>
          <a:noFill/>
        </p:spPr>
        <p:txBody>
          <a:bodyPr wrap="square" rtlCol="0">
            <a:spAutoFit/>
          </a:bodyPr>
          <a:lstStyle/>
          <a:p>
            <a:pPr algn="ctr"/>
            <a:r>
              <a:rPr lang="en-US" sz="1400"/>
              <a:t>Gary Halbert</a:t>
            </a:r>
          </a:p>
        </p:txBody>
      </p:sp>
      <p:pic>
        <p:nvPicPr>
          <p:cNvPr id="4" name="Picture 3">
            <a:extLst>
              <a:ext uri="{FF2B5EF4-FFF2-40B4-BE49-F238E27FC236}">
                <a16:creationId xmlns:a16="http://schemas.microsoft.com/office/drawing/2014/main" id="{609FD4D4-B91D-E0D7-413E-AA302D9EBC45}"/>
              </a:ext>
            </a:extLst>
          </p:cNvPr>
          <p:cNvPicPr>
            <a:picLocks noChangeAspect="1"/>
          </p:cNvPicPr>
          <p:nvPr/>
        </p:nvPicPr>
        <p:blipFill>
          <a:blip r:embed="rId2"/>
          <a:stretch>
            <a:fillRect/>
          </a:stretch>
        </p:blipFill>
        <p:spPr>
          <a:xfrm>
            <a:off x="9392754" y="2899632"/>
            <a:ext cx="1119390" cy="1600727"/>
          </a:xfrm>
          <a:prstGeom prst="rect">
            <a:avLst/>
          </a:prstGeom>
        </p:spPr>
      </p:pic>
      <p:pic>
        <p:nvPicPr>
          <p:cNvPr id="6" name="Picture 5">
            <a:extLst>
              <a:ext uri="{FF2B5EF4-FFF2-40B4-BE49-F238E27FC236}">
                <a16:creationId xmlns:a16="http://schemas.microsoft.com/office/drawing/2014/main" id="{AB18AF02-0762-CC52-6881-0A40E7065A2D}"/>
              </a:ext>
            </a:extLst>
          </p:cNvPr>
          <p:cNvPicPr>
            <a:picLocks noChangeAspect="1"/>
          </p:cNvPicPr>
          <p:nvPr/>
        </p:nvPicPr>
        <p:blipFill>
          <a:blip r:embed="rId3"/>
          <a:stretch>
            <a:fillRect/>
          </a:stretch>
        </p:blipFill>
        <p:spPr>
          <a:xfrm>
            <a:off x="3474493" y="2962146"/>
            <a:ext cx="965200" cy="1320800"/>
          </a:xfrm>
          <a:prstGeom prst="rect">
            <a:avLst/>
          </a:prstGeom>
        </p:spPr>
      </p:pic>
      <p:pic>
        <p:nvPicPr>
          <p:cNvPr id="10" name="Picture 9">
            <a:extLst>
              <a:ext uri="{FF2B5EF4-FFF2-40B4-BE49-F238E27FC236}">
                <a16:creationId xmlns:a16="http://schemas.microsoft.com/office/drawing/2014/main" id="{AE668C9A-5298-7B89-C341-350ECE2B2DAF}"/>
              </a:ext>
            </a:extLst>
          </p:cNvPr>
          <p:cNvPicPr>
            <a:picLocks noChangeAspect="1"/>
          </p:cNvPicPr>
          <p:nvPr/>
        </p:nvPicPr>
        <p:blipFill>
          <a:blip r:embed="rId4"/>
          <a:stretch>
            <a:fillRect/>
          </a:stretch>
        </p:blipFill>
        <p:spPr>
          <a:xfrm>
            <a:off x="10735730" y="2874233"/>
            <a:ext cx="1144642" cy="1573883"/>
          </a:xfrm>
          <a:prstGeom prst="rect">
            <a:avLst/>
          </a:prstGeom>
        </p:spPr>
      </p:pic>
      <p:pic>
        <p:nvPicPr>
          <p:cNvPr id="12" name="Picture 11">
            <a:extLst>
              <a:ext uri="{FF2B5EF4-FFF2-40B4-BE49-F238E27FC236}">
                <a16:creationId xmlns:a16="http://schemas.microsoft.com/office/drawing/2014/main" id="{61F13966-DEA4-17AA-5789-F9F818CC913D}"/>
              </a:ext>
            </a:extLst>
          </p:cNvPr>
          <p:cNvPicPr>
            <a:picLocks noChangeAspect="1"/>
          </p:cNvPicPr>
          <p:nvPr/>
        </p:nvPicPr>
        <p:blipFill>
          <a:blip r:embed="rId5"/>
          <a:stretch>
            <a:fillRect/>
          </a:stretch>
        </p:blipFill>
        <p:spPr>
          <a:xfrm>
            <a:off x="10931028" y="5037728"/>
            <a:ext cx="1105783" cy="1270825"/>
          </a:xfrm>
          <a:prstGeom prst="rect">
            <a:avLst/>
          </a:prstGeom>
        </p:spPr>
      </p:pic>
      <p:pic>
        <p:nvPicPr>
          <p:cNvPr id="14" name="Picture 13">
            <a:extLst>
              <a:ext uri="{FF2B5EF4-FFF2-40B4-BE49-F238E27FC236}">
                <a16:creationId xmlns:a16="http://schemas.microsoft.com/office/drawing/2014/main" id="{C22C936E-F2A5-2870-5B78-9EF2AEBEDF42}"/>
              </a:ext>
            </a:extLst>
          </p:cNvPr>
          <p:cNvPicPr>
            <a:picLocks noChangeAspect="1"/>
          </p:cNvPicPr>
          <p:nvPr/>
        </p:nvPicPr>
        <p:blipFill>
          <a:blip r:embed="rId6"/>
          <a:stretch>
            <a:fillRect/>
          </a:stretch>
        </p:blipFill>
        <p:spPr>
          <a:xfrm>
            <a:off x="6695613" y="872933"/>
            <a:ext cx="1282700" cy="1625748"/>
          </a:xfrm>
          <a:prstGeom prst="rect">
            <a:avLst/>
          </a:prstGeom>
        </p:spPr>
      </p:pic>
      <p:pic>
        <p:nvPicPr>
          <p:cNvPr id="16" name="Picture 15">
            <a:extLst>
              <a:ext uri="{FF2B5EF4-FFF2-40B4-BE49-F238E27FC236}">
                <a16:creationId xmlns:a16="http://schemas.microsoft.com/office/drawing/2014/main" id="{5CD3CBD5-F68C-834C-7B9D-52C1B076640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742113" y="4972211"/>
            <a:ext cx="1074432" cy="1294828"/>
          </a:xfrm>
          <a:prstGeom prst="rect">
            <a:avLst/>
          </a:prstGeom>
        </p:spPr>
      </p:pic>
      <p:pic>
        <p:nvPicPr>
          <p:cNvPr id="18" name="Picture 17">
            <a:extLst>
              <a:ext uri="{FF2B5EF4-FFF2-40B4-BE49-F238E27FC236}">
                <a16:creationId xmlns:a16="http://schemas.microsoft.com/office/drawing/2014/main" id="{A8B9A1E9-D4C2-E79E-A62F-A953044ED21D}"/>
              </a:ext>
            </a:extLst>
          </p:cNvPr>
          <p:cNvPicPr>
            <a:picLocks noChangeAspect="1"/>
          </p:cNvPicPr>
          <p:nvPr/>
        </p:nvPicPr>
        <p:blipFill>
          <a:blip r:embed="rId8"/>
          <a:stretch>
            <a:fillRect/>
          </a:stretch>
        </p:blipFill>
        <p:spPr>
          <a:xfrm>
            <a:off x="5832568" y="2950992"/>
            <a:ext cx="1061712" cy="1454546"/>
          </a:xfrm>
          <a:prstGeom prst="rect">
            <a:avLst/>
          </a:prstGeom>
        </p:spPr>
      </p:pic>
      <p:pic>
        <p:nvPicPr>
          <p:cNvPr id="20" name="Picture 19">
            <a:extLst>
              <a:ext uri="{FF2B5EF4-FFF2-40B4-BE49-F238E27FC236}">
                <a16:creationId xmlns:a16="http://schemas.microsoft.com/office/drawing/2014/main" id="{8AB588CD-1374-40EE-6991-145EFD22FE74}"/>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1462379" y="907360"/>
            <a:ext cx="1282700" cy="1498217"/>
          </a:xfrm>
          <a:prstGeom prst="rect">
            <a:avLst/>
          </a:prstGeom>
        </p:spPr>
      </p:pic>
      <p:pic>
        <p:nvPicPr>
          <p:cNvPr id="24" name="Picture 23">
            <a:extLst>
              <a:ext uri="{FF2B5EF4-FFF2-40B4-BE49-F238E27FC236}">
                <a16:creationId xmlns:a16="http://schemas.microsoft.com/office/drawing/2014/main" id="{9D79AFB0-37F2-F014-F36A-E3AAF38C806B}"/>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4971287" y="851535"/>
            <a:ext cx="1282700" cy="1554042"/>
          </a:xfrm>
          <a:prstGeom prst="rect">
            <a:avLst/>
          </a:prstGeom>
        </p:spPr>
      </p:pic>
      <p:pic>
        <p:nvPicPr>
          <p:cNvPr id="26" name="Picture 25">
            <a:extLst>
              <a:ext uri="{FF2B5EF4-FFF2-40B4-BE49-F238E27FC236}">
                <a16:creationId xmlns:a16="http://schemas.microsoft.com/office/drawing/2014/main" id="{05FE0A24-4B4B-2A63-09D5-46477C58C348}"/>
              </a:ext>
            </a:extLst>
          </p:cNvPr>
          <p:cNvPicPr>
            <a:picLocks noChangeAspect="1"/>
          </p:cNvPicPr>
          <p:nvPr/>
        </p:nvPicPr>
        <p:blipFill>
          <a:blip r:embed="rId11"/>
          <a:stretch>
            <a:fillRect/>
          </a:stretch>
        </p:blipFill>
        <p:spPr>
          <a:xfrm>
            <a:off x="8305772" y="2971149"/>
            <a:ext cx="991253" cy="1476967"/>
          </a:xfrm>
          <a:prstGeom prst="rect">
            <a:avLst/>
          </a:prstGeom>
        </p:spPr>
      </p:pic>
      <p:pic>
        <p:nvPicPr>
          <p:cNvPr id="28" name="Picture 27">
            <a:extLst>
              <a:ext uri="{FF2B5EF4-FFF2-40B4-BE49-F238E27FC236}">
                <a16:creationId xmlns:a16="http://schemas.microsoft.com/office/drawing/2014/main" id="{3C17CE06-C7A4-D45C-919D-5BED66F4A0AA}"/>
              </a:ext>
            </a:extLst>
          </p:cNvPr>
          <p:cNvPicPr>
            <a:picLocks noChangeAspect="1"/>
          </p:cNvPicPr>
          <p:nvPr/>
        </p:nvPicPr>
        <p:blipFill>
          <a:blip r:embed="rId12"/>
          <a:stretch>
            <a:fillRect/>
          </a:stretch>
        </p:blipFill>
        <p:spPr>
          <a:xfrm>
            <a:off x="1366501" y="4843929"/>
            <a:ext cx="1079500" cy="1358900"/>
          </a:xfrm>
          <a:prstGeom prst="rect">
            <a:avLst/>
          </a:prstGeom>
        </p:spPr>
      </p:pic>
      <p:sp>
        <p:nvSpPr>
          <p:cNvPr id="29" name="TextBox 28">
            <a:extLst>
              <a:ext uri="{FF2B5EF4-FFF2-40B4-BE49-F238E27FC236}">
                <a16:creationId xmlns:a16="http://schemas.microsoft.com/office/drawing/2014/main" id="{8C4B38FA-0499-362A-0527-23EA6F50F91F}"/>
              </a:ext>
            </a:extLst>
          </p:cNvPr>
          <p:cNvSpPr txBox="1"/>
          <p:nvPr/>
        </p:nvSpPr>
        <p:spPr>
          <a:xfrm>
            <a:off x="1463104" y="2371252"/>
            <a:ext cx="1258724" cy="307777"/>
          </a:xfrm>
          <a:prstGeom prst="rect">
            <a:avLst/>
          </a:prstGeom>
          <a:noFill/>
        </p:spPr>
        <p:txBody>
          <a:bodyPr wrap="square" rtlCol="0">
            <a:spAutoFit/>
          </a:bodyPr>
          <a:lstStyle/>
          <a:p>
            <a:pPr algn="ctr"/>
            <a:r>
              <a:rPr lang="en-US" sz="1400"/>
              <a:t>Jay Abraham</a:t>
            </a:r>
          </a:p>
        </p:txBody>
      </p:sp>
      <p:pic>
        <p:nvPicPr>
          <p:cNvPr id="1026" name="Picture 2" descr="Ken McCarthy">
            <a:extLst>
              <a:ext uri="{FF2B5EF4-FFF2-40B4-BE49-F238E27FC236}">
                <a16:creationId xmlns:a16="http://schemas.microsoft.com/office/drawing/2014/main" id="{F1463AAC-C91F-5649-6B45-6B84656A9311}"/>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160050" y="862462"/>
            <a:ext cx="1496108" cy="149610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ADAC591-7AE9-4E32-7CA2-D46908FE4529}"/>
              </a:ext>
            </a:extLst>
          </p:cNvPr>
          <p:cNvSpPr txBox="1"/>
          <p:nvPr/>
        </p:nvSpPr>
        <p:spPr>
          <a:xfrm>
            <a:off x="5000255" y="2400708"/>
            <a:ext cx="1258724" cy="307777"/>
          </a:xfrm>
          <a:prstGeom prst="rect">
            <a:avLst/>
          </a:prstGeom>
          <a:noFill/>
        </p:spPr>
        <p:txBody>
          <a:bodyPr wrap="square" rtlCol="0">
            <a:spAutoFit/>
          </a:bodyPr>
          <a:lstStyle/>
          <a:p>
            <a:pPr algn="ctr"/>
            <a:r>
              <a:rPr lang="en-US" sz="1400"/>
              <a:t>Dan Kennedy</a:t>
            </a:r>
          </a:p>
        </p:txBody>
      </p:sp>
      <p:pic>
        <p:nvPicPr>
          <p:cNvPr id="31" name="Picture 30">
            <a:extLst>
              <a:ext uri="{FF2B5EF4-FFF2-40B4-BE49-F238E27FC236}">
                <a16:creationId xmlns:a16="http://schemas.microsoft.com/office/drawing/2014/main" id="{140E6BE5-5782-3E2F-142A-9FDA845C0858}"/>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18836" y="3100054"/>
            <a:ext cx="1374860" cy="1053881"/>
          </a:xfrm>
          <a:prstGeom prst="rect">
            <a:avLst/>
          </a:prstGeom>
        </p:spPr>
      </p:pic>
      <p:sp>
        <p:nvSpPr>
          <p:cNvPr id="32" name="TextBox 31">
            <a:extLst>
              <a:ext uri="{FF2B5EF4-FFF2-40B4-BE49-F238E27FC236}">
                <a16:creationId xmlns:a16="http://schemas.microsoft.com/office/drawing/2014/main" id="{8F01917E-7A33-6ECA-387E-75FCD878ADC6}"/>
              </a:ext>
            </a:extLst>
          </p:cNvPr>
          <p:cNvSpPr txBox="1"/>
          <p:nvPr/>
        </p:nvSpPr>
        <p:spPr>
          <a:xfrm>
            <a:off x="3253957" y="2344792"/>
            <a:ext cx="1258724" cy="307777"/>
          </a:xfrm>
          <a:prstGeom prst="rect">
            <a:avLst/>
          </a:prstGeom>
          <a:noFill/>
        </p:spPr>
        <p:txBody>
          <a:bodyPr wrap="square" rtlCol="0">
            <a:spAutoFit/>
          </a:bodyPr>
          <a:lstStyle/>
          <a:p>
            <a:pPr algn="ctr"/>
            <a:r>
              <a:rPr lang="en-US" sz="1400"/>
              <a:t>Ken McCarthy</a:t>
            </a:r>
          </a:p>
        </p:txBody>
      </p:sp>
      <p:sp>
        <p:nvSpPr>
          <p:cNvPr id="33" name="TextBox 32">
            <a:extLst>
              <a:ext uri="{FF2B5EF4-FFF2-40B4-BE49-F238E27FC236}">
                <a16:creationId xmlns:a16="http://schemas.microsoft.com/office/drawing/2014/main" id="{446C2F84-4409-B5CB-F522-6A70FF69C84F}"/>
              </a:ext>
            </a:extLst>
          </p:cNvPr>
          <p:cNvSpPr txBox="1"/>
          <p:nvPr/>
        </p:nvSpPr>
        <p:spPr>
          <a:xfrm>
            <a:off x="6687523" y="2515033"/>
            <a:ext cx="1258724" cy="307777"/>
          </a:xfrm>
          <a:prstGeom prst="rect">
            <a:avLst/>
          </a:prstGeom>
          <a:noFill/>
        </p:spPr>
        <p:txBody>
          <a:bodyPr wrap="square" rtlCol="0">
            <a:spAutoFit/>
          </a:bodyPr>
          <a:lstStyle/>
          <a:p>
            <a:pPr algn="ctr"/>
            <a:r>
              <a:rPr lang="en-US" sz="1400"/>
              <a:t>Joe Sugarman</a:t>
            </a:r>
          </a:p>
        </p:txBody>
      </p:sp>
      <p:sp>
        <p:nvSpPr>
          <p:cNvPr id="34" name="TextBox 33">
            <a:extLst>
              <a:ext uri="{FF2B5EF4-FFF2-40B4-BE49-F238E27FC236}">
                <a16:creationId xmlns:a16="http://schemas.microsoft.com/office/drawing/2014/main" id="{183C104E-0C54-D0FA-A90D-FA3C1E644630}"/>
              </a:ext>
            </a:extLst>
          </p:cNvPr>
          <p:cNvSpPr txBox="1"/>
          <p:nvPr/>
        </p:nvSpPr>
        <p:spPr>
          <a:xfrm>
            <a:off x="302798" y="4169199"/>
            <a:ext cx="1258724" cy="307777"/>
          </a:xfrm>
          <a:prstGeom prst="rect">
            <a:avLst/>
          </a:prstGeom>
          <a:noFill/>
        </p:spPr>
        <p:txBody>
          <a:bodyPr wrap="square" rtlCol="0">
            <a:spAutoFit/>
          </a:bodyPr>
          <a:lstStyle/>
          <a:p>
            <a:pPr algn="ctr"/>
            <a:r>
              <a:rPr lang="en-US" sz="1400"/>
              <a:t>Joe Polish</a:t>
            </a:r>
          </a:p>
        </p:txBody>
      </p:sp>
      <p:sp>
        <p:nvSpPr>
          <p:cNvPr id="35" name="TextBox 34">
            <a:extLst>
              <a:ext uri="{FF2B5EF4-FFF2-40B4-BE49-F238E27FC236}">
                <a16:creationId xmlns:a16="http://schemas.microsoft.com/office/drawing/2014/main" id="{F78CD55E-3F20-A351-D22D-746FBF18C577}"/>
              </a:ext>
            </a:extLst>
          </p:cNvPr>
          <p:cNvSpPr txBox="1"/>
          <p:nvPr/>
        </p:nvSpPr>
        <p:spPr>
          <a:xfrm>
            <a:off x="10594499" y="4444478"/>
            <a:ext cx="1411413" cy="307777"/>
          </a:xfrm>
          <a:prstGeom prst="rect">
            <a:avLst/>
          </a:prstGeom>
          <a:noFill/>
        </p:spPr>
        <p:txBody>
          <a:bodyPr wrap="square" rtlCol="0">
            <a:spAutoFit/>
          </a:bodyPr>
          <a:lstStyle/>
          <a:p>
            <a:pPr algn="ctr"/>
            <a:r>
              <a:rPr lang="en-US" sz="1400"/>
              <a:t>Paul Hartunian</a:t>
            </a:r>
          </a:p>
        </p:txBody>
      </p:sp>
      <p:sp>
        <p:nvSpPr>
          <p:cNvPr id="36" name="TextBox 35">
            <a:extLst>
              <a:ext uri="{FF2B5EF4-FFF2-40B4-BE49-F238E27FC236}">
                <a16:creationId xmlns:a16="http://schemas.microsoft.com/office/drawing/2014/main" id="{7DF8B202-423B-F834-1EEC-7ED53B62E9A6}"/>
              </a:ext>
            </a:extLst>
          </p:cNvPr>
          <p:cNvSpPr txBox="1"/>
          <p:nvPr/>
        </p:nvSpPr>
        <p:spPr>
          <a:xfrm>
            <a:off x="2589545" y="6266687"/>
            <a:ext cx="965730" cy="307777"/>
          </a:xfrm>
          <a:prstGeom prst="rect">
            <a:avLst/>
          </a:prstGeom>
          <a:noFill/>
        </p:spPr>
        <p:txBody>
          <a:bodyPr wrap="square" rtlCol="0">
            <a:spAutoFit/>
          </a:bodyPr>
          <a:lstStyle/>
          <a:p>
            <a:pPr algn="ctr"/>
            <a:r>
              <a:rPr lang="en-US" sz="1400"/>
              <a:t>Frank Kern</a:t>
            </a:r>
          </a:p>
        </p:txBody>
      </p:sp>
      <p:sp>
        <p:nvSpPr>
          <p:cNvPr id="37" name="TextBox 36">
            <a:extLst>
              <a:ext uri="{FF2B5EF4-FFF2-40B4-BE49-F238E27FC236}">
                <a16:creationId xmlns:a16="http://schemas.microsoft.com/office/drawing/2014/main" id="{3F8C6211-39E8-27FA-FD35-E6D386F96EFD}"/>
              </a:ext>
            </a:extLst>
          </p:cNvPr>
          <p:cNvSpPr txBox="1"/>
          <p:nvPr/>
        </p:nvSpPr>
        <p:spPr>
          <a:xfrm>
            <a:off x="3358552" y="4314348"/>
            <a:ext cx="1258724" cy="307777"/>
          </a:xfrm>
          <a:prstGeom prst="rect">
            <a:avLst/>
          </a:prstGeom>
          <a:noFill/>
        </p:spPr>
        <p:txBody>
          <a:bodyPr wrap="square" rtlCol="0">
            <a:spAutoFit/>
          </a:bodyPr>
          <a:lstStyle/>
          <a:p>
            <a:pPr algn="ctr"/>
            <a:r>
              <a:rPr lang="en-US" sz="1400"/>
              <a:t>Ten Nicholas</a:t>
            </a:r>
          </a:p>
        </p:txBody>
      </p:sp>
      <p:sp>
        <p:nvSpPr>
          <p:cNvPr id="38" name="TextBox 37">
            <a:extLst>
              <a:ext uri="{FF2B5EF4-FFF2-40B4-BE49-F238E27FC236}">
                <a16:creationId xmlns:a16="http://schemas.microsoft.com/office/drawing/2014/main" id="{9D79F227-F775-203D-E26F-95EED8F845B0}"/>
              </a:ext>
            </a:extLst>
          </p:cNvPr>
          <p:cNvSpPr txBox="1"/>
          <p:nvPr/>
        </p:nvSpPr>
        <p:spPr>
          <a:xfrm>
            <a:off x="5885732" y="4460105"/>
            <a:ext cx="938951" cy="307777"/>
          </a:xfrm>
          <a:prstGeom prst="rect">
            <a:avLst/>
          </a:prstGeom>
          <a:noFill/>
        </p:spPr>
        <p:txBody>
          <a:bodyPr wrap="square" rtlCol="0">
            <a:spAutoFit/>
          </a:bodyPr>
          <a:lstStyle/>
          <a:p>
            <a:pPr algn="ctr"/>
            <a:r>
              <a:rPr lang="en-US" sz="1400"/>
              <a:t>Jeff Paul</a:t>
            </a:r>
          </a:p>
        </p:txBody>
      </p:sp>
      <p:sp>
        <p:nvSpPr>
          <p:cNvPr id="39" name="TextBox 38">
            <a:extLst>
              <a:ext uri="{FF2B5EF4-FFF2-40B4-BE49-F238E27FC236}">
                <a16:creationId xmlns:a16="http://schemas.microsoft.com/office/drawing/2014/main" id="{3C936025-9B9B-488E-B916-2AAFFB254A6A}"/>
              </a:ext>
            </a:extLst>
          </p:cNvPr>
          <p:cNvSpPr txBox="1"/>
          <p:nvPr/>
        </p:nvSpPr>
        <p:spPr>
          <a:xfrm>
            <a:off x="6557821" y="6373476"/>
            <a:ext cx="1258724" cy="307777"/>
          </a:xfrm>
          <a:prstGeom prst="rect">
            <a:avLst/>
          </a:prstGeom>
          <a:noFill/>
        </p:spPr>
        <p:txBody>
          <a:bodyPr wrap="square" rtlCol="0">
            <a:spAutoFit/>
          </a:bodyPr>
          <a:lstStyle/>
          <a:p>
            <a:pPr algn="ctr"/>
            <a:r>
              <a:rPr lang="en-US" sz="1400"/>
              <a:t>Jeffrey Lant</a:t>
            </a:r>
          </a:p>
        </p:txBody>
      </p:sp>
      <p:sp>
        <p:nvSpPr>
          <p:cNvPr id="40" name="TextBox 39">
            <a:extLst>
              <a:ext uri="{FF2B5EF4-FFF2-40B4-BE49-F238E27FC236}">
                <a16:creationId xmlns:a16="http://schemas.microsoft.com/office/drawing/2014/main" id="{95B2396B-345E-089E-9208-5FB9E62D51CE}"/>
              </a:ext>
            </a:extLst>
          </p:cNvPr>
          <p:cNvSpPr txBox="1"/>
          <p:nvPr/>
        </p:nvSpPr>
        <p:spPr>
          <a:xfrm>
            <a:off x="8161257" y="4453749"/>
            <a:ext cx="1258724" cy="307777"/>
          </a:xfrm>
          <a:prstGeom prst="rect">
            <a:avLst/>
          </a:prstGeom>
          <a:noFill/>
        </p:spPr>
        <p:txBody>
          <a:bodyPr wrap="square" rtlCol="0">
            <a:spAutoFit/>
          </a:bodyPr>
          <a:lstStyle/>
          <a:p>
            <a:pPr algn="ctr"/>
            <a:r>
              <a:rPr lang="en-US" sz="1400"/>
              <a:t>Brian Tracy</a:t>
            </a:r>
          </a:p>
        </p:txBody>
      </p:sp>
      <p:sp>
        <p:nvSpPr>
          <p:cNvPr id="41" name="TextBox 40">
            <a:extLst>
              <a:ext uri="{FF2B5EF4-FFF2-40B4-BE49-F238E27FC236}">
                <a16:creationId xmlns:a16="http://schemas.microsoft.com/office/drawing/2014/main" id="{FCCC38D7-9A66-4D5F-E48B-060389E4D2D3}"/>
              </a:ext>
            </a:extLst>
          </p:cNvPr>
          <p:cNvSpPr txBox="1"/>
          <p:nvPr/>
        </p:nvSpPr>
        <p:spPr>
          <a:xfrm>
            <a:off x="9318983" y="4486073"/>
            <a:ext cx="1258724" cy="307777"/>
          </a:xfrm>
          <a:prstGeom prst="rect">
            <a:avLst/>
          </a:prstGeom>
          <a:noFill/>
        </p:spPr>
        <p:txBody>
          <a:bodyPr wrap="square" rtlCol="0">
            <a:spAutoFit/>
          </a:bodyPr>
          <a:lstStyle/>
          <a:p>
            <a:pPr algn="ctr"/>
            <a:r>
              <a:rPr lang="en-US" sz="1400"/>
              <a:t>Zig Ziglar</a:t>
            </a:r>
          </a:p>
        </p:txBody>
      </p:sp>
      <p:sp>
        <p:nvSpPr>
          <p:cNvPr id="42" name="TextBox 41">
            <a:extLst>
              <a:ext uri="{FF2B5EF4-FFF2-40B4-BE49-F238E27FC236}">
                <a16:creationId xmlns:a16="http://schemas.microsoft.com/office/drawing/2014/main" id="{30A7E541-5E46-E0CD-CF54-625BC439CB01}"/>
              </a:ext>
            </a:extLst>
          </p:cNvPr>
          <p:cNvSpPr txBox="1"/>
          <p:nvPr/>
        </p:nvSpPr>
        <p:spPr>
          <a:xfrm>
            <a:off x="9676678" y="6359843"/>
            <a:ext cx="1258724" cy="307777"/>
          </a:xfrm>
          <a:prstGeom prst="rect">
            <a:avLst/>
          </a:prstGeom>
          <a:noFill/>
        </p:spPr>
        <p:txBody>
          <a:bodyPr wrap="square" rtlCol="0">
            <a:spAutoFit/>
          </a:bodyPr>
          <a:lstStyle/>
          <a:p>
            <a:pPr algn="ctr"/>
            <a:r>
              <a:rPr lang="en-US" sz="1400"/>
              <a:t>Robert Allen</a:t>
            </a:r>
          </a:p>
        </p:txBody>
      </p:sp>
      <p:sp>
        <p:nvSpPr>
          <p:cNvPr id="43" name="TextBox 42">
            <a:extLst>
              <a:ext uri="{FF2B5EF4-FFF2-40B4-BE49-F238E27FC236}">
                <a16:creationId xmlns:a16="http://schemas.microsoft.com/office/drawing/2014/main" id="{89D734C3-9216-5C38-340B-55B799140DD2}"/>
              </a:ext>
            </a:extLst>
          </p:cNvPr>
          <p:cNvSpPr txBox="1"/>
          <p:nvPr/>
        </p:nvSpPr>
        <p:spPr>
          <a:xfrm>
            <a:off x="10877359" y="6359843"/>
            <a:ext cx="1128553" cy="307777"/>
          </a:xfrm>
          <a:prstGeom prst="rect">
            <a:avLst/>
          </a:prstGeom>
          <a:noFill/>
        </p:spPr>
        <p:txBody>
          <a:bodyPr wrap="square" rtlCol="0">
            <a:spAutoFit/>
          </a:bodyPr>
          <a:lstStyle/>
          <a:p>
            <a:pPr algn="ctr"/>
            <a:r>
              <a:rPr lang="en-US" sz="1400"/>
              <a:t>Mike Enlow</a:t>
            </a:r>
          </a:p>
        </p:txBody>
      </p:sp>
      <p:pic>
        <p:nvPicPr>
          <p:cNvPr id="44" name="Picture 43">
            <a:extLst>
              <a:ext uri="{FF2B5EF4-FFF2-40B4-BE49-F238E27FC236}">
                <a16:creationId xmlns:a16="http://schemas.microsoft.com/office/drawing/2014/main" id="{F89707CA-730D-CDFF-04EF-2FEB974B6FD4}"/>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429923" y="862462"/>
            <a:ext cx="1572329" cy="1649028"/>
          </a:xfrm>
          <a:prstGeom prst="rect">
            <a:avLst/>
          </a:prstGeom>
        </p:spPr>
      </p:pic>
      <p:sp>
        <p:nvSpPr>
          <p:cNvPr id="45" name="TextBox 44">
            <a:extLst>
              <a:ext uri="{FF2B5EF4-FFF2-40B4-BE49-F238E27FC236}">
                <a16:creationId xmlns:a16="http://schemas.microsoft.com/office/drawing/2014/main" id="{6FEBFD51-3C80-9156-1094-3B8538859EDA}"/>
              </a:ext>
            </a:extLst>
          </p:cNvPr>
          <p:cNvSpPr txBox="1"/>
          <p:nvPr/>
        </p:nvSpPr>
        <p:spPr>
          <a:xfrm>
            <a:off x="8419939" y="2515034"/>
            <a:ext cx="1572329" cy="307777"/>
          </a:xfrm>
          <a:prstGeom prst="rect">
            <a:avLst/>
          </a:prstGeom>
          <a:noFill/>
        </p:spPr>
        <p:txBody>
          <a:bodyPr wrap="square" rtlCol="0">
            <a:spAutoFit/>
          </a:bodyPr>
          <a:lstStyle/>
          <a:p>
            <a:pPr algn="ctr"/>
            <a:r>
              <a:rPr lang="en-US" sz="1400"/>
              <a:t>Gary Bencivenga</a:t>
            </a:r>
          </a:p>
        </p:txBody>
      </p:sp>
      <p:pic>
        <p:nvPicPr>
          <p:cNvPr id="46" name="Picture 45">
            <a:extLst>
              <a:ext uri="{FF2B5EF4-FFF2-40B4-BE49-F238E27FC236}">
                <a16:creationId xmlns:a16="http://schemas.microsoft.com/office/drawing/2014/main" id="{27A2765F-965C-5D94-2DBB-F66F1C866BA1}"/>
              </a:ext>
            </a:extLst>
          </p:cNvPr>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2569107" y="4818055"/>
            <a:ext cx="1088609" cy="1410648"/>
          </a:xfrm>
          <a:prstGeom prst="rect">
            <a:avLst/>
          </a:prstGeom>
        </p:spPr>
      </p:pic>
      <p:sp>
        <p:nvSpPr>
          <p:cNvPr id="47" name="TextBox 46">
            <a:extLst>
              <a:ext uri="{FF2B5EF4-FFF2-40B4-BE49-F238E27FC236}">
                <a16:creationId xmlns:a16="http://schemas.microsoft.com/office/drawing/2014/main" id="{E977961F-738B-C7B6-7492-9BBDD81D01E0}"/>
              </a:ext>
            </a:extLst>
          </p:cNvPr>
          <p:cNvSpPr txBox="1"/>
          <p:nvPr/>
        </p:nvSpPr>
        <p:spPr>
          <a:xfrm>
            <a:off x="1300709" y="6276401"/>
            <a:ext cx="1258724" cy="307777"/>
          </a:xfrm>
          <a:prstGeom prst="rect">
            <a:avLst/>
          </a:prstGeom>
          <a:noFill/>
        </p:spPr>
        <p:txBody>
          <a:bodyPr wrap="square" rtlCol="0">
            <a:spAutoFit/>
          </a:bodyPr>
          <a:lstStyle/>
          <a:p>
            <a:pPr algn="ctr"/>
            <a:r>
              <a:rPr lang="en-US" sz="1400"/>
              <a:t>Bob Serling</a:t>
            </a:r>
          </a:p>
        </p:txBody>
      </p:sp>
      <p:pic>
        <p:nvPicPr>
          <p:cNvPr id="48" name="Picture 47">
            <a:extLst>
              <a:ext uri="{FF2B5EF4-FFF2-40B4-BE49-F238E27FC236}">
                <a16:creationId xmlns:a16="http://schemas.microsoft.com/office/drawing/2014/main" id="{AF0A3377-FDCD-B849-41DF-4767A6569F9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317698" y="5013468"/>
            <a:ext cx="1270825" cy="1270825"/>
          </a:xfrm>
          <a:prstGeom prst="rect">
            <a:avLst/>
          </a:prstGeom>
        </p:spPr>
      </p:pic>
      <p:sp>
        <p:nvSpPr>
          <p:cNvPr id="49" name="TextBox 48">
            <a:extLst>
              <a:ext uri="{FF2B5EF4-FFF2-40B4-BE49-F238E27FC236}">
                <a16:creationId xmlns:a16="http://schemas.microsoft.com/office/drawing/2014/main" id="{33515F78-4F73-1F17-8555-02AEF171B280}"/>
              </a:ext>
            </a:extLst>
          </p:cNvPr>
          <p:cNvSpPr txBox="1"/>
          <p:nvPr/>
        </p:nvSpPr>
        <p:spPr>
          <a:xfrm>
            <a:off x="7942170" y="6293674"/>
            <a:ext cx="1940740" cy="492443"/>
          </a:xfrm>
          <a:prstGeom prst="rect">
            <a:avLst/>
          </a:prstGeom>
          <a:noFill/>
        </p:spPr>
        <p:txBody>
          <a:bodyPr wrap="square" rtlCol="0">
            <a:spAutoFit/>
          </a:bodyPr>
          <a:lstStyle/>
          <a:p>
            <a:pPr algn="ctr"/>
            <a:r>
              <a:rPr lang="en-US" sz="1400"/>
              <a:t>Bill Myers</a:t>
            </a:r>
          </a:p>
          <a:p>
            <a:pPr algn="ctr"/>
            <a:r>
              <a:rPr lang="en-US" sz="1200"/>
              <a:t>https://www.bmyers.com</a:t>
            </a:r>
          </a:p>
        </p:txBody>
      </p:sp>
      <p:pic>
        <p:nvPicPr>
          <p:cNvPr id="1032" name="Picture 8" descr="Insights from copywriting legend Gary Halbert - Copy Dojo">
            <a:extLst>
              <a:ext uri="{FF2B5EF4-FFF2-40B4-BE49-F238E27FC236}">
                <a16:creationId xmlns:a16="http://schemas.microsoft.com/office/drawing/2014/main" id="{8AB05F49-47E9-D0F9-52A3-A67AA068E216}"/>
              </a:ext>
            </a:extLst>
          </p:cNvPr>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54081" y="851535"/>
            <a:ext cx="1355220" cy="135134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135C1E17-7BF6-80FF-4270-8158A9FE955E}"/>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1788803" y="2962146"/>
            <a:ext cx="1406511" cy="1410648"/>
          </a:xfrm>
          <a:prstGeom prst="rect">
            <a:avLst/>
          </a:prstGeom>
        </p:spPr>
      </p:pic>
      <p:sp>
        <p:nvSpPr>
          <p:cNvPr id="51" name="TextBox 50">
            <a:extLst>
              <a:ext uri="{FF2B5EF4-FFF2-40B4-BE49-F238E27FC236}">
                <a16:creationId xmlns:a16="http://schemas.microsoft.com/office/drawing/2014/main" id="{711E2303-7A21-B48C-F562-9278DCCADE2B}"/>
              </a:ext>
            </a:extLst>
          </p:cNvPr>
          <p:cNvSpPr txBox="1"/>
          <p:nvPr/>
        </p:nvSpPr>
        <p:spPr>
          <a:xfrm>
            <a:off x="1830675" y="4347975"/>
            <a:ext cx="1258724" cy="307777"/>
          </a:xfrm>
          <a:prstGeom prst="rect">
            <a:avLst/>
          </a:prstGeom>
          <a:noFill/>
        </p:spPr>
        <p:txBody>
          <a:bodyPr wrap="square" rtlCol="0">
            <a:spAutoFit/>
          </a:bodyPr>
          <a:lstStyle/>
          <a:p>
            <a:pPr algn="ctr"/>
            <a:r>
              <a:rPr lang="en-US" sz="1400"/>
              <a:t>Dean Jackson</a:t>
            </a:r>
          </a:p>
        </p:txBody>
      </p:sp>
      <p:pic>
        <p:nvPicPr>
          <p:cNvPr id="52" name="Picture 51">
            <a:extLst>
              <a:ext uri="{FF2B5EF4-FFF2-40B4-BE49-F238E27FC236}">
                <a16:creationId xmlns:a16="http://schemas.microsoft.com/office/drawing/2014/main" id="{D621CA2E-956D-E905-E8E6-1358FC9473D9}"/>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0312387" y="880482"/>
            <a:ext cx="1506044" cy="1573883"/>
          </a:xfrm>
          <a:prstGeom prst="rect">
            <a:avLst/>
          </a:prstGeom>
        </p:spPr>
      </p:pic>
      <p:sp>
        <p:nvSpPr>
          <p:cNvPr id="53" name="TextBox 52">
            <a:extLst>
              <a:ext uri="{FF2B5EF4-FFF2-40B4-BE49-F238E27FC236}">
                <a16:creationId xmlns:a16="http://schemas.microsoft.com/office/drawing/2014/main" id="{6E7D7325-78A6-D7B0-48AD-92B8AFCB3D57}"/>
              </a:ext>
            </a:extLst>
          </p:cNvPr>
          <p:cNvSpPr txBox="1"/>
          <p:nvPr/>
        </p:nvSpPr>
        <p:spPr>
          <a:xfrm>
            <a:off x="10271125" y="2478458"/>
            <a:ext cx="1572329" cy="307777"/>
          </a:xfrm>
          <a:prstGeom prst="rect">
            <a:avLst/>
          </a:prstGeom>
          <a:noFill/>
        </p:spPr>
        <p:txBody>
          <a:bodyPr wrap="square" rtlCol="0">
            <a:spAutoFit/>
          </a:bodyPr>
          <a:lstStyle/>
          <a:p>
            <a:pPr algn="ctr"/>
            <a:r>
              <a:rPr lang="en-US" sz="1400"/>
              <a:t>Robert Cialdini</a:t>
            </a:r>
          </a:p>
        </p:txBody>
      </p:sp>
      <p:sp>
        <p:nvSpPr>
          <p:cNvPr id="54" name="TextBox 53">
            <a:extLst>
              <a:ext uri="{FF2B5EF4-FFF2-40B4-BE49-F238E27FC236}">
                <a16:creationId xmlns:a16="http://schemas.microsoft.com/office/drawing/2014/main" id="{5E412054-73FA-D017-3B19-E00DC037BFB5}"/>
              </a:ext>
            </a:extLst>
          </p:cNvPr>
          <p:cNvSpPr txBox="1"/>
          <p:nvPr/>
        </p:nvSpPr>
        <p:spPr>
          <a:xfrm>
            <a:off x="3756301" y="6373476"/>
            <a:ext cx="1258724" cy="523220"/>
          </a:xfrm>
          <a:prstGeom prst="rect">
            <a:avLst/>
          </a:prstGeom>
          <a:noFill/>
        </p:spPr>
        <p:txBody>
          <a:bodyPr wrap="square" rtlCol="0">
            <a:spAutoFit/>
          </a:bodyPr>
          <a:lstStyle/>
          <a:p>
            <a:pPr algn="ctr"/>
            <a:r>
              <a:rPr lang="en-US" sz="1400"/>
              <a:t>Stuart Goldsmith</a:t>
            </a:r>
          </a:p>
        </p:txBody>
      </p:sp>
      <p:pic>
        <p:nvPicPr>
          <p:cNvPr id="56" name="Picture 55">
            <a:extLst>
              <a:ext uri="{FF2B5EF4-FFF2-40B4-BE49-F238E27FC236}">
                <a16:creationId xmlns:a16="http://schemas.microsoft.com/office/drawing/2014/main" id="{737625E7-7189-E505-F95F-83A2F25AFECF}"/>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710702" y="5034640"/>
            <a:ext cx="1109472" cy="1325203"/>
          </a:xfrm>
          <a:prstGeom prst="rect">
            <a:avLst/>
          </a:prstGeom>
        </p:spPr>
      </p:pic>
      <p:sp>
        <p:nvSpPr>
          <p:cNvPr id="57" name="TextBox 56">
            <a:extLst>
              <a:ext uri="{FF2B5EF4-FFF2-40B4-BE49-F238E27FC236}">
                <a16:creationId xmlns:a16="http://schemas.microsoft.com/office/drawing/2014/main" id="{C2EF79D2-1C4D-20EE-2373-3F185D4E944D}"/>
              </a:ext>
            </a:extLst>
          </p:cNvPr>
          <p:cNvSpPr txBox="1"/>
          <p:nvPr/>
        </p:nvSpPr>
        <p:spPr>
          <a:xfrm>
            <a:off x="6961486" y="4498205"/>
            <a:ext cx="1258724" cy="307777"/>
          </a:xfrm>
          <a:prstGeom prst="rect">
            <a:avLst/>
          </a:prstGeom>
          <a:noFill/>
        </p:spPr>
        <p:txBody>
          <a:bodyPr wrap="square" rtlCol="0">
            <a:spAutoFit/>
          </a:bodyPr>
          <a:lstStyle/>
          <a:p>
            <a:pPr algn="ctr"/>
            <a:r>
              <a:rPr lang="en-US" sz="1400"/>
              <a:t>Joe Girard</a:t>
            </a:r>
          </a:p>
        </p:txBody>
      </p:sp>
      <p:pic>
        <p:nvPicPr>
          <p:cNvPr id="1040" name="Picture 16" descr="10 bizarre and daring feats of salesmanship - Joe Girard (7) - FORTUNE">
            <a:extLst>
              <a:ext uri="{FF2B5EF4-FFF2-40B4-BE49-F238E27FC236}">
                <a16:creationId xmlns:a16="http://schemas.microsoft.com/office/drawing/2014/main" id="{0BDAEA8E-F072-2017-9BDD-81203EF6D3AA}"/>
              </a:ext>
            </a:extLst>
          </p:cNvPr>
          <p:cNvPicPr>
            <a:picLocks noChangeAspect="1" noChangeArrowheads="1"/>
          </p:cNvPicPr>
          <p:nvPr/>
        </p:nvPicPr>
        <p:blipFill rotWithShape="1">
          <a:blip r:embed="rId22" cstate="email">
            <a:extLst>
              <a:ext uri="{28A0092B-C50C-407E-A947-70E740481C1C}">
                <a14:useLocalDpi xmlns:a14="http://schemas.microsoft.com/office/drawing/2010/main"/>
              </a:ext>
            </a:extLst>
          </a:blip>
          <a:srcRect/>
          <a:stretch/>
        </p:blipFill>
        <p:spPr bwMode="auto">
          <a:xfrm>
            <a:off x="6994152" y="2921898"/>
            <a:ext cx="1196152" cy="1563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651B47E-50FE-CB92-9F80-3CC2CF13EFE1}"/>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3840640" y="4957623"/>
            <a:ext cx="1166271" cy="1350930"/>
          </a:xfrm>
          <a:prstGeom prst="rect">
            <a:avLst/>
          </a:prstGeom>
        </p:spPr>
      </p:pic>
      <p:pic>
        <p:nvPicPr>
          <p:cNvPr id="5" name="Picture 4">
            <a:extLst>
              <a:ext uri="{FF2B5EF4-FFF2-40B4-BE49-F238E27FC236}">
                <a16:creationId xmlns:a16="http://schemas.microsoft.com/office/drawing/2014/main" id="{C108628B-A87C-F1B6-D3EF-FE5E9F8E108A}"/>
              </a:ext>
            </a:extLst>
          </p:cNvPr>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91361" y="4835630"/>
            <a:ext cx="1168794" cy="1473697"/>
          </a:xfrm>
          <a:prstGeom prst="rect">
            <a:avLst/>
          </a:prstGeom>
        </p:spPr>
      </p:pic>
      <p:sp>
        <p:nvSpPr>
          <p:cNvPr id="7" name="TextBox 6">
            <a:extLst>
              <a:ext uri="{FF2B5EF4-FFF2-40B4-BE49-F238E27FC236}">
                <a16:creationId xmlns:a16="http://schemas.microsoft.com/office/drawing/2014/main" id="{AF25D7B4-4BF9-7BAA-1339-ECF0D4DBC643}"/>
              </a:ext>
            </a:extLst>
          </p:cNvPr>
          <p:cNvSpPr txBox="1"/>
          <p:nvPr/>
        </p:nvSpPr>
        <p:spPr>
          <a:xfrm>
            <a:off x="54700" y="6341224"/>
            <a:ext cx="1258724" cy="307777"/>
          </a:xfrm>
          <a:prstGeom prst="rect">
            <a:avLst/>
          </a:prstGeom>
          <a:noFill/>
        </p:spPr>
        <p:txBody>
          <a:bodyPr wrap="square" rtlCol="0">
            <a:spAutoFit/>
          </a:bodyPr>
          <a:lstStyle/>
          <a:p>
            <a:pPr algn="ctr"/>
            <a:r>
              <a:rPr lang="en-US" sz="1400"/>
              <a:t>Brian Kurtz</a:t>
            </a:r>
          </a:p>
        </p:txBody>
      </p:sp>
      <p:sp>
        <p:nvSpPr>
          <p:cNvPr id="8" name="TextBox 7">
            <a:extLst>
              <a:ext uri="{FF2B5EF4-FFF2-40B4-BE49-F238E27FC236}">
                <a16:creationId xmlns:a16="http://schemas.microsoft.com/office/drawing/2014/main" id="{2F4DE5D4-BEA6-F188-7843-A16B7651EDE4}"/>
              </a:ext>
            </a:extLst>
          </p:cNvPr>
          <p:cNvSpPr txBox="1"/>
          <p:nvPr/>
        </p:nvSpPr>
        <p:spPr>
          <a:xfrm>
            <a:off x="4571894" y="4319150"/>
            <a:ext cx="1202468" cy="307777"/>
          </a:xfrm>
          <a:prstGeom prst="rect">
            <a:avLst/>
          </a:prstGeom>
          <a:noFill/>
        </p:spPr>
        <p:txBody>
          <a:bodyPr wrap="square" rtlCol="0">
            <a:spAutoFit/>
          </a:bodyPr>
          <a:lstStyle/>
          <a:p>
            <a:pPr algn="ctr"/>
            <a:r>
              <a:rPr lang="en-US" sz="1400"/>
              <a:t>John Carlton</a:t>
            </a:r>
          </a:p>
        </p:txBody>
      </p:sp>
      <p:pic>
        <p:nvPicPr>
          <p:cNvPr id="9" name="Picture 8">
            <a:extLst>
              <a:ext uri="{FF2B5EF4-FFF2-40B4-BE49-F238E27FC236}">
                <a16:creationId xmlns:a16="http://schemas.microsoft.com/office/drawing/2014/main" id="{56F8444B-BA9A-05C9-E3C5-CE2499D45378}"/>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4602764" y="2958562"/>
            <a:ext cx="1129932" cy="1374631"/>
          </a:xfrm>
          <a:prstGeom prst="rect">
            <a:avLst/>
          </a:prstGeom>
        </p:spPr>
      </p:pic>
      <p:sp>
        <p:nvSpPr>
          <p:cNvPr id="11" name="TextBox 10">
            <a:extLst>
              <a:ext uri="{FF2B5EF4-FFF2-40B4-BE49-F238E27FC236}">
                <a16:creationId xmlns:a16="http://schemas.microsoft.com/office/drawing/2014/main" id="{23298DB9-A1DF-8245-1FAD-F6A15A4BA2D0}"/>
              </a:ext>
            </a:extLst>
          </p:cNvPr>
          <p:cNvSpPr txBox="1"/>
          <p:nvPr/>
        </p:nvSpPr>
        <p:spPr>
          <a:xfrm>
            <a:off x="5289782" y="6394741"/>
            <a:ext cx="1133897" cy="523220"/>
          </a:xfrm>
          <a:prstGeom prst="rect">
            <a:avLst/>
          </a:prstGeom>
          <a:noFill/>
        </p:spPr>
        <p:txBody>
          <a:bodyPr wrap="square" rtlCol="0">
            <a:spAutoFit/>
          </a:bodyPr>
          <a:lstStyle/>
          <a:p>
            <a:pPr algn="ctr"/>
            <a:r>
              <a:rPr lang="en-US" sz="1400"/>
              <a:t>Alex Mandossian</a:t>
            </a:r>
          </a:p>
        </p:txBody>
      </p:sp>
      <p:pic>
        <p:nvPicPr>
          <p:cNvPr id="2052" name="Picture 4" descr="Alex Mandossian - YouTube">
            <a:extLst>
              <a:ext uri="{FF2B5EF4-FFF2-40B4-BE49-F238E27FC236}">
                <a16:creationId xmlns:a16="http://schemas.microsoft.com/office/drawing/2014/main" id="{2090BA26-9BE9-F75E-AB4C-2E6D289323D0}"/>
              </a:ext>
            </a:extLst>
          </p:cNvPr>
          <p:cNvPicPr>
            <a:picLocks noChangeAspect="1" noChangeArrowheads="1"/>
          </p:cNvPicPr>
          <p:nvPr/>
        </p:nvPicPr>
        <p:blipFill rotWithShape="1">
          <a:blip r:embed="rId26" cstate="email">
            <a:extLst>
              <a:ext uri="{28A0092B-C50C-407E-A947-70E740481C1C}">
                <a14:useLocalDpi xmlns:a14="http://schemas.microsoft.com/office/drawing/2010/main"/>
              </a:ext>
            </a:extLst>
          </a:blip>
          <a:srcRect/>
          <a:stretch/>
        </p:blipFill>
        <p:spPr bwMode="auto">
          <a:xfrm>
            <a:off x="5340559" y="4929835"/>
            <a:ext cx="1075559" cy="141064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C1276A6-9E85-F005-4120-4740E9A713A8}"/>
              </a:ext>
            </a:extLst>
          </p:cNvPr>
          <p:cNvSpPr txBox="1"/>
          <p:nvPr/>
        </p:nvSpPr>
        <p:spPr>
          <a:xfrm>
            <a:off x="84083" y="84082"/>
            <a:ext cx="5902047" cy="523220"/>
          </a:xfrm>
          <a:prstGeom prst="rect">
            <a:avLst/>
          </a:prstGeom>
          <a:noFill/>
        </p:spPr>
        <p:txBody>
          <a:bodyPr wrap="square" rtlCol="0">
            <a:spAutoFit/>
          </a:bodyPr>
          <a:lstStyle/>
          <a:p>
            <a:r>
              <a:rPr lang="en-US" sz="2800" b="1"/>
              <a:t>Some Marketing People to Know ...</a:t>
            </a:r>
          </a:p>
        </p:txBody>
      </p:sp>
    </p:spTree>
    <p:extLst>
      <p:ext uri="{BB962C8B-B14F-4D97-AF65-F5344CB8AC3E}">
        <p14:creationId xmlns:p14="http://schemas.microsoft.com/office/powerpoint/2010/main" val="1876813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2410</TotalTime>
  <Words>3167</Words>
  <Application>Microsoft Macintosh PowerPoint</Application>
  <PresentationFormat>Widescreen</PresentationFormat>
  <Paragraphs>406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206</cp:revision>
  <dcterms:created xsi:type="dcterms:W3CDTF">2021-08-13T19:21:10Z</dcterms:created>
  <dcterms:modified xsi:type="dcterms:W3CDTF">2023-05-11T21:39:23Z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2022-09-02T20:43:44Z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c1d4db92-49ba-4377-9ce0-a34b8c197608</vt:lpwstr>
  </property>
  <property fmtid="{D5CDD505-2E9C-101B-9397-08002B2CF9AE}" pid="8" name="MSIP_Label_4f518368-b969-4042-91d9-8939bd921da2_ContentBits">
    <vt:lpwstr>0</vt:lpwstr>
  </property>
</Properties>
</file>