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72" r:id="rId2"/>
    <p:sldId id="273"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94"/>
    <p:restoredTop sz="94762"/>
  </p:normalViewPr>
  <p:slideViewPr>
    <p:cSldViewPr snapToGrid="0" snapToObjects="1">
      <p:cViewPr varScale="1">
        <p:scale>
          <a:sx n="121" d="100"/>
          <a:sy n="121" d="100"/>
        </p:scale>
        <p:origin x="9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E52045-756B-384E-A6E6-7F3ED1EF79B4}" type="datetimeFigureOut">
              <a:rPr lang="en-US" smtClean="0"/>
              <a:t>6/12/21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306D32-B6E9-3F45-B72A-AAF6ECEF29E7}" type="slidenum">
              <a:rPr lang="en-US" smtClean="0"/>
              <a:t>‹#›</a:t>
            </a:fld>
            <a:endParaRPr lang="en-US"/>
          </a:p>
        </p:txBody>
      </p:sp>
    </p:spTree>
    <p:extLst>
      <p:ext uri="{BB962C8B-B14F-4D97-AF65-F5344CB8AC3E}">
        <p14:creationId xmlns:p14="http://schemas.microsoft.com/office/powerpoint/2010/main" val="711362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99DC7AF-117D-0D44-9887-15AB809462D7}" type="datetimeFigureOut">
              <a:rPr lang="en-US" smtClean="0"/>
              <a:t>6/12/21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945871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9DC7AF-117D-0D44-9887-15AB809462D7}" type="datetimeFigureOut">
              <a:rPr lang="en-US" smtClean="0"/>
              <a:t>6/12/21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462944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9DC7AF-117D-0D44-9887-15AB809462D7}" type="datetimeFigureOut">
              <a:rPr lang="en-US" smtClean="0"/>
              <a:t>6/12/21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368504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9DC7AF-117D-0D44-9887-15AB809462D7}" type="datetimeFigureOut">
              <a:rPr lang="en-US" smtClean="0"/>
              <a:t>6/12/21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593068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9DC7AF-117D-0D44-9887-15AB809462D7}" type="datetimeFigureOut">
              <a:rPr lang="en-US" smtClean="0"/>
              <a:t>6/12/21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2018156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9DC7AF-117D-0D44-9887-15AB809462D7}" type="datetimeFigureOut">
              <a:rPr lang="en-US" smtClean="0"/>
              <a:t>6/12/21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798936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99DC7AF-117D-0D44-9887-15AB809462D7}" type="datetimeFigureOut">
              <a:rPr lang="en-US" smtClean="0"/>
              <a:t>6/12/21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297035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9DC7AF-117D-0D44-9887-15AB809462D7}" type="datetimeFigureOut">
              <a:rPr lang="en-US" smtClean="0"/>
              <a:t>6/12/21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52363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9DC7AF-117D-0D44-9887-15AB809462D7}" type="datetimeFigureOut">
              <a:rPr lang="en-US" smtClean="0"/>
              <a:t>6/12/21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15633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9DC7AF-117D-0D44-9887-15AB809462D7}" type="datetimeFigureOut">
              <a:rPr lang="en-US" smtClean="0"/>
              <a:t>6/12/21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986975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9DC7AF-117D-0D44-9887-15AB809462D7}" type="datetimeFigureOut">
              <a:rPr lang="en-US" smtClean="0"/>
              <a:t>6/12/21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BE62F-7673-AC4C-86B9-6FDC165F072B}" type="slidenum">
              <a:rPr lang="en-US" smtClean="0"/>
              <a:t>‹#›</a:t>
            </a:fld>
            <a:endParaRPr lang="en-US"/>
          </a:p>
        </p:txBody>
      </p:sp>
    </p:spTree>
    <p:extLst>
      <p:ext uri="{BB962C8B-B14F-4D97-AF65-F5344CB8AC3E}">
        <p14:creationId xmlns:p14="http://schemas.microsoft.com/office/powerpoint/2010/main" val="1722920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9DC7AF-117D-0D44-9887-15AB809462D7}" type="datetimeFigureOut">
              <a:rPr lang="en-US" smtClean="0"/>
              <a:t>6/12/21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7BE62F-7673-AC4C-86B9-6FDC165F072B}" type="slidenum">
              <a:rPr lang="en-US" smtClean="0"/>
              <a:t>‹#›</a:t>
            </a:fld>
            <a:endParaRPr lang="en-US"/>
          </a:p>
        </p:txBody>
      </p:sp>
    </p:spTree>
    <p:extLst>
      <p:ext uri="{BB962C8B-B14F-4D97-AF65-F5344CB8AC3E}">
        <p14:creationId xmlns:p14="http://schemas.microsoft.com/office/powerpoint/2010/main" val="1390739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feynmanlectures.caltech.edu/II_01.html#Ch1-S5" TargetMode="External"/><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tiff"/><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gif"/><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8" Type="http://schemas.openxmlformats.org/officeDocument/2006/relationships/image" Target="../media/image13.tiff"/><Relationship Id="rId3" Type="http://schemas.openxmlformats.org/officeDocument/2006/relationships/image" Target="../media/image8.tiff"/><Relationship Id="rId7" Type="http://schemas.openxmlformats.org/officeDocument/2006/relationships/image" Target="../media/image12.jpeg"/><Relationship Id="rId12" Type="http://schemas.openxmlformats.org/officeDocument/2006/relationships/hyperlink" Target="https://www.youtube.com/watch?v=j2AQAVIzx70" TargetMode="External"/><Relationship Id="rId2" Type="http://schemas.openxmlformats.org/officeDocument/2006/relationships/image" Target="../media/image7.tiff"/><Relationship Id="rId1" Type="http://schemas.openxmlformats.org/officeDocument/2006/relationships/slideLayout" Target="../slideLayouts/slideLayout1.xml"/><Relationship Id="rId6" Type="http://schemas.openxmlformats.org/officeDocument/2006/relationships/image" Target="../media/image11.tiff"/><Relationship Id="rId11" Type="http://schemas.openxmlformats.org/officeDocument/2006/relationships/image" Target="../media/image16.jpeg"/><Relationship Id="rId5" Type="http://schemas.openxmlformats.org/officeDocument/2006/relationships/image" Target="../media/image10.tiff"/><Relationship Id="rId10" Type="http://schemas.openxmlformats.org/officeDocument/2006/relationships/image" Target="../media/image15.tiff"/><Relationship Id="rId4" Type="http://schemas.openxmlformats.org/officeDocument/2006/relationships/image" Target="../media/image9.tiff"/><Relationship Id="rId9" Type="http://schemas.openxmlformats.org/officeDocument/2006/relationships/image" Target="../media/image14.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5AC51304-9420-9649-B9C2-02F688CD7686}"/>
              </a:ext>
            </a:extLst>
          </p:cNvPr>
          <p:cNvSpPr txBox="1"/>
          <p:nvPr/>
        </p:nvSpPr>
        <p:spPr>
          <a:xfrm>
            <a:off x="34050" y="29641"/>
            <a:ext cx="5362365" cy="523220"/>
          </a:xfrm>
          <a:prstGeom prst="rect">
            <a:avLst/>
          </a:prstGeom>
          <a:noFill/>
        </p:spPr>
        <p:txBody>
          <a:bodyPr wrap="none" rtlCol="0">
            <a:spAutoFit/>
          </a:bodyPr>
          <a:lstStyle/>
          <a:p>
            <a:r>
              <a:rPr lang="en-US" sz="2800" b="1" dirty="0">
                <a:latin typeface="Arial" panose="020B0604020202020204" pitchFamily="34" charset="0"/>
                <a:cs typeface="Arial" panose="020B0604020202020204" pitchFamily="34" charset="0"/>
              </a:rPr>
              <a:t>Magnetism as Relativity Effect</a:t>
            </a:r>
          </a:p>
        </p:txBody>
      </p:sp>
      <p:sp>
        <p:nvSpPr>
          <p:cNvPr id="2" name="TextBox 1">
            <a:extLst>
              <a:ext uri="{FF2B5EF4-FFF2-40B4-BE49-F238E27FC236}">
                <a16:creationId xmlns:a16="http://schemas.microsoft.com/office/drawing/2014/main" id="{CC3D4649-A7E5-5848-B1B1-6FCC78D19016}"/>
              </a:ext>
            </a:extLst>
          </p:cNvPr>
          <p:cNvSpPr txBox="1"/>
          <p:nvPr/>
        </p:nvSpPr>
        <p:spPr>
          <a:xfrm>
            <a:off x="81278" y="744976"/>
            <a:ext cx="4136648" cy="4185761"/>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Some history:</a:t>
            </a:r>
            <a:br>
              <a:rPr lang="en-US" sz="1400" dirty="0">
                <a:latin typeface="Arial" panose="020B0604020202020204" pitchFamily="34" charset="0"/>
                <a:cs typeface="Arial" panose="020B0604020202020204" pitchFamily="34" charset="0"/>
              </a:rPr>
            </a:b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t>1785 - Coulomb's inverse-square law for force </a:t>
            </a:r>
            <a:br>
              <a:rPr lang="en-US" sz="1400" dirty="0"/>
            </a:br>
            <a:r>
              <a:rPr lang="en-US" sz="1400" dirty="0"/>
              <a:t>between two electrically charged particles</a:t>
            </a:r>
            <a:br>
              <a:rPr lang="en-US" sz="1400" dirty="0"/>
            </a:br>
            <a:endParaRPr lang="en-US" sz="1400" dirty="0"/>
          </a:p>
          <a:p>
            <a:pPr marL="285750" indent="-285750">
              <a:buFont typeface="Arial" panose="020B0604020202020204" pitchFamily="34" charset="0"/>
              <a:buChar char="•"/>
            </a:pPr>
            <a:r>
              <a:rPr lang="en-US" sz="1400" dirty="0"/>
              <a:t>1873 - Maxwell equations</a:t>
            </a:r>
            <a:br>
              <a:rPr lang="en-US" sz="1400" dirty="0"/>
            </a:br>
            <a:endParaRPr lang="en-US" sz="1400" dirty="0"/>
          </a:p>
          <a:p>
            <a:pPr marL="285750" indent="-285750">
              <a:buFont typeface="Arial" panose="020B0604020202020204" pitchFamily="34" charset="0"/>
              <a:buChar char="•"/>
            </a:pPr>
            <a:r>
              <a:rPr lang="en-US" sz="1400" dirty="0"/>
              <a:t>1895 - Lorentz force (electromagnetic force)</a:t>
            </a:r>
            <a:br>
              <a:rPr lang="en-US" sz="1400" dirty="0"/>
            </a:br>
            <a:endParaRPr lang="en-US" sz="1400" dirty="0"/>
          </a:p>
          <a:p>
            <a:pPr marL="285750" indent="-285750">
              <a:buFont typeface="Arial" panose="020B0604020202020204" pitchFamily="34" charset="0"/>
              <a:buChar char="•"/>
            </a:pPr>
            <a:r>
              <a:rPr lang="en-US" sz="1400" dirty="0"/>
              <a:t>1940 – Leigh Page -  charge density in electrostatics becomes proper charge density and generates a magnetic field for a moving observer</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1964 - </a:t>
            </a:r>
            <a:r>
              <a:rPr lang="en-US" sz="1400" b="1" dirty="0">
                <a:solidFill>
                  <a:srgbClr val="FF0000"/>
                </a:solidFill>
              </a:rPr>
              <a:t>Richard Feynman</a:t>
            </a:r>
            <a:r>
              <a:rPr lang="en-US" sz="1400" dirty="0"/>
              <a:t>’s textbook "The Feynman Lectures on Physics. 2. Section 13-6."</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1968 -  Rosser, W.G.V. Classical </a:t>
            </a:r>
            <a:br>
              <a:rPr lang="en-US" sz="1400" dirty="0"/>
            </a:br>
            <a:r>
              <a:rPr lang="en-US" sz="1400" dirty="0"/>
              <a:t>Electromagnetism via Relativity. </a:t>
            </a:r>
            <a:br>
              <a:rPr lang="en-US" sz="1400" dirty="0"/>
            </a:br>
            <a:r>
              <a:rPr lang="en-US" sz="1400" dirty="0"/>
              <a:t>Plenum Press.</a:t>
            </a:r>
          </a:p>
        </p:txBody>
      </p:sp>
      <p:pic>
        <p:nvPicPr>
          <p:cNvPr id="3" name="Picture 2">
            <a:extLst>
              <a:ext uri="{FF2B5EF4-FFF2-40B4-BE49-F238E27FC236}">
                <a16:creationId xmlns:a16="http://schemas.microsoft.com/office/drawing/2014/main" id="{9B42BE35-A9D7-0F47-912A-402D419345C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078026" y="744976"/>
            <a:ext cx="1284348" cy="561902"/>
          </a:xfrm>
          <a:prstGeom prst="rect">
            <a:avLst/>
          </a:prstGeom>
          <a:ln w="63500">
            <a:solidFill>
              <a:srgbClr val="00B050">
                <a:alpha val="45731"/>
              </a:srgbClr>
            </a:solidFill>
          </a:ln>
        </p:spPr>
      </p:pic>
      <p:pic>
        <p:nvPicPr>
          <p:cNvPr id="1026" name="Picture 2">
            <a:extLst>
              <a:ext uri="{FF2B5EF4-FFF2-40B4-BE49-F238E27FC236}">
                <a16:creationId xmlns:a16="http://schemas.microsoft.com/office/drawing/2014/main" id="{11DAD67E-4912-1C4B-98B9-BB462F181FF1}"/>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087085" y="1476747"/>
            <a:ext cx="1399205" cy="1044022"/>
          </a:xfrm>
          <a:prstGeom prst="rect">
            <a:avLst/>
          </a:prstGeom>
          <a:ln w="63500">
            <a:solidFill>
              <a:srgbClr val="00B050">
                <a:alpha val="45731"/>
              </a:srgbClr>
            </a:solidFill>
          </a:ln>
          <a:extLst>
            <a:ext uri="{909E8E84-426E-40DD-AFC4-6F175D3DCCD1}">
              <a14:hiddenFill xmlns:a14="http://schemas.microsoft.com/office/drawing/2010/main">
                <a:solidFill>
                  <a:srgbClr val="FFFFFF"/>
                </a:solidFill>
              </a14:hiddenFill>
            </a:ext>
          </a:extLst>
        </p:spPr>
      </p:pic>
      <p:pic>
        <p:nvPicPr>
          <p:cNvPr id="4" name="Picture 4" descr="Q: What is a magnetic field? | Ask a Mathematician / Ask a Physicist">
            <a:extLst>
              <a:ext uri="{FF2B5EF4-FFF2-40B4-BE49-F238E27FC236}">
                <a16:creationId xmlns:a16="http://schemas.microsoft.com/office/drawing/2014/main" id="{7DFE39E9-1872-0544-8918-7EB81BD7CABB}"/>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8613704" y="3429000"/>
            <a:ext cx="3429328" cy="305719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27D7C95-3E2A-F446-BCE3-06F859F0D883}"/>
              </a:ext>
            </a:extLst>
          </p:cNvPr>
          <p:cNvSpPr txBox="1"/>
          <p:nvPr/>
        </p:nvSpPr>
        <p:spPr>
          <a:xfrm>
            <a:off x="7246114" y="71003"/>
            <a:ext cx="3202934" cy="523220"/>
          </a:xfrm>
          <a:prstGeom prst="rect">
            <a:avLst/>
          </a:prstGeom>
          <a:noFill/>
        </p:spPr>
        <p:txBody>
          <a:bodyPr wrap="square" rtlCol="0">
            <a:spAutoFit/>
          </a:bodyPr>
          <a:lstStyle/>
          <a:p>
            <a:r>
              <a:rPr lang="en-US" sz="1400" dirty="0"/>
              <a:t>Two parallel wires with current flowing in the same direction attract each other.</a:t>
            </a:r>
          </a:p>
        </p:txBody>
      </p:sp>
      <p:pic>
        <p:nvPicPr>
          <p:cNvPr id="1032" name="Picture 8" descr="Magnetic Force between Two Wires Carrying Current — Collection of Solved  Problems">
            <a:extLst>
              <a:ext uri="{FF2B5EF4-FFF2-40B4-BE49-F238E27FC236}">
                <a16:creationId xmlns:a16="http://schemas.microsoft.com/office/drawing/2014/main" id="{31F437EA-9B40-8F4A-89B2-934EA1841204}"/>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10449048" y="71003"/>
            <a:ext cx="1666859" cy="164685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84C5C140-B2A5-924D-9368-2E1D5C3B3C99}"/>
              </a:ext>
            </a:extLst>
          </p:cNvPr>
          <p:cNvSpPr txBox="1"/>
          <p:nvPr/>
        </p:nvSpPr>
        <p:spPr>
          <a:xfrm>
            <a:off x="7246114" y="850580"/>
            <a:ext cx="3202934" cy="738664"/>
          </a:xfrm>
          <a:prstGeom prst="rect">
            <a:avLst/>
          </a:prstGeom>
          <a:noFill/>
        </p:spPr>
        <p:txBody>
          <a:bodyPr wrap="square" rtlCol="0">
            <a:spAutoFit/>
          </a:bodyPr>
          <a:lstStyle/>
          <a:p>
            <a:r>
              <a:rPr lang="en-US" sz="1400" dirty="0"/>
              <a:t>Standard explanation: moving charges in 1</a:t>
            </a:r>
            <a:r>
              <a:rPr lang="en-US" sz="1400" baseline="30000" dirty="0"/>
              <a:t>st</a:t>
            </a:r>
            <a:r>
              <a:rPr lang="en-US" sz="1400" dirty="0"/>
              <a:t> wire create magnetic field which act on moving charges in 2</a:t>
            </a:r>
            <a:r>
              <a:rPr lang="en-US" sz="1400" baseline="30000" dirty="0"/>
              <a:t>nd</a:t>
            </a:r>
            <a:r>
              <a:rPr lang="en-US" sz="1400" dirty="0"/>
              <a:t> wire.</a:t>
            </a:r>
          </a:p>
        </p:txBody>
      </p:sp>
      <p:sp>
        <p:nvSpPr>
          <p:cNvPr id="13" name="TextBox 12">
            <a:extLst>
              <a:ext uri="{FF2B5EF4-FFF2-40B4-BE49-F238E27FC236}">
                <a16:creationId xmlns:a16="http://schemas.microsoft.com/office/drawing/2014/main" id="{AB89C413-48A7-2C4B-897A-96788EF98AF8}"/>
              </a:ext>
            </a:extLst>
          </p:cNvPr>
          <p:cNvSpPr txBox="1"/>
          <p:nvPr/>
        </p:nvSpPr>
        <p:spPr>
          <a:xfrm>
            <a:off x="7288779" y="2096427"/>
            <a:ext cx="4764068" cy="1169551"/>
          </a:xfrm>
          <a:prstGeom prst="rect">
            <a:avLst/>
          </a:prstGeom>
          <a:noFill/>
        </p:spPr>
        <p:txBody>
          <a:bodyPr wrap="square" rtlCol="0">
            <a:spAutoFit/>
          </a:bodyPr>
          <a:lstStyle/>
          <a:p>
            <a:r>
              <a:rPr lang="en-US" sz="1400" dirty="0"/>
              <a:t>Relativity explanation: Lorentz length contraction along the wire causes density increase for charges </a:t>
            </a:r>
            <a:r>
              <a:rPr lang="en-US" sz="1400" b="1" dirty="0">
                <a:solidFill>
                  <a:srgbClr val="FF0000"/>
                </a:solidFill>
              </a:rPr>
              <a:t>moving relative to each other</a:t>
            </a:r>
            <a:r>
              <a:rPr lang="en-US" sz="1400" dirty="0"/>
              <a:t> – thus increasing Coulomb forces between positive (</a:t>
            </a:r>
            <a:r>
              <a:rPr lang="en-US" sz="1400" b="1" dirty="0">
                <a:solidFill>
                  <a:srgbClr val="FF0000"/>
                </a:solidFill>
              </a:rPr>
              <a:t>p</a:t>
            </a:r>
            <a:r>
              <a:rPr lang="en-US" sz="1400" dirty="0"/>
              <a:t>) and negative (</a:t>
            </a:r>
            <a:r>
              <a:rPr lang="en-US" sz="1400" b="1" dirty="0">
                <a:solidFill>
                  <a:srgbClr val="00B0F0"/>
                </a:solidFill>
              </a:rPr>
              <a:t>n</a:t>
            </a:r>
            <a:r>
              <a:rPr lang="en-US" sz="1400" dirty="0"/>
              <a:t>) charges. This changes the balance between repelling forces (</a:t>
            </a:r>
            <a:r>
              <a:rPr lang="en-US" sz="1400" b="1" dirty="0">
                <a:solidFill>
                  <a:srgbClr val="FF0000"/>
                </a:solidFill>
              </a:rPr>
              <a:t>p-p</a:t>
            </a:r>
            <a:r>
              <a:rPr lang="en-US" sz="1400" dirty="0"/>
              <a:t> &amp; </a:t>
            </a:r>
            <a:r>
              <a:rPr lang="en-US" sz="1400" b="1" dirty="0">
                <a:solidFill>
                  <a:srgbClr val="00B0F0"/>
                </a:solidFill>
              </a:rPr>
              <a:t>n-n</a:t>
            </a:r>
            <a:r>
              <a:rPr lang="en-US" sz="1400" dirty="0"/>
              <a:t>) and attracting forces (</a:t>
            </a:r>
            <a:r>
              <a:rPr lang="en-US" sz="1400" b="1" dirty="0">
                <a:solidFill>
                  <a:srgbClr val="FF0000"/>
                </a:solidFill>
              </a:rPr>
              <a:t>p</a:t>
            </a:r>
            <a:r>
              <a:rPr lang="en-US" sz="1400" b="1" dirty="0">
                <a:solidFill>
                  <a:srgbClr val="00B0F0"/>
                </a:solidFill>
              </a:rPr>
              <a:t>-n</a:t>
            </a:r>
            <a:r>
              <a:rPr lang="en-US" sz="1400" dirty="0"/>
              <a:t> &amp; </a:t>
            </a:r>
            <a:r>
              <a:rPr lang="en-US" sz="1400" b="1" dirty="0">
                <a:solidFill>
                  <a:srgbClr val="00B0F0"/>
                </a:solidFill>
              </a:rPr>
              <a:t>n-</a:t>
            </a:r>
            <a:r>
              <a:rPr lang="en-US" sz="1400" b="1" dirty="0">
                <a:solidFill>
                  <a:srgbClr val="FF0000"/>
                </a:solidFill>
              </a:rPr>
              <a:t>p</a:t>
            </a:r>
            <a:r>
              <a:rPr lang="en-US" sz="1400" dirty="0"/>
              <a:t> ). </a:t>
            </a:r>
          </a:p>
        </p:txBody>
      </p:sp>
      <p:pic>
        <p:nvPicPr>
          <p:cNvPr id="6" name="Picture 2" descr="Richard P. Feynman | Princeton University Press">
            <a:extLst>
              <a:ext uri="{FF2B5EF4-FFF2-40B4-BE49-F238E27FC236}">
                <a16:creationId xmlns:a16="http://schemas.microsoft.com/office/drawing/2014/main" id="{2C460059-56FB-A540-924E-B35154100763}"/>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5078026" y="2703551"/>
            <a:ext cx="1129862" cy="11298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lassical Electromagnetism via Relativity by W. G. V. Rosser |  9780408433006 | Reviews, Description and More @ BetterWorldBooks.com">
            <a:extLst>
              <a:ext uri="{FF2B5EF4-FFF2-40B4-BE49-F238E27FC236}">
                <a16:creationId xmlns:a16="http://schemas.microsoft.com/office/drawing/2014/main" id="{DC6323B0-E5EE-E14C-AF4D-ADEE7634CB6B}"/>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1239279" y="4957598"/>
            <a:ext cx="1024280" cy="1600438"/>
          </a:xfrm>
          <a:prstGeom prst="rect">
            <a:avLst/>
          </a:prstGeom>
          <a:noFill/>
          <a:extLst>
            <a:ext uri="{909E8E84-426E-40DD-AFC4-6F175D3DCCD1}">
              <a14:hiddenFill xmlns:a14="http://schemas.microsoft.com/office/drawing/2010/main">
                <a:solidFill>
                  <a:srgbClr val="FFFFFF"/>
                </a:solidFill>
              </a14:hiddenFill>
            </a:ext>
          </a:extLst>
        </p:spPr>
      </p:pic>
      <p:sp>
        <p:nvSpPr>
          <p:cNvPr id="7" name="Right Arrow 6">
            <a:extLst>
              <a:ext uri="{FF2B5EF4-FFF2-40B4-BE49-F238E27FC236}">
                <a16:creationId xmlns:a16="http://schemas.microsoft.com/office/drawing/2014/main" id="{D490092C-B544-DC47-8087-54849988BBE5}"/>
              </a:ext>
            </a:extLst>
          </p:cNvPr>
          <p:cNvSpPr/>
          <p:nvPr/>
        </p:nvSpPr>
        <p:spPr>
          <a:xfrm rot="21071289">
            <a:off x="4077295" y="1178371"/>
            <a:ext cx="916469" cy="210207"/>
          </a:xfrm>
          <a:prstGeom prst="rightArrow">
            <a:avLst/>
          </a:prstGeom>
          <a:solidFill>
            <a:srgbClr val="00B050">
              <a:alpha val="3634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1C7A55EF-492C-1140-B208-1A3BD2085D99}"/>
              </a:ext>
            </a:extLst>
          </p:cNvPr>
          <p:cNvSpPr/>
          <p:nvPr/>
        </p:nvSpPr>
        <p:spPr>
          <a:xfrm>
            <a:off x="2788737" y="1872635"/>
            <a:ext cx="2174147" cy="210207"/>
          </a:xfrm>
          <a:prstGeom prst="rightArrow">
            <a:avLst/>
          </a:prstGeom>
          <a:solidFill>
            <a:srgbClr val="00B050">
              <a:alpha val="3634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a:extLst>
              <a:ext uri="{FF2B5EF4-FFF2-40B4-BE49-F238E27FC236}">
                <a16:creationId xmlns:a16="http://schemas.microsoft.com/office/drawing/2014/main" id="{2CC30BAD-4545-AE49-9586-76E53A019C92}"/>
              </a:ext>
            </a:extLst>
          </p:cNvPr>
          <p:cNvSpPr/>
          <p:nvPr/>
        </p:nvSpPr>
        <p:spPr>
          <a:xfrm rot="20603571">
            <a:off x="4307662" y="3437607"/>
            <a:ext cx="665173" cy="210207"/>
          </a:xfrm>
          <a:prstGeom prst="rightArrow">
            <a:avLst/>
          </a:prstGeom>
          <a:solidFill>
            <a:srgbClr val="00B050">
              <a:alpha val="3634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6DD7319-5391-D048-8F2A-D6C07BC51132}"/>
              </a:ext>
            </a:extLst>
          </p:cNvPr>
          <p:cNvSpPr txBox="1"/>
          <p:nvPr/>
        </p:nvSpPr>
        <p:spPr>
          <a:xfrm>
            <a:off x="3836276" y="3909904"/>
            <a:ext cx="4674089" cy="2862322"/>
          </a:xfrm>
          <a:prstGeom prst="rect">
            <a:avLst/>
          </a:prstGeom>
          <a:noFill/>
        </p:spPr>
        <p:txBody>
          <a:bodyPr wrap="square" rtlCol="0">
            <a:spAutoFit/>
          </a:bodyPr>
          <a:lstStyle/>
          <a:p>
            <a:r>
              <a:rPr lang="en-US" sz="1400" dirty="0">
                <a:solidFill>
                  <a:srgbClr val="00B050"/>
                </a:solidFill>
              </a:rPr>
              <a:t>"... what happens to two charges moving in space, both at the same speed and parallel to each other. Because they are moving, they will behave like two currents and will have a magnetic field associated with them ... </a:t>
            </a:r>
          </a:p>
          <a:p>
            <a:r>
              <a:rPr lang="en-US" sz="1400" dirty="0">
                <a:solidFill>
                  <a:srgbClr val="00B050"/>
                </a:solidFill>
              </a:rPr>
              <a:t>An observer who was riding along with the two charges, however, would see both charges as stationary, and would say that there is no magnetic field. ... What we are saying, then, is that </a:t>
            </a:r>
            <a:r>
              <a:rPr lang="en-US" sz="1400" b="1" dirty="0">
                <a:solidFill>
                  <a:srgbClr val="FF0000"/>
                </a:solidFill>
              </a:rPr>
              <a:t>magnetism is really a relativistic effect</a:t>
            </a:r>
            <a:r>
              <a:rPr lang="en-US" sz="1400" dirty="0">
                <a:solidFill>
                  <a:srgbClr val="00B050"/>
                </a:solidFill>
              </a:rPr>
              <a:t>. </a:t>
            </a:r>
          </a:p>
          <a:p>
            <a:r>
              <a:rPr lang="en-US" sz="1400" dirty="0">
                <a:solidFill>
                  <a:srgbClr val="00B050"/>
                </a:solidFill>
              </a:rPr>
              <a:t>The magnetic force is ~ v</a:t>
            </a:r>
            <a:r>
              <a:rPr lang="en-US" sz="1400" baseline="30000" dirty="0">
                <a:solidFill>
                  <a:srgbClr val="00B050"/>
                </a:solidFill>
              </a:rPr>
              <a:t>2</a:t>
            </a:r>
            <a:r>
              <a:rPr lang="en-US" sz="1400" dirty="0">
                <a:solidFill>
                  <a:srgbClr val="00B050"/>
                </a:solidFill>
              </a:rPr>
              <a:t>/c</a:t>
            </a:r>
            <a:r>
              <a:rPr lang="en-US" sz="1400" baseline="30000" dirty="0">
                <a:solidFill>
                  <a:srgbClr val="00B050"/>
                </a:solidFill>
              </a:rPr>
              <a:t>2</a:t>
            </a:r>
            <a:r>
              <a:rPr lang="en-US" sz="1400" dirty="0">
                <a:solidFill>
                  <a:srgbClr val="00B050"/>
                </a:solidFill>
              </a:rPr>
              <a:t> ~ 10</a:t>
            </a:r>
            <a:r>
              <a:rPr lang="en-US" sz="1400" baseline="30000" dirty="0">
                <a:solidFill>
                  <a:srgbClr val="00B050"/>
                </a:solidFill>
              </a:rPr>
              <a:t>−25</a:t>
            </a:r>
            <a:r>
              <a:rPr lang="en-US" sz="1400" dirty="0">
                <a:solidFill>
                  <a:srgbClr val="00B050"/>
                </a:solidFill>
              </a:rPr>
              <a:t> of the “normal” electrical force. The electrical force is perfectly balanced (wires have the same number of protons as electrons). ... magnetic force  ... becomes the dominant term."</a:t>
            </a:r>
          </a:p>
          <a:p>
            <a:r>
              <a:rPr lang="en-US" sz="1200" dirty="0">
                <a:solidFill>
                  <a:srgbClr val="0070C0"/>
                </a:solidFill>
              </a:rPr>
              <a:t> - </a:t>
            </a:r>
            <a:r>
              <a:rPr lang="en-US" sz="1200" dirty="0">
                <a:solidFill>
                  <a:srgbClr val="0070C0"/>
                </a:solidFill>
                <a:hlinkClick r:id="rId8"/>
              </a:rPr>
              <a:t>https://www.feynmanlectures.caltech.edu/II_01.html#Ch1-S5</a:t>
            </a:r>
            <a:r>
              <a:rPr lang="en-US" sz="1200" dirty="0">
                <a:solidFill>
                  <a:srgbClr val="0070C0"/>
                </a:solidFill>
              </a:rPr>
              <a:t> </a:t>
            </a:r>
          </a:p>
        </p:txBody>
      </p:sp>
    </p:spTree>
    <p:extLst>
      <p:ext uri="{BB962C8B-B14F-4D97-AF65-F5344CB8AC3E}">
        <p14:creationId xmlns:p14="http://schemas.microsoft.com/office/powerpoint/2010/main" val="2346926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5AC51304-9420-9649-B9C2-02F688CD7686}"/>
              </a:ext>
            </a:extLst>
          </p:cNvPr>
          <p:cNvSpPr txBox="1"/>
          <p:nvPr/>
        </p:nvSpPr>
        <p:spPr>
          <a:xfrm>
            <a:off x="34050" y="29641"/>
            <a:ext cx="7399783" cy="523220"/>
          </a:xfrm>
          <a:prstGeom prst="rect">
            <a:avLst/>
          </a:prstGeom>
          <a:noFill/>
        </p:spPr>
        <p:txBody>
          <a:bodyPr wrap="none" rtlCol="0">
            <a:spAutoFit/>
          </a:bodyPr>
          <a:lstStyle/>
          <a:p>
            <a:r>
              <a:rPr lang="en-US" sz="2800" b="1" dirty="0">
                <a:latin typeface="Arial" panose="020B0604020202020204" pitchFamily="34" charset="0"/>
                <a:cs typeface="Arial" panose="020B0604020202020204" pitchFamily="34" charset="0"/>
              </a:rPr>
              <a:t>Magnetism as Relativity Effect - continued</a:t>
            </a:r>
          </a:p>
        </p:txBody>
      </p:sp>
      <p:sp>
        <p:nvSpPr>
          <p:cNvPr id="2" name="TextBox 1">
            <a:extLst>
              <a:ext uri="{FF2B5EF4-FFF2-40B4-BE49-F238E27FC236}">
                <a16:creationId xmlns:a16="http://schemas.microsoft.com/office/drawing/2014/main" id="{CC3D4649-A7E5-5848-B1B1-6FCC78D19016}"/>
              </a:ext>
            </a:extLst>
          </p:cNvPr>
          <p:cNvSpPr txBox="1"/>
          <p:nvPr/>
        </p:nvSpPr>
        <p:spPr>
          <a:xfrm>
            <a:off x="81278" y="744976"/>
            <a:ext cx="4558971"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Lorentz factor</a:t>
            </a:r>
            <a:endParaRPr lang="en-US" sz="1400" dirty="0"/>
          </a:p>
        </p:txBody>
      </p:sp>
      <p:pic>
        <p:nvPicPr>
          <p:cNvPr id="10" name="Picture 9">
            <a:extLst>
              <a:ext uri="{FF2B5EF4-FFF2-40B4-BE49-F238E27FC236}">
                <a16:creationId xmlns:a16="http://schemas.microsoft.com/office/drawing/2014/main" id="{C5DF3331-DC46-C143-8CB1-BDA61EA74A0C}"/>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423687" y="597589"/>
            <a:ext cx="2154838" cy="1124119"/>
          </a:xfrm>
          <a:prstGeom prst="rect">
            <a:avLst/>
          </a:prstGeom>
        </p:spPr>
      </p:pic>
      <p:pic>
        <p:nvPicPr>
          <p:cNvPr id="17" name="Picture 16">
            <a:extLst>
              <a:ext uri="{FF2B5EF4-FFF2-40B4-BE49-F238E27FC236}">
                <a16:creationId xmlns:a16="http://schemas.microsoft.com/office/drawing/2014/main" id="{A0E078FE-6FC2-7542-9FF0-306EB148CA0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1279" y="1946652"/>
            <a:ext cx="3773092" cy="2262982"/>
          </a:xfrm>
          <a:prstGeom prst="rect">
            <a:avLst/>
          </a:prstGeom>
        </p:spPr>
      </p:pic>
      <p:pic>
        <p:nvPicPr>
          <p:cNvPr id="18" name="Picture 17">
            <a:extLst>
              <a:ext uri="{FF2B5EF4-FFF2-40B4-BE49-F238E27FC236}">
                <a16:creationId xmlns:a16="http://schemas.microsoft.com/office/drawing/2014/main" id="{3279B5A3-13AB-AE45-B28C-B835D965644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1278" y="4381497"/>
            <a:ext cx="3773093" cy="2262983"/>
          </a:xfrm>
          <a:prstGeom prst="rect">
            <a:avLst/>
          </a:prstGeom>
        </p:spPr>
      </p:pic>
      <p:pic>
        <p:nvPicPr>
          <p:cNvPr id="21" name="Picture 20">
            <a:extLst>
              <a:ext uri="{FF2B5EF4-FFF2-40B4-BE49-F238E27FC236}">
                <a16:creationId xmlns:a16="http://schemas.microsoft.com/office/drawing/2014/main" id="{50EC866E-BE2E-844C-AD27-C0B7E974353D}"/>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260918" y="908042"/>
            <a:ext cx="3246927" cy="2664145"/>
          </a:xfrm>
          <a:prstGeom prst="rect">
            <a:avLst/>
          </a:prstGeom>
        </p:spPr>
      </p:pic>
      <p:pic>
        <p:nvPicPr>
          <p:cNvPr id="22" name="Picture 21">
            <a:extLst>
              <a:ext uri="{FF2B5EF4-FFF2-40B4-BE49-F238E27FC236}">
                <a16:creationId xmlns:a16="http://schemas.microsoft.com/office/drawing/2014/main" id="{F519E699-386C-1C45-84E7-F801D696D287}"/>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260918" y="3799012"/>
            <a:ext cx="2389288" cy="1662406"/>
          </a:xfrm>
          <a:prstGeom prst="rect">
            <a:avLst/>
          </a:prstGeom>
        </p:spPr>
      </p:pic>
      <p:pic>
        <p:nvPicPr>
          <p:cNvPr id="23" name="Picture 22">
            <a:extLst>
              <a:ext uri="{FF2B5EF4-FFF2-40B4-BE49-F238E27FC236}">
                <a16:creationId xmlns:a16="http://schemas.microsoft.com/office/drawing/2014/main" id="{28EEFF85-9FCC-E541-8AB2-B4EE0C17E75F}"/>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430521" y="5697422"/>
            <a:ext cx="3172915" cy="831203"/>
          </a:xfrm>
          <a:prstGeom prst="rect">
            <a:avLst/>
          </a:prstGeom>
        </p:spPr>
      </p:pic>
      <p:pic>
        <p:nvPicPr>
          <p:cNvPr id="24" name="Picture 23">
            <a:extLst>
              <a:ext uri="{FF2B5EF4-FFF2-40B4-BE49-F238E27FC236}">
                <a16:creationId xmlns:a16="http://schemas.microsoft.com/office/drawing/2014/main" id="{BECDA914-62A7-BC46-90C3-9E62F8C131E6}"/>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850056" y="145931"/>
            <a:ext cx="1508310" cy="599045"/>
          </a:xfrm>
          <a:prstGeom prst="rect">
            <a:avLst/>
          </a:prstGeom>
        </p:spPr>
      </p:pic>
      <p:pic>
        <p:nvPicPr>
          <p:cNvPr id="25" name="Picture 24">
            <a:extLst>
              <a:ext uri="{FF2B5EF4-FFF2-40B4-BE49-F238E27FC236}">
                <a16:creationId xmlns:a16="http://schemas.microsoft.com/office/drawing/2014/main" id="{0190E1D8-46AB-104E-948D-96D15C80A04F}"/>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7871092" y="898864"/>
            <a:ext cx="4315187" cy="768912"/>
          </a:xfrm>
          <a:prstGeom prst="rect">
            <a:avLst/>
          </a:prstGeom>
        </p:spPr>
      </p:pic>
      <p:pic>
        <p:nvPicPr>
          <p:cNvPr id="26" name="Picture 25">
            <a:extLst>
              <a:ext uri="{FF2B5EF4-FFF2-40B4-BE49-F238E27FC236}">
                <a16:creationId xmlns:a16="http://schemas.microsoft.com/office/drawing/2014/main" id="{A0BA42A1-D78C-4141-9027-906B37043998}"/>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8332859" y="1853027"/>
            <a:ext cx="3559939" cy="799839"/>
          </a:xfrm>
          <a:prstGeom prst="rect">
            <a:avLst/>
          </a:prstGeom>
        </p:spPr>
      </p:pic>
      <p:pic>
        <p:nvPicPr>
          <p:cNvPr id="27" name="Picture 26">
            <a:extLst>
              <a:ext uri="{FF2B5EF4-FFF2-40B4-BE49-F238E27FC236}">
                <a16:creationId xmlns:a16="http://schemas.microsoft.com/office/drawing/2014/main" id="{490C894F-DC70-6A4C-B918-8D2974D381FF}"/>
              </a:ext>
            </a:extLst>
          </p:cNvPr>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9413901" y="2669147"/>
            <a:ext cx="2070100" cy="1047750"/>
          </a:xfrm>
          <a:prstGeom prst="rect">
            <a:avLst/>
          </a:prstGeom>
        </p:spPr>
      </p:pic>
      <p:cxnSp>
        <p:nvCxnSpPr>
          <p:cNvPr id="29" name="Straight Connector 28">
            <a:extLst>
              <a:ext uri="{FF2B5EF4-FFF2-40B4-BE49-F238E27FC236}">
                <a16:creationId xmlns:a16="http://schemas.microsoft.com/office/drawing/2014/main" id="{20B4A657-52E4-DA4F-AA8B-AAE46306A998}"/>
              </a:ext>
            </a:extLst>
          </p:cNvPr>
          <p:cNvCxnSpPr/>
          <p:nvPr/>
        </p:nvCxnSpPr>
        <p:spPr>
          <a:xfrm flipV="1">
            <a:off x="4074286" y="605827"/>
            <a:ext cx="0" cy="6038653"/>
          </a:xfrm>
          <a:prstGeom prst="line">
            <a:avLst/>
          </a:prstGeom>
          <a:ln w="63500">
            <a:solidFill>
              <a:srgbClr val="00B050">
                <a:alpha val="31144"/>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E402348-759F-C541-8B3B-47507C44F1EC}"/>
              </a:ext>
            </a:extLst>
          </p:cNvPr>
          <p:cNvCxnSpPr/>
          <p:nvPr/>
        </p:nvCxnSpPr>
        <p:spPr>
          <a:xfrm flipV="1">
            <a:off x="7790067" y="552861"/>
            <a:ext cx="0" cy="6038653"/>
          </a:xfrm>
          <a:prstGeom prst="line">
            <a:avLst/>
          </a:prstGeom>
          <a:ln w="63500">
            <a:solidFill>
              <a:srgbClr val="00B050">
                <a:alpha val="31144"/>
              </a:srgbClr>
            </a:solidFill>
          </a:ln>
        </p:spPr>
        <p:style>
          <a:lnRef idx="1">
            <a:schemeClr val="accent1"/>
          </a:lnRef>
          <a:fillRef idx="0">
            <a:schemeClr val="accent1"/>
          </a:fillRef>
          <a:effectRef idx="0">
            <a:schemeClr val="accent1"/>
          </a:effectRef>
          <a:fontRef idx="minor">
            <a:schemeClr val="tx1"/>
          </a:fontRef>
        </p:style>
      </p:cxnSp>
      <p:sp>
        <p:nvSpPr>
          <p:cNvPr id="34" name="Right Arrow 33">
            <a:extLst>
              <a:ext uri="{FF2B5EF4-FFF2-40B4-BE49-F238E27FC236}">
                <a16:creationId xmlns:a16="http://schemas.microsoft.com/office/drawing/2014/main" id="{6A87319B-C5C9-404B-8DB6-E3FA3256FBDC}"/>
              </a:ext>
            </a:extLst>
          </p:cNvPr>
          <p:cNvSpPr/>
          <p:nvPr/>
        </p:nvSpPr>
        <p:spPr>
          <a:xfrm rot="17411600">
            <a:off x="9413901" y="4171290"/>
            <a:ext cx="665173" cy="210207"/>
          </a:xfrm>
          <a:prstGeom prst="rightArrow">
            <a:avLst/>
          </a:prstGeom>
          <a:solidFill>
            <a:srgbClr val="00B050">
              <a:alpha val="36340"/>
            </a:srgb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B3B1A938-3DC5-E942-BC05-737DAABD3E91}"/>
              </a:ext>
            </a:extLst>
          </p:cNvPr>
          <p:cNvSpPr txBox="1"/>
          <p:nvPr/>
        </p:nvSpPr>
        <p:spPr>
          <a:xfrm>
            <a:off x="8146302" y="4716451"/>
            <a:ext cx="4039971" cy="738664"/>
          </a:xfrm>
          <a:prstGeom prst="rect">
            <a:avLst/>
          </a:prstGeom>
          <a:noFill/>
        </p:spPr>
        <p:txBody>
          <a:bodyPr wrap="square" rtlCol="0">
            <a:spAutoFit/>
          </a:bodyPr>
          <a:lstStyle/>
          <a:p>
            <a:r>
              <a:rPr lang="en-US" sz="1400" b="1" dirty="0">
                <a:solidFill>
                  <a:srgbClr val="FF0000"/>
                </a:solidFill>
              </a:rPr>
              <a:t>We derived Lorentz factor from electrodynamics !!</a:t>
            </a:r>
          </a:p>
          <a:p>
            <a:r>
              <a:rPr lang="en-US" sz="1400" dirty="0"/>
              <a:t>From this video:</a:t>
            </a:r>
          </a:p>
          <a:p>
            <a:r>
              <a:rPr lang="en-US" sz="1400" dirty="0">
                <a:hlinkClick r:id="rId12"/>
              </a:rPr>
              <a:t>https://www.youtube.com/watch?v=j2AQAVIzx70</a:t>
            </a:r>
            <a:r>
              <a:rPr lang="en-US" sz="1400" dirty="0"/>
              <a:t> </a:t>
            </a:r>
          </a:p>
        </p:txBody>
      </p:sp>
    </p:spTree>
    <p:extLst>
      <p:ext uri="{BB962C8B-B14F-4D97-AF65-F5344CB8AC3E}">
        <p14:creationId xmlns:p14="http://schemas.microsoft.com/office/powerpoint/2010/main" val="283230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531</TotalTime>
  <Words>371</Words>
  <Application>Microsoft Macintosh PowerPoint</Application>
  <PresentationFormat>Widescreen</PresentationFormat>
  <Paragraphs>22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 Selector</dc:creator>
  <cp:lastModifiedBy>Lev Selector</cp:lastModifiedBy>
  <cp:revision>83</cp:revision>
  <dcterms:created xsi:type="dcterms:W3CDTF">2017-08-29T18:32:57Z</dcterms:created>
  <dcterms:modified xsi:type="dcterms:W3CDTF">2021-06-12T22:59:12Z</dcterms:modified>
</cp:coreProperties>
</file>