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2"/>
    <p:restoredTop sz="94762"/>
  </p:normalViewPr>
  <p:slideViewPr>
    <p:cSldViewPr snapToGrid="0" snapToObjects="1">
      <p:cViewPr>
        <p:scale>
          <a:sx n="110" d="100"/>
          <a:sy n="110" d="100"/>
        </p:scale>
        <p:origin x="13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2045-756B-384E-A6E6-7F3ED1EF79B4}" type="datetimeFigureOut">
              <a:rPr lang="en-US" smtClean="0"/>
              <a:t>6/12/21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6D32-B6E9-3F45-B72A-AAF6ECEF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8.tiff"/><Relationship Id="rId7" Type="http://schemas.openxmlformats.org/officeDocument/2006/relationships/image" Target="../media/image12.jpeg"/><Relationship Id="rId12" Type="http://schemas.openxmlformats.org/officeDocument/2006/relationships/hyperlink" Target="https://www.youtube.com/watch?v=j2AQAVIzx70" TargetMode="External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tiff"/><Relationship Id="rId11" Type="http://schemas.openxmlformats.org/officeDocument/2006/relationships/image" Target="../media/image16.jpeg"/><Relationship Id="rId5" Type="http://schemas.openxmlformats.org/officeDocument/2006/relationships/image" Target="../media/image10.tiff"/><Relationship Id="rId10" Type="http://schemas.openxmlformats.org/officeDocument/2006/relationships/image" Target="../media/image15.tiff"/><Relationship Id="rId4" Type="http://schemas.openxmlformats.org/officeDocument/2006/relationships/image" Target="../media/image9.tiff"/><Relationship Id="rId9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C51304-9420-9649-B9C2-02F688CD7686}"/>
              </a:ext>
            </a:extLst>
          </p:cNvPr>
          <p:cNvSpPr txBox="1"/>
          <p:nvPr/>
        </p:nvSpPr>
        <p:spPr>
          <a:xfrm>
            <a:off x="34050" y="29641"/>
            <a:ext cx="536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Magnetism as Relativity Effect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D4649-A7E5-5848-B1B1-6FCC78D19016}"/>
              </a:ext>
            </a:extLst>
          </p:cNvPr>
          <p:cNvSpPr txBox="1"/>
          <p:nvPr/>
        </p:nvSpPr>
        <p:spPr>
          <a:xfrm>
            <a:off x="81278" y="744976"/>
            <a:ext cx="4558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 history: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1785 - Coulomb's inverse-square law for force </a:t>
            </a:r>
            <a:br>
              <a:rPr lang="en-US" sz="1400" dirty="0"/>
            </a:br>
            <a:r>
              <a:rPr lang="en-US" sz="1400" dirty="0"/>
              <a:t>between two electrically charged particles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1873 - Maxwell equations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1895 - Lorentz force (electromagnetic force)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1940 – Leigh Page -  charge density in electrostatics becomes proper charge density and generates a magnetic field for a moving 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1964 - Richard Feynman’s textbook "The Feynman Lectures on Physics. 2. Section 13-6."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1968 -  Rosser, W.G.V. Classical Electromagnetism via Relativity. Plenum Press.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2BE35-A9D7-0F47-912A-402D419345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026" y="744976"/>
            <a:ext cx="1284348" cy="561902"/>
          </a:xfrm>
          <a:prstGeom prst="rect">
            <a:avLst/>
          </a:prstGeom>
          <a:ln w="63500">
            <a:solidFill>
              <a:srgbClr val="00B050">
                <a:alpha val="45731"/>
              </a:srgb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DAD67E-4912-1C4B-98B9-BB462F18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7085" y="1697457"/>
            <a:ext cx="1399205" cy="1044022"/>
          </a:xfrm>
          <a:prstGeom prst="rect">
            <a:avLst/>
          </a:prstGeom>
          <a:ln w="63500">
            <a:solidFill>
              <a:srgbClr val="00B050">
                <a:alpha val="45731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Q: What is a magnetic field? | Ask a Mathematician / Ask a Physicist">
            <a:extLst>
              <a:ext uri="{FF2B5EF4-FFF2-40B4-BE49-F238E27FC236}">
                <a16:creationId xmlns:a16="http://schemas.microsoft.com/office/drawing/2014/main" id="{7DFE39E9-1872-0544-8918-7EB81BD7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7679" y="3718729"/>
            <a:ext cx="3429328" cy="305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D7C95-3E2A-F446-BCE3-06F859F0D883}"/>
              </a:ext>
            </a:extLst>
          </p:cNvPr>
          <p:cNvSpPr txBox="1"/>
          <p:nvPr/>
        </p:nvSpPr>
        <p:spPr>
          <a:xfrm>
            <a:off x="7246114" y="71003"/>
            <a:ext cx="32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parallel wires with current flowing in the same direction attract each other.</a:t>
            </a:r>
          </a:p>
        </p:txBody>
      </p:sp>
      <p:pic>
        <p:nvPicPr>
          <p:cNvPr id="1032" name="Picture 8" descr="Magnetic Force between Two Wires Carrying Current — Collection of Solved  Problems">
            <a:extLst>
              <a:ext uri="{FF2B5EF4-FFF2-40B4-BE49-F238E27FC236}">
                <a16:creationId xmlns:a16="http://schemas.microsoft.com/office/drawing/2014/main" id="{31F437EA-9B40-8F4A-89B2-934EA184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9048" y="71003"/>
            <a:ext cx="1666859" cy="164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C5C140-B2A5-924D-9368-2E1D5C3B3C99}"/>
              </a:ext>
            </a:extLst>
          </p:cNvPr>
          <p:cNvSpPr txBox="1"/>
          <p:nvPr/>
        </p:nvSpPr>
        <p:spPr>
          <a:xfrm>
            <a:off x="7246114" y="850580"/>
            <a:ext cx="3202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Standard explanation: moving charges in 1</a:t>
            </a:r>
            <a:r>
              <a:rPr lang="en-US" sz="1400" baseline="30000" dirty="0"/>
              <a:t>st</a:t>
            </a:r>
            <a:r>
              <a:rPr lang="en-US" sz="1400" dirty="0"/>
              <a:t> wire create magnetic field which act on moving charges in 2</a:t>
            </a:r>
            <a:r>
              <a:rPr lang="en-US" sz="1400" baseline="30000" dirty="0"/>
              <a:t>nd</a:t>
            </a:r>
            <a:r>
              <a:rPr lang="en-US" sz="1400" dirty="0"/>
              <a:t> wire.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89C413-48A7-2C4B-897A-96788EF98AF8}"/>
              </a:ext>
            </a:extLst>
          </p:cNvPr>
          <p:cNvSpPr txBox="1"/>
          <p:nvPr/>
        </p:nvSpPr>
        <p:spPr>
          <a:xfrm>
            <a:off x="7288779" y="2096427"/>
            <a:ext cx="47640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Relativity explanation: Lorentz length contraction along the wire causes density increase for charges </a:t>
            </a:r>
            <a:r>
              <a:rPr lang="en-US" sz="1400" b="1" dirty="0">
                <a:solidFill>
                  <a:srgbClr val="FF0000"/>
                </a:solidFill>
              </a:rPr>
              <a:t>moving relative to each other</a:t>
            </a:r>
            <a:r>
              <a:rPr lang="en-US" sz="1400" dirty="0"/>
              <a:t> – thus increasing Coulomb forces between positive (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en-US" sz="1400" dirty="0"/>
              <a:t>) and negative (</a:t>
            </a:r>
            <a:r>
              <a:rPr lang="en-US" sz="1400" b="1" dirty="0">
                <a:solidFill>
                  <a:srgbClr val="00B0F0"/>
                </a:solidFill>
              </a:rPr>
              <a:t>n</a:t>
            </a:r>
            <a:r>
              <a:rPr lang="en-US" sz="1400" dirty="0"/>
              <a:t>) charges. This changes the balance between repelling forces (</a:t>
            </a:r>
            <a:r>
              <a:rPr lang="en-US" sz="1400" b="1" dirty="0">
                <a:solidFill>
                  <a:srgbClr val="FF0000"/>
                </a:solidFill>
              </a:rPr>
              <a:t>p-p</a:t>
            </a:r>
            <a:r>
              <a:rPr lang="en-US" sz="1400" dirty="0"/>
              <a:t> &amp; </a:t>
            </a:r>
            <a:r>
              <a:rPr lang="en-US" sz="1400" b="1" dirty="0">
                <a:solidFill>
                  <a:srgbClr val="00B0F0"/>
                </a:solidFill>
              </a:rPr>
              <a:t>n-n</a:t>
            </a:r>
            <a:r>
              <a:rPr lang="en-US" sz="1400" dirty="0"/>
              <a:t>) and attracting forces (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00B0F0"/>
                </a:solidFill>
              </a:rPr>
              <a:t>-n</a:t>
            </a:r>
            <a:r>
              <a:rPr lang="en-US" sz="1400" dirty="0"/>
              <a:t> &amp; </a:t>
            </a:r>
            <a:r>
              <a:rPr lang="en-US" sz="1400" b="1" dirty="0">
                <a:solidFill>
                  <a:srgbClr val="00B0F0"/>
                </a:solidFill>
              </a:rPr>
              <a:t>n-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en-US" sz="1400" dirty="0"/>
              <a:t> ). </a:t>
            </a:r>
          </a:p>
        </p:txBody>
      </p:sp>
      <p:pic>
        <p:nvPicPr>
          <p:cNvPr id="6" name="Picture 2" descr="Richard P. Feynman | Princeton University Press">
            <a:extLst>
              <a:ext uri="{FF2B5EF4-FFF2-40B4-BE49-F238E27FC236}">
                <a16:creationId xmlns:a16="http://schemas.microsoft.com/office/drawing/2014/main" id="{2C460059-56FB-A540-924E-B35154100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7085" y="3162775"/>
            <a:ext cx="1129862" cy="11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ical Electromagnetism via Relativity by W. G. V. Rosser |  9780408433006 | Reviews, Description and More @ BetterWorldBooks.com">
            <a:extLst>
              <a:ext uri="{FF2B5EF4-FFF2-40B4-BE49-F238E27FC236}">
                <a16:creationId xmlns:a16="http://schemas.microsoft.com/office/drawing/2014/main" id="{DC6323B0-E5EE-E14C-AF4D-ADEE7634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7357" y="4584718"/>
            <a:ext cx="1024280" cy="16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490092C-B544-DC47-8087-54849988BBE5}"/>
              </a:ext>
            </a:extLst>
          </p:cNvPr>
          <p:cNvSpPr/>
          <p:nvPr/>
        </p:nvSpPr>
        <p:spPr>
          <a:xfrm rot="21071289">
            <a:off x="4077295" y="1178371"/>
            <a:ext cx="916469" cy="210207"/>
          </a:xfrm>
          <a:prstGeom prst="rightArrow">
            <a:avLst/>
          </a:prstGeom>
          <a:solidFill>
            <a:srgbClr val="00B050">
              <a:alpha val="3634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C7A55EF-492C-1140-B208-1A3BD2085D99}"/>
              </a:ext>
            </a:extLst>
          </p:cNvPr>
          <p:cNvSpPr/>
          <p:nvPr/>
        </p:nvSpPr>
        <p:spPr>
          <a:xfrm rot="350950">
            <a:off x="2809757" y="1967225"/>
            <a:ext cx="2174147" cy="210207"/>
          </a:xfrm>
          <a:prstGeom prst="rightArrow">
            <a:avLst/>
          </a:prstGeom>
          <a:solidFill>
            <a:srgbClr val="00B050">
              <a:alpha val="3634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CC30BAD-4545-AE49-9586-76E53A019C92}"/>
              </a:ext>
            </a:extLst>
          </p:cNvPr>
          <p:cNvSpPr/>
          <p:nvPr/>
        </p:nvSpPr>
        <p:spPr>
          <a:xfrm>
            <a:off x="4307662" y="3658321"/>
            <a:ext cx="665173" cy="210207"/>
          </a:xfrm>
          <a:prstGeom prst="rightArrow">
            <a:avLst/>
          </a:prstGeom>
          <a:solidFill>
            <a:srgbClr val="00B050">
              <a:alpha val="3634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C51304-9420-9649-B9C2-02F688CD7686}"/>
              </a:ext>
            </a:extLst>
          </p:cNvPr>
          <p:cNvSpPr txBox="1"/>
          <p:nvPr/>
        </p:nvSpPr>
        <p:spPr>
          <a:xfrm>
            <a:off x="34050" y="29641"/>
            <a:ext cx="7399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Magnetism as Relativity Effect - continued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D4649-A7E5-5848-B1B1-6FCC78D19016}"/>
              </a:ext>
            </a:extLst>
          </p:cNvPr>
          <p:cNvSpPr txBox="1"/>
          <p:nvPr/>
        </p:nvSpPr>
        <p:spPr>
          <a:xfrm>
            <a:off x="81278" y="744976"/>
            <a:ext cx="4558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Lorentz factor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DF3331-DC46-C143-8CB1-BDA61EA74A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3687" y="597589"/>
            <a:ext cx="2154838" cy="11241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E078FE-6FC2-7542-9FF0-306EB148CA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9" y="1946652"/>
            <a:ext cx="3773092" cy="22629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79B5A3-13AB-AE45-B28C-B835D96564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8" y="4381497"/>
            <a:ext cx="3773093" cy="22629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EC866E-BE2E-844C-AD27-C0B7E97435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918" y="908042"/>
            <a:ext cx="3246927" cy="26641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19E699-386C-1C45-84E7-F801D696D28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918" y="3799012"/>
            <a:ext cx="2389288" cy="16624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EFF85-9FCC-E541-8AB2-B4EE0C17E75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0521" y="5697422"/>
            <a:ext cx="3172915" cy="8312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CDA914-62A7-BC46-90C3-9E62F8C131E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056" y="145931"/>
            <a:ext cx="1508310" cy="5990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90E1D8-46AB-104E-948D-96D15C80A04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092" y="898864"/>
            <a:ext cx="4315187" cy="7689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BA42A1-D78C-4141-9027-906B3704399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859" y="1853027"/>
            <a:ext cx="3559939" cy="7998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90C894F-DC70-6A4C-B918-8D2974D381FF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3901" y="2669147"/>
            <a:ext cx="2070100" cy="10477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B4A657-52E4-DA4F-AA8B-AAE46306A998}"/>
              </a:ext>
            </a:extLst>
          </p:cNvPr>
          <p:cNvCxnSpPr/>
          <p:nvPr/>
        </p:nvCxnSpPr>
        <p:spPr>
          <a:xfrm flipV="1">
            <a:off x="4074286" y="605827"/>
            <a:ext cx="0" cy="6038653"/>
          </a:xfrm>
          <a:prstGeom prst="line">
            <a:avLst/>
          </a:prstGeom>
          <a:ln w="63500">
            <a:solidFill>
              <a:srgbClr val="00B050">
                <a:alpha val="3114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402348-759F-C541-8B3B-47507C44F1EC}"/>
              </a:ext>
            </a:extLst>
          </p:cNvPr>
          <p:cNvCxnSpPr/>
          <p:nvPr/>
        </p:nvCxnSpPr>
        <p:spPr>
          <a:xfrm flipV="1">
            <a:off x="7790067" y="552861"/>
            <a:ext cx="0" cy="6038653"/>
          </a:xfrm>
          <a:prstGeom prst="line">
            <a:avLst/>
          </a:prstGeom>
          <a:ln w="63500">
            <a:solidFill>
              <a:srgbClr val="00B050">
                <a:alpha val="3114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>
            <a:extLst>
              <a:ext uri="{FF2B5EF4-FFF2-40B4-BE49-F238E27FC236}">
                <a16:creationId xmlns:a16="http://schemas.microsoft.com/office/drawing/2014/main" id="{6A87319B-C5C9-404B-8DB6-E3FA3256FBDC}"/>
              </a:ext>
            </a:extLst>
          </p:cNvPr>
          <p:cNvSpPr/>
          <p:nvPr/>
        </p:nvSpPr>
        <p:spPr>
          <a:xfrm rot="17411600">
            <a:off x="9413901" y="4171290"/>
            <a:ext cx="665173" cy="210207"/>
          </a:xfrm>
          <a:prstGeom prst="rightArrow">
            <a:avLst/>
          </a:prstGeom>
          <a:solidFill>
            <a:srgbClr val="00B050">
              <a:alpha val="3634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B1A938-3DC5-E942-BC05-737DAABD3E91}"/>
              </a:ext>
            </a:extLst>
          </p:cNvPr>
          <p:cNvSpPr txBox="1"/>
          <p:nvPr/>
        </p:nvSpPr>
        <p:spPr>
          <a:xfrm>
            <a:off x="8146302" y="4716451"/>
            <a:ext cx="4039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We derived Lorentz factor from electrodynamics !!</a:t>
            </a:r>
          </a:p>
          <a:p>
            <a:r>
              <a:rPr lang="en-US" sz="1400" dirty="0"/>
              <a:t>From this video:</a:t>
            </a:r>
          </a:p>
          <a:p>
            <a:r>
              <a:rPr lang="en-US" sz="1400" dirty="0">
                <a:hlinkClick r:id="rId12"/>
              </a:rPr>
              <a:t>https://www.youtube.com/watch?v=j2AQAVIzx70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3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215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81</cp:revision>
  <dcterms:created xsi:type="dcterms:W3CDTF">2017-08-29T18:32:57Z</dcterms:created>
  <dcterms:modified xsi:type="dcterms:W3CDTF">2021-06-12T22:40:51Z</dcterms:modified>
</cp:coreProperties>
</file>