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3"/>
    <p:restoredTop sz="94663"/>
  </p:normalViewPr>
  <p:slideViewPr>
    <p:cSldViewPr snapToGrid="0" snapToObjects="1">
      <p:cViewPr varScale="1">
        <p:scale>
          <a:sx n="98" d="100"/>
          <a:sy n="98" d="100"/>
        </p:scale>
        <p:origin x="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assportjs.org/" TargetMode="External"/><Relationship Id="rId13" Type="http://schemas.openxmlformats.org/officeDocument/2006/relationships/image" Target="../media/image2.tiff"/><Relationship Id="rId3" Type="http://schemas.openxmlformats.org/officeDocument/2006/relationships/hyperlink" Target="https://www.ssl2buy.com/wiki/ssl-vs-tls" TargetMode="External"/><Relationship Id="rId7" Type="http://schemas.openxmlformats.org/officeDocument/2006/relationships/hyperlink" Target="https://jwt.io/" TargetMode="External"/><Relationship Id="rId12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ingle_sign-on" TargetMode="External"/><Relationship Id="rId11" Type="http://schemas.openxmlformats.org/officeDocument/2006/relationships/hyperlink" Target="https://www.yubico.com/products/" TargetMode="External"/><Relationship Id="rId5" Type="http://schemas.openxmlformats.org/officeDocument/2006/relationships/hyperlink" Target="https://www.openssh.com/" TargetMode="External"/><Relationship Id="rId15" Type="http://schemas.openxmlformats.org/officeDocument/2006/relationships/image" Target="../media/image4.jpeg"/><Relationship Id="rId10" Type="http://schemas.openxmlformats.org/officeDocument/2006/relationships/hyperlink" Target="https://oauth.net/2/" TargetMode="External"/><Relationship Id="rId4" Type="http://schemas.openxmlformats.org/officeDocument/2006/relationships/hyperlink" Target="https://www.ssh.com/products/universal-ssh-key-manager" TargetMode="External"/><Relationship Id="rId9" Type="http://schemas.openxmlformats.org/officeDocument/2006/relationships/hyperlink" Target="https://firebase.google.com/" TargetMode="External"/><Relationship Id="rId1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-16025" y="0"/>
            <a:ext cx="77878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SSH, SSL, Single Sign-On,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Authorization, Token, etc.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B710A-771C-F640-8958-FE8EC1533FF0}"/>
              </a:ext>
            </a:extLst>
          </p:cNvPr>
          <p:cNvSpPr txBox="1"/>
          <p:nvPr/>
        </p:nvSpPr>
        <p:spPr>
          <a:xfrm>
            <a:off x="-16026" y="461665"/>
            <a:ext cx="816402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Authentication</a:t>
            </a:r>
            <a:r>
              <a:rPr lang="en-US" sz="1200" dirty="0"/>
              <a:t> – prove identity of the user or server (user name + password, cards, retina scans, voice recognition, fingerprints, secure certificates, tokens,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Authorization</a:t>
            </a:r>
            <a:r>
              <a:rPr lang="en-US" sz="1200" dirty="0"/>
              <a:t> – check if user/server is allowed (authorized) to do something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Encryption</a:t>
            </a:r>
            <a:r>
              <a:rPr lang="en-US" sz="1200" dirty="0"/>
              <a:t> - transforming the data so that it is unreadable without decryption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One-way encryption</a:t>
            </a:r>
            <a:r>
              <a:rPr lang="en-US" sz="1200" dirty="0"/>
              <a:t> - hash function, hard to reverse, different for different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Symmetric encryption </a:t>
            </a:r>
            <a:r>
              <a:rPr lang="en-US" sz="1200" dirty="0"/>
              <a:t>(symmetric cipher - uses same key to encrypt and decrypt).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Asymmetric encryption </a:t>
            </a:r>
            <a:r>
              <a:rPr lang="en-US" sz="1200" dirty="0"/>
              <a:t>(public key / private key).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PGP</a:t>
            </a:r>
            <a:r>
              <a:rPr lang="en-US" sz="1200" dirty="0"/>
              <a:t> = Pretty Good Privacy, since 1991, uses both symmetric an asymmetric encryption, the de facto standard for email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AES</a:t>
            </a:r>
            <a:r>
              <a:rPr lang="en-US" sz="1200" dirty="0"/>
              <a:t> = Advanced Encryption Standard, symmetric encryption, fast, used in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SSH</a:t>
            </a:r>
            <a:r>
              <a:rPr lang="en-US" sz="1200" dirty="0"/>
              <a:t> = Secure Shell protocol (SSH-2 : terminal, sending files, </a:t>
            </a:r>
            <a:r>
              <a:rPr lang="en-US" sz="1200" dirty="0" err="1"/>
              <a:t>SecureFTP</a:t>
            </a:r>
            <a:r>
              <a:rPr lang="en-US" sz="1200" dirty="0"/>
              <a:t>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SSL</a:t>
            </a:r>
            <a:r>
              <a:rPr lang="en-US" sz="1200" dirty="0"/>
              <a:t> = Secure Socket Layer protocol (https://...), 1995 – 2015, deprecated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TLS</a:t>
            </a:r>
            <a:r>
              <a:rPr lang="en-US" sz="1200" dirty="0"/>
              <a:t>  = Transport Layer Security, </a:t>
            </a:r>
            <a:r>
              <a:rPr lang="en-US" sz="1200" b="1" dirty="0">
                <a:solidFill>
                  <a:srgbClr val="FF0000"/>
                </a:solidFill>
              </a:rPr>
              <a:t>a successor of SSL 3.0</a:t>
            </a:r>
            <a:r>
              <a:rPr lang="en-US" sz="1200" dirty="0"/>
              <a:t>, 1999, </a:t>
            </a:r>
            <a:r>
              <a:rPr lang="en-US" sz="1200" dirty="0">
                <a:hlinkClick r:id="rId3"/>
              </a:rPr>
              <a:t>https://www.ssl2buy.com/wiki/ssl-vs-tls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SSL certificate</a:t>
            </a:r>
            <a:r>
              <a:rPr lang="en-US" sz="1200" dirty="0"/>
              <a:t> (a.k.a. “digital certificate”) is installed on a web server and has two functions: It authenticates the identity of the website to visitors, and it is used for data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070C0"/>
                </a:solidFill>
              </a:rPr>
              <a:t>ssh</a:t>
            </a:r>
            <a:r>
              <a:rPr lang="en-US" sz="1200" b="1" dirty="0">
                <a:solidFill>
                  <a:srgbClr val="0070C0"/>
                </a:solidFill>
              </a:rPr>
              <a:t>-keygen</a:t>
            </a:r>
            <a:r>
              <a:rPr lang="en-US" sz="1200" dirty="0"/>
              <a:t> = command to manually generate a pair of keys as files in </a:t>
            </a:r>
            <a:r>
              <a:rPr lang="en-US" sz="1200" b="1" dirty="0">
                <a:solidFill>
                  <a:srgbClr val="0070C0"/>
                </a:solidFill>
              </a:rPr>
              <a:t>.</a:t>
            </a:r>
            <a:r>
              <a:rPr lang="en-US" sz="1200" b="1" dirty="0" err="1">
                <a:solidFill>
                  <a:srgbClr val="0070C0"/>
                </a:solidFill>
              </a:rPr>
              <a:t>ssh</a:t>
            </a:r>
            <a:r>
              <a:rPr lang="en-US" sz="1200" dirty="0"/>
              <a:t> hidden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070C0"/>
                </a:solidFill>
              </a:rPr>
              <a:t>ssh.com</a:t>
            </a:r>
            <a:r>
              <a:rPr lang="en-US" sz="1200" dirty="0"/>
              <a:t> = SSH Communications Security, Inc. , proprietary SSH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ssh</a:t>
            </a:r>
            <a:r>
              <a:rPr lang="en-US" sz="1200" dirty="0"/>
              <a:t> UKM (Universal Key Management) - </a:t>
            </a:r>
            <a:r>
              <a:rPr lang="en-US" sz="1200" dirty="0">
                <a:hlinkClick r:id="rId4"/>
              </a:rPr>
              <a:t>https://www.ssh.com/products/universal-ssh-key-manager</a:t>
            </a:r>
            <a:r>
              <a:rPr lang="en-US" sz="1200" dirty="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OpenSSH</a:t>
            </a:r>
            <a:r>
              <a:rPr lang="en-US" sz="1200" dirty="0"/>
              <a:t> – Open-source SSH implementation - </a:t>
            </a:r>
            <a:r>
              <a:rPr lang="en-US" sz="1200" dirty="0">
                <a:hlinkClick r:id="rId5"/>
              </a:rPr>
              <a:t>https://www.openssh.com/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Single Sign-On</a:t>
            </a:r>
            <a:r>
              <a:rPr lang="en-US" sz="1200" dirty="0"/>
              <a:t> - </a:t>
            </a:r>
            <a:r>
              <a:rPr lang="en-US" sz="1200" dirty="0">
                <a:hlinkClick r:id="rId6"/>
              </a:rPr>
              <a:t>https://en.wikipedia.org/wiki/Single_sign-on</a:t>
            </a:r>
            <a:r>
              <a:rPr lang="en-US" sz="1200" dirty="0"/>
              <a:t> - authentication scheme that allows a user to log in once - and access multiple services without re-authenticating. User authenticates with an </a:t>
            </a:r>
            <a:r>
              <a:rPr lang="en-US" sz="1200" b="1" dirty="0">
                <a:solidFill>
                  <a:srgbClr val="0070C0"/>
                </a:solidFill>
              </a:rPr>
              <a:t>Identity Server</a:t>
            </a:r>
            <a:r>
              <a:rPr lang="en-US" sz="1200" dirty="0"/>
              <a:t> which issues a </a:t>
            </a:r>
            <a:r>
              <a:rPr lang="en-US" sz="1200" b="1" dirty="0">
                <a:solidFill>
                  <a:srgbClr val="0070C0"/>
                </a:solidFill>
              </a:rPr>
              <a:t>token</a:t>
            </a:r>
            <a:r>
              <a:rPr lang="en-US" sz="1200" dirty="0"/>
              <a:t>. User uses this token to access services. A service verifies the token with </a:t>
            </a:r>
            <a:r>
              <a:rPr lang="en-US" sz="1200" b="1" dirty="0">
                <a:solidFill>
                  <a:srgbClr val="0070C0"/>
                </a:solidFill>
              </a:rPr>
              <a:t>Identity Server</a:t>
            </a:r>
            <a:r>
              <a:rPr lang="en-US" sz="1200" dirty="0"/>
              <a:t> before giving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Token</a:t>
            </a:r>
            <a:r>
              <a:rPr lang="en-US" sz="1200" dirty="0"/>
              <a:t> = a collection of data about the user which is passed between systems for getting access. Tokens must be </a:t>
            </a:r>
            <a:r>
              <a:rPr lang="en-US" sz="1200" b="1" dirty="0">
                <a:solidFill>
                  <a:srgbClr val="0070C0"/>
                </a:solidFill>
              </a:rPr>
              <a:t>digitally signed </a:t>
            </a:r>
            <a:r>
              <a:rPr lang="en-US" sz="1200" dirty="0"/>
              <a:t>for the token receiver to verify that the token is coming from a trusted source. The </a:t>
            </a:r>
            <a:r>
              <a:rPr lang="en-US" sz="1200" b="1" dirty="0">
                <a:solidFill>
                  <a:srgbClr val="0070C0"/>
                </a:solidFill>
              </a:rPr>
              <a:t>certificate</a:t>
            </a:r>
            <a:r>
              <a:rPr lang="en-US" sz="1200" dirty="0"/>
              <a:t> that is used for this </a:t>
            </a:r>
            <a:r>
              <a:rPr lang="en-US" sz="1200" b="1" dirty="0">
                <a:solidFill>
                  <a:srgbClr val="0070C0"/>
                </a:solidFill>
              </a:rPr>
              <a:t>digital signature</a:t>
            </a:r>
            <a:r>
              <a:rPr lang="en-US" sz="1200" dirty="0"/>
              <a:t> is exchanged during the initial configuration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7"/>
              </a:rPr>
              <a:t>https://jwt.io/</a:t>
            </a:r>
            <a:r>
              <a:rPr lang="en-US" sz="1200" dirty="0"/>
              <a:t>  - JSON Web Tokens , </a:t>
            </a:r>
            <a:r>
              <a:rPr lang="en-US" sz="1200" dirty="0">
                <a:hlinkClick r:id="rId8"/>
              </a:rPr>
              <a:t>http://www.passportjs.org/</a:t>
            </a:r>
            <a:r>
              <a:rPr lang="en-US" sz="1200" dirty="0"/>
              <a:t> - authentication middleware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9"/>
              </a:rPr>
              <a:t>https://firebase.google.com/</a:t>
            </a:r>
            <a:r>
              <a:rPr lang="en-US" sz="1200" dirty="0"/>
              <a:t> - platform from Google for creating mobile and web applications. Includes authentication and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070C0"/>
                </a:solidFill>
              </a:rPr>
              <a:t>Oauth</a:t>
            </a:r>
            <a:r>
              <a:rPr lang="en-US" sz="1200" b="1" dirty="0">
                <a:solidFill>
                  <a:srgbClr val="0070C0"/>
                </a:solidFill>
              </a:rPr>
              <a:t> 2.0 </a:t>
            </a:r>
            <a:r>
              <a:rPr lang="en-US" sz="1200" dirty="0"/>
              <a:t>- </a:t>
            </a:r>
            <a:r>
              <a:rPr lang="en-US" sz="1200" dirty="0">
                <a:hlinkClick r:id="rId10"/>
              </a:rPr>
              <a:t>https://oauth.net/2/</a:t>
            </a:r>
            <a:r>
              <a:rPr lang="en-US" sz="1200" dirty="0"/>
              <a:t> - open standard for </a:t>
            </a:r>
            <a:r>
              <a:rPr lang="en-US" sz="1200" b="1" dirty="0">
                <a:solidFill>
                  <a:srgbClr val="0070C0"/>
                </a:solidFill>
              </a:rPr>
              <a:t>access delegation</a:t>
            </a:r>
            <a:r>
              <a:rPr lang="en-US" sz="1200" dirty="0"/>
              <a:t>, commonly used as a way for Internet users to grant websites or applications access to their information on other websites but without giving them the passwords.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070C0"/>
                </a:solidFill>
              </a:rPr>
              <a:t>YubiKey</a:t>
            </a:r>
            <a:r>
              <a:rPr lang="en-US" sz="1200" dirty="0"/>
              <a:t> - a small USB device used to authenticate logins - </a:t>
            </a:r>
            <a:r>
              <a:rPr lang="en-US" sz="1200" dirty="0">
                <a:hlinkClick r:id="rId11"/>
              </a:rPr>
              <a:t>https://www.yubico.com/products/</a:t>
            </a:r>
            <a:r>
              <a:rPr lang="en-US" sz="1200" dirty="0"/>
              <a:t> . On touch it sends a string containing it's </a:t>
            </a:r>
            <a:r>
              <a:rPr lang="en-US" sz="1200" dirty="0" err="1"/>
              <a:t>public_id</a:t>
            </a:r>
            <a:r>
              <a:rPr lang="en-US" sz="1200" dirty="0"/>
              <a:t> and AES-encrypted OTP (One-Time Password).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CE11C-95FB-B44A-AF63-348B0CDC4986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1119" y="119995"/>
            <a:ext cx="1296929" cy="1854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D73180-E13B-CC4E-BC07-8441375254A6}"/>
              </a:ext>
            </a:extLst>
          </p:cNvPr>
          <p:cNvSpPr txBox="1"/>
          <p:nvPr/>
        </p:nvSpPr>
        <p:spPr>
          <a:xfrm>
            <a:off x="10307782" y="1985765"/>
            <a:ext cx="1884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70C0"/>
                </a:solidFill>
              </a:rPr>
              <a:t>Tatu</a:t>
            </a:r>
            <a:r>
              <a:rPr lang="en-US" sz="1200" b="1" dirty="0">
                <a:solidFill>
                  <a:srgbClr val="0070C0"/>
                </a:solidFill>
              </a:rPr>
              <a:t> </a:t>
            </a:r>
            <a:r>
              <a:rPr lang="en-US" sz="1200" b="1" dirty="0" err="1">
                <a:solidFill>
                  <a:srgbClr val="0070C0"/>
                </a:solidFill>
              </a:rPr>
              <a:t>Ylönen</a:t>
            </a:r>
            <a:r>
              <a:rPr lang="en-US" sz="1200" dirty="0"/>
              <a:t>, </a:t>
            </a:r>
          </a:p>
          <a:p>
            <a:pPr algn="ctr"/>
            <a:r>
              <a:rPr lang="en-US" sz="1200" dirty="0"/>
              <a:t>in 1995 invented the SSH protocol and founded </a:t>
            </a:r>
            <a:r>
              <a:rPr lang="en-US" sz="1200" dirty="0" err="1"/>
              <a:t>ssh.com</a:t>
            </a:r>
            <a:endParaRPr lang="en-US" sz="1200" dirty="0"/>
          </a:p>
          <a:p>
            <a:pPr algn="ctr"/>
            <a:r>
              <a:rPr lang="en-US" sz="1200" dirty="0"/>
              <a:t>(SSH Communications Security, Inc.)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5298BE-B599-C945-8C48-8FAD0A2DB3B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0496" y="5402008"/>
            <a:ext cx="3518154" cy="12714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AB751A-54A0-434E-A5A6-1CEDAEED3905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0496" y="4129610"/>
            <a:ext cx="3518154" cy="66844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5EDEB28-7400-3447-A4CA-B2C097D220FF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7001" y="110713"/>
            <a:ext cx="1240641" cy="18609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F53934-72A6-B040-BDED-A90884C0E7DC}"/>
              </a:ext>
            </a:extLst>
          </p:cNvPr>
          <p:cNvSpPr txBox="1"/>
          <p:nvPr/>
        </p:nvSpPr>
        <p:spPr>
          <a:xfrm>
            <a:off x="8031068" y="1985764"/>
            <a:ext cx="188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Taher </a:t>
            </a:r>
            <a:r>
              <a:rPr lang="en-US" sz="1200" b="1" dirty="0" err="1">
                <a:solidFill>
                  <a:srgbClr val="0070C0"/>
                </a:solidFill>
              </a:rPr>
              <a:t>Elgamal</a:t>
            </a:r>
            <a:endParaRPr lang="en-US" sz="1200" b="1" dirty="0">
              <a:solidFill>
                <a:srgbClr val="0070C0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"Father of SSL"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Netscape 1995-98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058441-11B2-9E4C-A970-C80E7974A5A2}"/>
              </a:ext>
            </a:extLst>
          </p:cNvPr>
          <p:cNvSpPr txBox="1"/>
          <p:nvPr/>
        </p:nvSpPr>
        <p:spPr>
          <a:xfrm>
            <a:off x="8814816" y="3350074"/>
            <a:ext cx="2575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SSL was deprecated in 2015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600</Words>
  <Application>Microsoft Macintosh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23</cp:revision>
  <cp:lastPrinted>2020-11-06T03:51:31Z</cp:lastPrinted>
  <dcterms:modified xsi:type="dcterms:W3CDTF">2020-11-06T04:20:53Z</dcterms:modified>
</cp:coreProperties>
</file>