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74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en.wikipedia.org/wiki/Six_Sigma" TargetMode="External"/><Relationship Id="rId7" Type="http://schemas.openxmlformats.org/officeDocument/2006/relationships/hyperlink" Target="https://ispi.org/default.aspx" TargetMode="External"/><Relationship Id="rId2" Type="http://schemas.openxmlformats.org/officeDocument/2006/relationships/hyperlink" Target="https://en.wikipedia.org/wiki/Lean_manufactu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en.wikipedia.org/wiki/Human_performance_technology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Lean_Six_Sigma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Thomas_Gilbert_(engineer)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-43929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Human Performance Technology (HPT)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F2124-760F-084A-80F3-198D4A5BDD1B}"/>
              </a:ext>
            </a:extLst>
          </p:cNvPr>
          <p:cNvSpPr txBox="1"/>
          <p:nvPr/>
        </p:nvSpPr>
        <p:spPr>
          <a:xfrm>
            <a:off x="160562" y="998046"/>
            <a:ext cx="51734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 Performance Technology (HPT), </a:t>
            </a:r>
          </a:p>
          <a:p>
            <a:r>
              <a:rPr lang="en-US" sz="1400" dirty="0"/>
              <a:t>a.k.a. Human Performance Improvement (HPI)</a:t>
            </a:r>
          </a:p>
          <a:p>
            <a:r>
              <a:rPr lang="en-US" sz="1400" dirty="0"/>
              <a:t>or Human Performance Assessment (HPA)</a:t>
            </a:r>
          </a:p>
          <a:p>
            <a:endParaRPr lang="en-US" sz="1400" dirty="0"/>
          </a:p>
          <a:p>
            <a:r>
              <a:rPr lang="en-US" sz="1400" dirty="0"/>
              <a:t>Process improvement methodologies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Lean management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https://en.wikipedia.org/wiki/Lean_manufacturing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Six Sigma (tools to improve business processes)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https://en.wikipedia.org/wiki/Six_Sigma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Lean Six Sigma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https://en.wikipedia.org/wiki/Lean_Six_Sigma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instructional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human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support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knowledge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training</a:t>
            </a:r>
          </a:p>
          <a:p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https://en.wikipedia.org/wiki/Human_performance_technology</a:t>
            </a:r>
            <a:r>
              <a:rPr 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60C60-B060-224A-ADC5-E66A76B2F8C5}"/>
              </a:ext>
            </a:extLst>
          </p:cNvPr>
          <p:cNvSpPr txBox="1"/>
          <p:nvPr/>
        </p:nvSpPr>
        <p:spPr>
          <a:xfrm>
            <a:off x="8966200" y="4495774"/>
            <a:ext cx="2857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origins of HPT can be primarily</a:t>
            </a:r>
          </a:p>
          <a:p>
            <a:r>
              <a:rPr lang="en-US" sz="1400" dirty="0"/>
              <a:t>traced back to the work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Thomas Gilbert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Geary </a:t>
            </a:r>
            <a:r>
              <a:rPr lang="en-US" sz="1400" b="1" dirty="0" err="1">
                <a:solidFill>
                  <a:srgbClr val="FF0000"/>
                </a:solidFill>
              </a:rPr>
              <a:t>Rummler</a:t>
            </a: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Karen </a:t>
            </a:r>
            <a:r>
              <a:rPr lang="en-US" sz="1400" dirty="0" err="1"/>
              <a:t>Brethower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Roger Kaufman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Bob </a:t>
            </a:r>
            <a:r>
              <a:rPr lang="en-US" sz="1400" dirty="0" err="1"/>
              <a:t>Mager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Donald </a:t>
            </a:r>
            <a:r>
              <a:rPr lang="en-US" sz="1400" dirty="0" err="1"/>
              <a:t>Tosti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Lloyd Homme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Joe Harless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F83C41-C4B8-9D4E-80C5-3510420F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326" y="115457"/>
            <a:ext cx="1490612" cy="121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DCD20-B69F-8E4A-92E9-4C9068B4533A}"/>
              </a:ext>
            </a:extLst>
          </p:cNvPr>
          <p:cNvSpPr txBox="1"/>
          <p:nvPr/>
        </p:nvSpPr>
        <p:spPr>
          <a:xfrm>
            <a:off x="8701682" y="1333500"/>
            <a:ext cx="2755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International Society for </a:t>
            </a:r>
          </a:p>
          <a:p>
            <a:pPr algn="ctr"/>
            <a:r>
              <a:rPr lang="en-US" sz="1400" dirty="0"/>
              <a:t>Performance Improvement (ISPI)</a:t>
            </a:r>
          </a:p>
          <a:p>
            <a:pPr algn="ctr"/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https://ispi.org/default.aspx</a:t>
            </a:r>
            <a:r>
              <a:rPr lang="en-US" sz="1400" dirty="0"/>
              <a:t> -  </a:t>
            </a:r>
          </a:p>
        </p:txBody>
      </p:sp>
      <p:pic>
        <p:nvPicPr>
          <p:cNvPr id="11" name="Picture 4" descr="Six Sigma and Business Analytics: Lean Six Sigma Analytics">
            <a:extLst>
              <a:ext uri="{FF2B5EF4-FFF2-40B4-BE49-F238E27FC236}">
                <a16:creationId xmlns:a16="http://schemas.microsoft.com/office/drawing/2014/main" id="{66176123-68A5-9140-93B6-C1FC96ED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655" y="3718589"/>
            <a:ext cx="1104118" cy="11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Lean Management? Definition &amp; Benefits">
            <a:extLst>
              <a:ext uri="{FF2B5EF4-FFF2-40B4-BE49-F238E27FC236}">
                <a16:creationId xmlns:a16="http://schemas.microsoft.com/office/drawing/2014/main" id="{E72618B1-5C44-0B41-B76E-3B462702F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89575" y="1177699"/>
            <a:ext cx="1237596" cy="10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ing Six Sigma for Successful Project Management | Infinity">
            <a:extLst>
              <a:ext uri="{FF2B5EF4-FFF2-40B4-BE49-F238E27FC236}">
                <a16:creationId xmlns:a16="http://schemas.microsoft.com/office/drawing/2014/main" id="{5313DE32-690C-1F4C-9F32-06F98E2B1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47756" y="2334400"/>
            <a:ext cx="1388522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B1558D-2D38-9244-8310-B59289A2CA20}"/>
              </a:ext>
            </a:extLst>
          </p:cNvPr>
          <p:cNvSpPr txBox="1"/>
          <p:nvPr/>
        </p:nvSpPr>
        <p:spPr>
          <a:xfrm>
            <a:off x="7222132" y="2698751"/>
            <a:ext cx="285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DMAIC Cycle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Define-Measure-Analyze-Improve-Control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CB829FE-210B-424E-8F3A-8F4DE7752F85}"/>
              </a:ext>
            </a:extLst>
          </p:cNvPr>
          <p:cNvSpPr/>
          <p:nvPr/>
        </p:nvSpPr>
        <p:spPr>
          <a:xfrm rot="19989402">
            <a:off x="4278676" y="1976982"/>
            <a:ext cx="584200" cy="17436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CD9D994-3274-AA4A-A4E5-DBA7CDB20B06}"/>
              </a:ext>
            </a:extLst>
          </p:cNvPr>
          <p:cNvSpPr/>
          <p:nvPr/>
        </p:nvSpPr>
        <p:spPr>
          <a:xfrm rot="2450673">
            <a:off x="4123311" y="3624863"/>
            <a:ext cx="584200" cy="17436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A7E919-F430-664D-9F3A-FE1E266762D3}"/>
              </a:ext>
            </a:extLst>
          </p:cNvPr>
          <p:cNvSpPr/>
          <p:nvPr/>
        </p:nvSpPr>
        <p:spPr>
          <a:xfrm>
            <a:off x="4256672" y="2822933"/>
            <a:ext cx="584200" cy="17436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89647-DA74-0346-BB7C-CCC8E4C5025D}"/>
              </a:ext>
            </a:extLst>
          </p:cNvPr>
          <p:cNvSpPr txBox="1"/>
          <p:nvPr/>
        </p:nvSpPr>
        <p:spPr>
          <a:xfrm>
            <a:off x="0" y="61693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Thomas F. Gilbert</a:t>
            </a:r>
            <a:r>
              <a:rPr lang="en-US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8BF84D-EABC-BF44-A1D8-71DDE89E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679" y="93165"/>
            <a:ext cx="1021672" cy="152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st Friday Favorite Guru: Thomas F. Gilbert | EPPIC - Pursuing Performance">
            <a:extLst>
              <a:ext uri="{FF2B5EF4-FFF2-40B4-BE49-F238E27FC236}">
                <a16:creationId xmlns:a16="http://schemas.microsoft.com/office/drawing/2014/main" id="{801EC45C-30FE-F14D-B882-9CE44F1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6388" y="93165"/>
            <a:ext cx="1275618" cy="156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C78BD-E37A-F441-AFAA-14BCACBC9C6E}"/>
              </a:ext>
            </a:extLst>
          </p:cNvPr>
          <p:cNvSpPr txBox="1"/>
          <p:nvPr/>
        </p:nvSpPr>
        <p:spPr>
          <a:xfrm>
            <a:off x="6827828" y="1654522"/>
            <a:ext cx="145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Thomas F. Gilbert</a:t>
            </a:r>
          </a:p>
          <a:p>
            <a:pPr algn="ctr"/>
            <a:r>
              <a:rPr lang="en-US" sz="1400" dirty="0"/>
              <a:t>(1927–1995)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F644B-E9D6-1949-A186-00C9D67E7D0E}"/>
              </a:ext>
            </a:extLst>
          </p:cNvPr>
          <p:cNvSpPr txBox="1"/>
          <p:nvPr/>
        </p:nvSpPr>
        <p:spPr>
          <a:xfrm>
            <a:off x="71662" y="3909203"/>
            <a:ext cx="58079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Gilbert classified important and manageable factors affecting performance </a:t>
            </a:r>
          </a:p>
          <a:p>
            <a:r>
              <a:rPr lang="en-US" sz="1400" dirty="0"/>
              <a:t>in a 2 × 3 matrix that he called his </a:t>
            </a:r>
            <a:r>
              <a:rPr lang="en-US" sz="1400" b="1" dirty="0">
                <a:solidFill>
                  <a:srgbClr val="00B050"/>
                </a:solidFill>
              </a:rPr>
              <a:t>Behavior Engineering Model</a:t>
            </a:r>
            <a:r>
              <a:rPr lang="en-US" sz="1400" dirty="0"/>
              <a:t> (</a:t>
            </a:r>
            <a:r>
              <a:rPr lang="en-US" sz="1400" b="1" dirty="0">
                <a:solidFill>
                  <a:srgbClr val="00B050"/>
                </a:solidFill>
              </a:rPr>
              <a:t>BEM</a:t>
            </a:r>
            <a:r>
              <a:rPr lang="en-US" sz="1400" dirty="0"/>
              <a:t>).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BEM</a:t>
            </a:r>
            <a:r>
              <a:rPr lang="en-US" sz="1400" dirty="0"/>
              <a:t> identifies six variables necessary to improve human performance: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           | Stimulus    | Response  | Consequence |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Environment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information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incentives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Individual 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knowledge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capacity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motives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|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082EA-B1B4-804B-A159-FB39DF658F82}"/>
              </a:ext>
            </a:extLst>
          </p:cNvPr>
          <p:cNvSpPr txBox="1"/>
          <p:nvPr/>
        </p:nvSpPr>
        <p:spPr>
          <a:xfrm>
            <a:off x="8941515" y="223772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BEM Example:</a:t>
            </a:r>
          </a:p>
        </p:txBody>
      </p:sp>
      <p:pic>
        <p:nvPicPr>
          <p:cNvPr id="7" name="Picture 4" descr="Behaviour Engineering Model – Workplace Performance">
            <a:extLst>
              <a:ext uri="{FF2B5EF4-FFF2-40B4-BE49-F238E27FC236}">
                <a16:creationId xmlns:a16="http://schemas.microsoft.com/office/drawing/2014/main" id="{0DE733A7-ACCD-A943-AD28-0CF471BD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0757" y="2616238"/>
            <a:ext cx="4949581" cy="41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6C1D46-1AE2-7849-A65B-0677FB6B3D65}"/>
              </a:ext>
            </a:extLst>
          </p:cNvPr>
          <p:cNvSpPr txBox="1"/>
          <p:nvPr/>
        </p:nvSpPr>
        <p:spPr>
          <a:xfrm>
            <a:off x="71662" y="702028"/>
            <a:ext cx="5807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psychologist, founder of Performance Engineering </a:t>
            </a:r>
            <a:br>
              <a:rPr lang="en-US" sz="1400" dirty="0"/>
            </a:br>
            <a:r>
              <a:rPr lang="en-US" sz="1400" dirty="0"/>
              <a:t>( a.k.a. </a:t>
            </a:r>
            <a:r>
              <a:rPr lang="en-US" sz="1400" b="1" dirty="0">
                <a:solidFill>
                  <a:srgbClr val="00B050"/>
                </a:solidFill>
              </a:rPr>
              <a:t>Human Performance Technology (HPT)</a:t>
            </a:r>
            <a:r>
              <a:rPr lang="en-US" sz="14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book </a:t>
            </a:r>
            <a:r>
              <a:rPr lang="en-US" sz="1400" dirty="0">
                <a:solidFill>
                  <a:srgbClr val="0070C0"/>
                </a:solidFill>
              </a:rPr>
              <a:t>"Human Competence: Engineering Worthy Performance"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realized that formal learning programs often only change </a:t>
            </a:r>
            <a:br>
              <a:rPr lang="en-US" sz="1400" dirty="0"/>
            </a:br>
            <a:r>
              <a:rPr lang="en-US" sz="1400" dirty="0"/>
              <a:t>knowledge, not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worked with the behavioral psychologist </a:t>
            </a:r>
            <a:r>
              <a:rPr lang="en-US" sz="1400" b="1" dirty="0">
                <a:solidFill>
                  <a:srgbClr val="0070C0"/>
                </a:solidFill>
              </a:rPr>
              <a:t>B. F. Skinner at Harvard University</a:t>
            </a:r>
            <a:r>
              <a:rPr lang="en-US" sz="1400" dirty="0"/>
              <a:t> and with </a:t>
            </a:r>
            <a:r>
              <a:rPr lang="en-US" sz="1400" b="1" dirty="0">
                <a:solidFill>
                  <a:srgbClr val="0070C0"/>
                </a:solidFill>
              </a:rPr>
              <a:t>Ogden R. Lindsley in Lindsley's laboratory</a:t>
            </a:r>
            <a:r>
              <a:rPr lang="en-US" sz="1400" dirty="0"/>
              <a:t> at Metropolitan State Hospital in Waltham, Massachusetts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specialized in statistics, testing and measurement.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https://en.wikipedia.org/wiki/Thomas_Gilbert_(engineer)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699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3CC4CC-71BA-7444-8E62-88241FD6E7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8745" y="2076450"/>
            <a:ext cx="1803400" cy="270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A5B2EA-F7AC-A244-85AE-ECF226CA15E5}"/>
              </a:ext>
            </a:extLst>
          </p:cNvPr>
          <p:cNvSpPr txBox="1"/>
          <p:nvPr/>
        </p:nvSpPr>
        <p:spPr>
          <a:xfrm>
            <a:off x="38100" y="50800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Performance Model</a:t>
            </a:r>
          </a:p>
        </p:txBody>
      </p:sp>
    </p:spTree>
    <p:extLst>
      <p:ext uri="{BB962C8B-B14F-4D97-AF65-F5344CB8AC3E}">
        <p14:creationId xmlns:p14="http://schemas.microsoft.com/office/powerpoint/2010/main" val="253378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367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83</cp:revision>
  <dcterms:created xsi:type="dcterms:W3CDTF">2017-08-29T18:32:57Z</dcterms:created>
  <dcterms:modified xsi:type="dcterms:W3CDTF">2021-05-03T23:25:09Z</dcterms:modified>
</cp:coreProperties>
</file>