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92"/>
  </p:normalViewPr>
  <p:slideViewPr>
    <p:cSldViewPr snapToGrid="0" snapToObjects="1">
      <p:cViewPr varScale="1">
        <p:scale>
          <a:sx n="141" d="100"/>
          <a:sy n="141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1e0e14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1e0e14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n-gJaURz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linfo.org/thompson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en.wikipedia.org/wiki/Ken_Thompson" TargetMode="External"/><Relationship Id="rId7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LN2shXeJNz8" TargetMode="External"/><Relationship Id="rId5" Type="http://schemas.openxmlformats.org/officeDocument/2006/relationships/hyperlink" Target="http://charles.the-haleys.org" TargetMode="External"/><Relationship Id="rId4" Type="http://schemas.openxmlformats.org/officeDocument/2006/relationships/hyperlink" Target="https://en.wikipedia.org/wiki/Dennis_Ritchie" TargetMode="Externa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8175"/>
            <a:ext cx="5185800" cy="50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0000"/>
                </a:solidFill>
              </a:rPr>
              <a:t>Unix history:</a:t>
            </a: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Unix is the dominating OS (~2 </a:t>
            </a:r>
            <a:r>
              <a:rPr lang="en" sz="1100" dirty="0" err="1">
                <a:solidFill>
                  <a:schemeClr val="dk1"/>
                </a:solidFill>
              </a:rPr>
              <a:t>Bln</a:t>
            </a:r>
            <a:r>
              <a:rPr lang="en" sz="1100" dirty="0">
                <a:solidFill>
                  <a:schemeClr val="dk1"/>
                </a:solidFill>
              </a:rPr>
              <a:t> android devices, ~1 </a:t>
            </a:r>
            <a:r>
              <a:rPr lang="en" sz="1100" dirty="0" err="1">
                <a:solidFill>
                  <a:schemeClr val="dk1"/>
                </a:solidFill>
              </a:rPr>
              <a:t>Bln</a:t>
            </a:r>
            <a:r>
              <a:rPr lang="en" sz="1100" dirty="0">
                <a:solidFill>
                  <a:schemeClr val="dk1"/>
                </a:solidFill>
              </a:rPr>
              <a:t> iOS devices, ~1 </a:t>
            </a:r>
            <a:r>
              <a:rPr lang="en" sz="1100" dirty="0" err="1">
                <a:solidFill>
                  <a:schemeClr val="dk1"/>
                </a:solidFill>
              </a:rPr>
              <a:t>Bln</a:t>
            </a:r>
            <a:r>
              <a:rPr lang="en" sz="1100" dirty="0">
                <a:solidFill>
                  <a:schemeClr val="dk1"/>
                </a:solidFill>
              </a:rPr>
              <a:t> servers in clouds, 100 </a:t>
            </a:r>
            <a:r>
              <a:rPr lang="en" sz="1100" dirty="0" err="1">
                <a:solidFill>
                  <a:schemeClr val="dk1"/>
                </a:solidFill>
              </a:rPr>
              <a:t>Mln</a:t>
            </a:r>
            <a:r>
              <a:rPr lang="en" sz="1100" dirty="0">
                <a:solidFill>
                  <a:schemeClr val="dk1"/>
                </a:solidFill>
              </a:rPr>
              <a:t> Macs, etc.).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1155CC"/>
                </a:solidFill>
              </a:rPr>
              <a:t>Ken Thompson</a:t>
            </a:r>
            <a:r>
              <a:rPr lang="en" sz="1100" dirty="0">
                <a:solidFill>
                  <a:schemeClr val="dk1"/>
                </a:solidFill>
              </a:rPr>
              <a:t> has created Unix OS in 1969.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Nowadays he works at Google as one of creators of the “Go” language: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-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https://www.youtube.com/watch?v=sln-gJaURzk</a:t>
            </a:r>
            <a:r>
              <a:rPr lang="en" sz="1100" dirty="0">
                <a:solidFill>
                  <a:schemeClr val="dk1"/>
                </a:solidFill>
              </a:rPr>
              <a:t> -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In this article (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100" u="sng" dirty="0">
                <a:solidFill>
                  <a:schemeClr val="accent5"/>
                </a:solidFill>
                <a:hlinkClick r:id="rId4"/>
              </a:rPr>
              <a:t>http://www.linfo.org/thompson.html</a:t>
            </a:r>
            <a:r>
              <a:rPr lang="en" sz="1100" dirty="0">
                <a:solidFill>
                  <a:schemeClr val="dk1"/>
                </a:solidFill>
              </a:rPr>
              <a:t> ) you will learn how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1155CC"/>
                </a:solidFill>
              </a:rPr>
              <a:t>Ken Thompson</a:t>
            </a:r>
            <a:r>
              <a:rPr lang="en" sz="1100" dirty="0">
                <a:solidFill>
                  <a:schemeClr val="dk1"/>
                </a:solidFill>
              </a:rPr>
              <a:t> has developed the UNIX operating System in assembly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language (to assist himself in playing and creating computer games)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in ~1969, then created the B-language, and later rewrote it’s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kernel in C-language developed by</a:t>
            </a:r>
            <a:r>
              <a:rPr lang="en" sz="1100" b="1" dirty="0">
                <a:solidFill>
                  <a:srgbClr val="1155CC"/>
                </a:solidFill>
              </a:rPr>
              <a:t> Dennis Ritchie</a:t>
            </a:r>
            <a:r>
              <a:rPr lang="en" sz="1100" dirty="0">
                <a:solidFill>
                  <a:schemeClr val="dk1"/>
                </a:solidFill>
              </a:rPr>
              <a:t> in ~1972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First UNIX was running on computer with only 4K of memory!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Then </a:t>
            </a:r>
            <a:r>
              <a:rPr lang="en" sz="1100" b="1" dirty="0">
                <a:solidFill>
                  <a:srgbClr val="1155CC"/>
                </a:solidFill>
              </a:rPr>
              <a:t>Thompson</a:t>
            </a:r>
            <a:r>
              <a:rPr lang="en" sz="1100" dirty="0">
                <a:solidFill>
                  <a:schemeClr val="dk1"/>
                </a:solidFill>
              </a:rPr>
              <a:t> returned to UCB (University California Berkeley)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and while being there in 1975-76, he introduced people there to Unix,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which started the UCB clone of Unix (BSD = Berkeley Software Distribution).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This later became the foundation of Mach OS for </a:t>
            </a:r>
            <a:r>
              <a:rPr lang="en" sz="1100" b="1" dirty="0">
                <a:solidFill>
                  <a:srgbClr val="1155CC"/>
                </a:solidFill>
              </a:rPr>
              <a:t>Steve Job’s</a:t>
            </a:r>
            <a:r>
              <a:rPr lang="en" sz="1100" dirty="0">
                <a:solidFill>
                  <a:schemeClr val="dk1"/>
                </a:solidFill>
              </a:rPr>
              <a:t> NeXT Station,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which was later acquired by Apple, and is the heart of modern MacOS and iOS.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Linux is an independent open source POSIX implementation of Unix.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Android OS is a Google’s version of Linux (android phones &amp; tablets).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1980s -</a:t>
            </a:r>
            <a:r>
              <a:rPr lang="en" sz="1100" b="1" dirty="0">
                <a:solidFill>
                  <a:srgbClr val="1155CC"/>
                </a:solidFill>
              </a:rPr>
              <a:t> Richard Stallman</a:t>
            </a:r>
            <a:r>
              <a:rPr lang="en" sz="1100" dirty="0">
                <a:solidFill>
                  <a:schemeClr val="dk1"/>
                </a:solidFill>
              </a:rPr>
              <a:t> creates a free software movement (GNU project)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  which led to development of numerous software tools.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1991 -</a:t>
            </a:r>
            <a:r>
              <a:rPr lang="en" sz="1100" b="1" dirty="0">
                <a:solidFill>
                  <a:srgbClr val="1155CC"/>
                </a:solidFill>
              </a:rPr>
              <a:t> Linus Torvalds</a:t>
            </a:r>
            <a:r>
              <a:rPr lang="en" sz="1100" dirty="0">
                <a:solidFill>
                  <a:schemeClr val="dk1"/>
                </a:solidFill>
              </a:rPr>
              <a:t>, young student at the University of Helsinki in Finland,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releases (posts on the Internet under GNU license) the first version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of Linux's kernel (Ver. 0.02), which he developed as a hobby.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800" y="3321475"/>
            <a:ext cx="15716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3000" y="2021825"/>
            <a:ext cx="15716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5800" y="342500"/>
            <a:ext cx="1571625" cy="151923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317125" y="4492675"/>
            <a:ext cx="14871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Linus Torvalds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333696" y="1891352"/>
            <a:ext cx="1302494" cy="4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Ken Thompson (born 1943)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53909" y="819592"/>
            <a:ext cx="5450186" cy="179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1100" b="1" dirty="0">
                <a:solidFill>
                  <a:srgbClr val="FF0000"/>
                </a:solidFill>
              </a:rPr>
              <a:t>"vi" </a:t>
            </a:r>
            <a:r>
              <a:rPr lang="en" sz="1100" dirty="0">
                <a:solidFill>
                  <a:schemeClr val="dk1"/>
                </a:solidFill>
              </a:rPr>
              <a:t>editor on Unix was written by </a:t>
            </a:r>
            <a:r>
              <a:rPr lang="en" sz="1100" b="1" dirty="0">
                <a:solidFill>
                  <a:srgbClr val="1155CC"/>
                </a:solidFill>
              </a:rPr>
              <a:t>Bill Joy</a:t>
            </a:r>
            <a:r>
              <a:rPr lang="en" sz="1100" dirty="0">
                <a:solidFill>
                  <a:schemeClr val="dk1"/>
                </a:solidFill>
              </a:rPr>
              <a:t> in 1976, as the visual mode for </a:t>
            </a:r>
            <a:endParaRPr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</a:rPr>
              <a:t>a line editor called </a:t>
            </a:r>
            <a:r>
              <a:rPr lang="en" sz="1100" b="1" dirty="0">
                <a:solidFill>
                  <a:srgbClr val="FF0000"/>
                </a:solidFill>
              </a:rPr>
              <a:t>"ex"</a:t>
            </a:r>
            <a:r>
              <a:rPr lang="en" sz="1100" dirty="0">
                <a:solidFill>
                  <a:schemeClr val="dk1"/>
                </a:solidFill>
              </a:rPr>
              <a:t> that Joy had written with </a:t>
            </a:r>
            <a:r>
              <a:rPr lang="en" sz="1100" b="1" dirty="0">
                <a:solidFill>
                  <a:srgbClr val="1155CC"/>
                </a:solidFill>
              </a:rPr>
              <a:t>Chuck Haley</a:t>
            </a:r>
            <a:r>
              <a:rPr lang="en" sz="1100" dirty="0">
                <a:solidFill>
                  <a:schemeClr val="dk1"/>
                </a:solidFill>
              </a:rPr>
              <a:t>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1155CC"/>
                </a:solidFill>
              </a:rPr>
              <a:t>Bill Joy's </a:t>
            </a:r>
            <a:r>
              <a:rPr lang="en" sz="1100" b="1" dirty="0">
                <a:solidFill>
                  <a:srgbClr val="FF0000"/>
                </a:solidFill>
              </a:rPr>
              <a:t>ex 1.1 </a:t>
            </a:r>
            <a:r>
              <a:rPr lang="en" sz="1100" dirty="0">
                <a:solidFill>
                  <a:schemeClr val="dk1"/>
                </a:solidFill>
              </a:rPr>
              <a:t>was released as part of the first BSD Unix release in March 1978.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-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https://en.wikipedia.org/wiki/Ken_Thompson</a:t>
            </a:r>
            <a:r>
              <a:rPr lang="en" sz="1100" dirty="0">
                <a:solidFill>
                  <a:schemeClr val="dk1"/>
                </a:solidFill>
              </a:rPr>
              <a:t> - 77 years old in 2020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-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https://en.wikipedia.org/wiki/Dennis_Ritchie</a:t>
            </a:r>
            <a:r>
              <a:rPr lang="en" sz="1100" dirty="0">
                <a:solidFill>
                  <a:schemeClr val="dk1"/>
                </a:solidFill>
              </a:rPr>
              <a:t> - </a:t>
            </a:r>
            <a:r>
              <a:rPr lang="en" sz="1100" b="1" dirty="0">
                <a:solidFill>
                  <a:srgbClr val="1155CC"/>
                </a:solidFill>
              </a:rPr>
              <a:t>Dennis Ritchie </a:t>
            </a:r>
            <a:r>
              <a:rPr lang="en" sz="1100" dirty="0">
                <a:solidFill>
                  <a:schemeClr val="dk1"/>
                </a:solidFill>
              </a:rPr>
              <a:t>has died in 2011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-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100" u="sng" dirty="0">
                <a:solidFill>
                  <a:schemeClr val="hlink"/>
                </a:solidFill>
                <a:hlinkClick r:id="rId5"/>
              </a:rPr>
              <a:t>http://charles.the-haleys.org</a:t>
            </a:r>
            <a:r>
              <a:rPr lang="en" sz="1100" dirty="0">
                <a:solidFill>
                  <a:schemeClr val="dk1"/>
                </a:solidFill>
              </a:rPr>
              <a:t> - </a:t>
            </a:r>
            <a:r>
              <a:rPr lang="en" sz="1100" b="1" dirty="0">
                <a:solidFill>
                  <a:srgbClr val="1155CC"/>
                </a:solidFill>
              </a:rPr>
              <a:t>Charles B. Haley </a:t>
            </a:r>
            <a:r>
              <a:rPr lang="en" sz="1100" dirty="0">
                <a:solidFill>
                  <a:schemeClr val="dk1"/>
                </a:solidFill>
              </a:rPr>
              <a:t>(co-author of “ex” editor)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-</a:t>
            </a:r>
            <a:r>
              <a:rPr lang="en" sz="1100" dirty="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100" u="sng" dirty="0">
                <a:solidFill>
                  <a:schemeClr val="hlink"/>
                </a:solidFill>
                <a:hlinkClick r:id="rId6"/>
              </a:rPr>
              <a:t>https://www.youtube.com/watch?v=LN2shXeJNz8</a:t>
            </a:r>
            <a:r>
              <a:rPr lang="en" sz="1100" dirty="0">
                <a:solidFill>
                  <a:schemeClr val="dk1"/>
                </a:solidFill>
              </a:rPr>
              <a:t> - </a:t>
            </a:r>
            <a:r>
              <a:rPr lang="en" sz="1100" b="1" dirty="0">
                <a:solidFill>
                  <a:srgbClr val="1155CC"/>
                </a:solidFill>
              </a:rPr>
              <a:t>Bill Joy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E08B13-F707-1C45-A73C-3BAA8941D35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575" y="1716817"/>
            <a:ext cx="1752600" cy="1155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37ADCD-D8EB-EF47-8E3D-27251727EE9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14" y="3041272"/>
            <a:ext cx="1143000" cy="127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3C4C4-583C-E247-8F8D-CBD18F64927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6947" y="126749"/>
            <a:ext cx="1305117" cy="1590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068DA-C1A6-AC42-BCC3-F2240E654D05}"/>
              </a:ext>
            </a:extLst>
          </p:cNvPr>
          <p:cNvSpPr txBox="1"/>
          <p:nvPr/>
        </p:nvSpPr>
        <p:spPr>
          <a:xfrm>
            <a:off x="7325384" y="398352"/>
            <a:ext cx="1547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Bill Joy</a:t>
            </a:r>
          </a:p>
          <a:p>
            <a:r>
              <a:rPr lang="en-US" sz="1200" dirty="0"/>
              <a:t>(co-founded Sun Microsystems in 1982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260B1-F187-EE4C-9EE1-A3343B7997C0}"/>
              </a:ext>
            </a:extLst>
          </p:cNvPr>
          <p:cNvSpPr txBox="1"/>
          <p:nvPr/>
        </p:nvSpPr>
        <p:spPr>
          <a:xfrm>
            <a:off x="7161426" y="3535943"/>
            <a:ext cx="108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Chuck Haley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2F496-13D4-034C-BB12-C57C6017C2A1}"/>
              </a:ext>
            </a:extLst>
          </p:cNvPr>
          <p:cNvSpPr txBox="1"/>
          <p:nvPr/>
        </p:nvSpPr>
        <p:spPr>
          <a:xfrm>
            <a:off x="70588" y="-18048"/>
            <a:ext cx="3505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vi  editor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464</Words>
  <Application>Microsoft Macintosh PowerPoint</Application>
  <PresentationFormat>On-screen Show (16:9)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2020-08-15T01:47:04Z</dcterms:modified>
</cp:coreProperties>
</file>