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9" r:id="rId2"/>
    <p:sldId id="272" r:id="rId3"/>
    <p:sldId id="268" r:id="rId4"/>
    <p:sldId id="271" r:id="rId5"/>
    <p:sldId id="261" r:id="rId6"/>
    <p:sldId id="256" r:id="rId7"/>
    <p:sldId id="257" r:id="rId8"/>
    <p:sldId id="262" r:id="rId9"/>
    <p:sldId id="263" r:id="rId10"/>
    <p:sldId id="264" r:id="rId11"/>
    <p:sldId id="267" r:id="rId12"/>
    <p:sldId id="258" r:id="rId13"/>
    <p:sldId id="265" r:id="rId14"/>
    <p:sldId id="266"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5"/>
    <p:restoredTop sz="94729"/>
  </p:normalViewPr>
  <p:slideViewPr>
    <p:cSldViewPr snapToGrid="0" snapToObjects="1">
      <p:cViewPr varScale="1">
        <p:scale>
          <a:sx n="109" d="100"/>
          <a:sy n="109"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5/6/21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5/6/21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5/6/21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5/6/21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5/6/21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rightlineeating.com/wp-content/uploads/2017/03/BLE-Book-Launch-PowerPoint.pdf" TargetMode="External"/><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3" Type="http://schemas.openxmlformats.org/officeDocument/2006/relationships/hyperlink" Target="https://www.youtube.com/watch?v=QT4hvcIjKtc" TargetMode="External"/><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2" Type="http://schemas.openxmlformats.org/officeDocument/2006/relationships/hyperlink" Target="https://youtu.be/hoQbrx955-8" TargetMode="External"/><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5" Type="http://schemas.openxmlformats.org/officeDocument/2006/relationships/hyperlink" Target="https://www.youtube.com/watch?v=3HVsDRjOHqU" TargetMode="External"/><Relationship Id="rId10" Type="http://schemas.openxmlformats.org/officeDocument/2006/relationships/hyperlink" Target="https://www.youtube.com/watch?v=NnN8ksvVRIQ" TargetMode="External"/><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5.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www.maryomalley.com/" TargetMode="External"/><Relationship Id="rId3" Type="http://schemas.openxmlformats.org/officeDocument/2006/relationships/hyperlink" Target="https://thefastingmethod.com/"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11471564" cy="6771084"/>
          </a:xfrm>
          <a:prstGeom prst="rect">
            <a:avLst/>
          </a:prstGeom>
          <a:noFill/>
        </p:spPr>
        <p:txBody>
          <a:bodyPr wrap="square" rtlCol="0">
            <a:spAutoFit/>
          </a:bodyPr>
          <a:lstStyle/>
          <a:p>
            <a:r>
              <a:rPr lang="en-US" sz="2800" b="1" dirty="0"/>
              <a:t>Okinawa Diet</a:t>
            </a:r>
            <a:r>
              <a:rPr lang="en-US" sz="1600" dirty="0"/>
              <a:t> - </a:t>
            </a:r>
            <a:r>
              <a:rPr lang="en-US" sz="1600" dirty="0">
                <a:hlinkClick r:id="rId2"/>
              </a:rPr>
              <a:t>https://en.wikipedia.org/wiki/Okinawa_diet</a:t>
            </a:r>
            <a:br>
              <a:rPr lang="en-US" sz="1600" dirty="0"/>
            </a:br>
            <a:r>
              <a:rPr lang="en-US" sz="1600" dirty="0"/>
              <a:t>Okinawa is one of “</a:t>
            </a:r>
            <a:r>
              <a:rPr lang="en-US" sz="1600" b="1" dirty="0">
                <a:solidFill>
                  <a:srgbClr val="0070C0"/>
                </a:solidFill>
              </a:rPr>
              <a:t>Blue Zones</a:t>
            </a:r>
            <a:r>
              <a:rPr lang="en-US" sz="1600" dirty="0"/>
              <a:t>” </a:t>
            </a:r>
            <a:r>
              <a:rPr lang="mr-IN" sz="1600" dirty="0"/>
              <a:t>–</a:t>
            </a:r>
            <a:r>
              <a:rPr lang="en-US" sz="1600" dirty="0"/>
              <a:t> places with highest concentration of healthy 100+ year old people. </a:t>
            </a:r>
            <a:br>
              <a:rPr lang="en-US" sz="1600" dirty="0"/>
            </a:br>
            <a:r>
              <a:rPr lang="en-US" sz="1600" dirty="0"/>
              <a:t>People from the Ryukyu Islands (of which Okinawa is the largest) have a life expectancy among the highest in the world.</a:t>
            </a:r>
          </a:p>
          <a:p>
            <a:r>
              <a:rPr lang="en-US" sz="1600" dirty="0"/>
              <a:t>Also they have low mortality from cardiovascular disease 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a:p>
            <a:r>
              <a:rPr lang="en-US" sz="1600" b="1" dirty="0">
                <a:solidFill>
                  <a:schemeClr val="accent2">
                    <a:lumMod val="75000"/>
                  </a:schemeClr>
                </a:solidFill>
              </a:rPr>
              <a:t>What is the magic of the “old diet? </a:t>
            </a:r>
          </a:p>
          <a:p>
            <a:r>
              <a:rPr lang="en-US" sz="1600" b="1" dirty="0">
                <a:solidFill>
                  <a:schemeClr val="accent2">
                    <a:lumMod val="75000"/>
                  </a:schemeClr>
                </a:solidFill>
              </a:rPr>
              <a:t>In short, the Okinawans circa 1950 ate </a:t>
            </a:r>
            <a:r>
              <a:rPr lang="en-US" sz="1600" b="1" dirty="0">
                <a:solidFill>
                  <a:srgbClr val="00B050"/>
                </a:solidFill>
              </a:rPr>
              <a:t>mostly sweet potatoes, with some rice, legumes, and other grains</a:t>
            </a:r>
            <a:r>
              <a:rPr lang="en-US" sz="1600" b="1" dirty="0">
                <a:solidFill>
                  <a:schemeClr val="accent2">
                    <a:lumMod val="75000"/>
                  </a:schemeClr>
                </a:solidFill>
              </a:rPr>
              <a:t>. Of the 1262 grams of food per day:  849-sweet potato, 154-rice, 71-legumes, 38-grains, 150-everything else.</a:t>
            </a:r>
          </a:p>
          <a:p>
            <a:r>
              <a:rPr lang="en-US" sz="1600" dirty="0"/>
              <a:t>The dietary intake of Okinawans compared to other Japanese circa 1950 shows that Okinawans consumed: </a:t>
            </a:r>
          </a:p>
          <a:p>
            <a:r>
              <a:rPr lang="en-US" sz="1400" dirty="0"/>
              <a:t> - fewer total calories (1785 vs. 2068), </a:t>
            </a:r>
          </a:p>
          <a:p>
            <a:r>
              <a:rPr lang="en-US" sz="1400" dirty="0"/>
              <a:t> - less polyunsaturated fat (4.8% of calories vs. 8%), </a:t>
            </a:r>
          </a:p>
          <a:p>
            <a:r>
              <a:rPr lang="en-US" sz="1400" dirty="0"/>
              <a:t> - less rice (154g vs. 328g), </a:t>
            </a:r>
          </a:p>
          <a:p>
            <a:r>
              <a:rPr lang="en-US" sz="1400" dirty="0"/>
              <a:t> - significantly less wheat, barley and other grains (38g vs. 153g), </a:t>
            </a:r>
          </a:p>
          <a:p>
            <a:r>
              <a:rPr lang="en-US" sz="1400" dirty="0"/>
              <a:t> - less sugars (3g vs. 8g), </a:t>
            </a:r>
          </a:p>
          <a:p>
            <a:r>
              <a:rPr lang="en-US" sz="1400" dirty="0"/>
              <a:t> - more legumes (71g vs. 55g), </a:t>
            </a:r>
          </a:p>
          <a:p>
            <a:r>
              <a:rPr lang="en-US" sz="1400" dirty="0"/>
              <a:t> - significantly less fish (15g vs. 62g), </a:t>
            </a:r>
          </a:p>
          <a:p>
            <a:r>
              <a:rPr lang="en-US" sz="1400" dirty="0"/>
              <a:t> - significantly less meat and poultry (3g vs. 11g), </a:t>
            </a:r>
          </a:p>
          <a:p>
            <a:r>
              <a:rPr lang="en-US" sz="1400" dirty="0"/>
              <a:t> - less eggs (1g vs. 7g), </a:t>
            </a:r>
          </a:p>
          <a:p>
            <a:r>
              <a:rPr lang="en-US" sz="1400" dirty="0"/>
              <a:t> - less dairy (&lt;1g vs. 8g), </a:t>
            </a:r>
          </a:p>
          <a:p>
            <a:r>
              <a:rPr lang="en-US" sz="1400" dirty="0"/>
              <a:t> - much more sweet potatoes (849g vs. 66g), </a:t>
            </a:r>
          </a:p>
          <a:p>
            <a:r>
              <a:rPr lang="en-US" sz="1400" dirty="0"/>
              <a:t> - less other potatoes (2g vs. 47g), </a:t>
            </a:r>
          </a:p>
          <a:p>
            <a:r>
              <a:rPr lang="en-US" sz="1400" dirty="0"/>
              <a:t> - less fruit (&lt;1g vs. 44g), </a:t>
            </a:r>
          </a:p>
          <a:p>
            <a:r>
              <a:rPr lang="en-US" sz="1400" dirty="0"/>
              <a:t> - and no pickled vegetables (0g vs. 42g). [4]</a:t>
            </a:r>
            <a:r>
              <a:rPr lang="en-US" sz="1600" dirty="0"/>
              <a:t> </a:t>
            </a:r>
          </a:p>
        </p:txBody>
      </p:sp>
    </p:spTree>
    <p:extLst>
      <p:ext uri="{BB962C8B-B14F-4D97-AF65-F5344CB8AC3E}">
        <p14:creationId xmlns:p14="http://schemas.microsoft.com/office/powerpoint/2010/main" val="100992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2" y="96985"/>
            <a:ext cx="11873340" cy="6647974"/>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r>
              <a:rPr lang="x-none" altLang="x-none" dirty="0">
                <a:latin typeface="Arial" charset="0"/>
              </a:rPr>
              <a:t>If 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dirty="0">
                <a:latin typeface="Arial" charset="0"/>
              </a:rPr>
              <a:t>. It 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 on amazon. Also h</a:t>
            </a:r>
            <a:r>
              <a:rPr lang="x-none" altLang="x-none" dirty="0">
                <a:latin typeface="Arial" charset="0"/>
              </a:rPr>
              <a:t>ere is Susan's book launch presentation slides from March of </a:t>
            </a:r>
            <a:r>
              <a:rPr lang="en-US" altLang="x-none" dirty="0">
                <a:latin typeface="Arial" charset="0"/>
              </a:rPr>
              <a:t>2017</a:t>
            </a:r>
            <a:r>
              <a:rPr lang="x-none" altLang="x-none" dirty="0">
                <a:latin typeface="Arial" charset="0"/>
              </a:rPr>
              <a:t>: </a:t>
            </a:r>
            <a:br>
              <a:rPr lang="x-none" altLang="x-none" dirty="0">
                <a:latin typeface="Arial" charset="0"/>
              </a:rPr>
            </a:br>
            <a:r>
              <a:rPr lang="x-none" altLang="x-none" dirty="0">
                <a:latin typeface="Arial" charset="0"/>
              </a:rPr>
              <a:t> - </a:t>
            </a:r>
            <a:r>
              <a:rPr lang="x-none" altLang="x-none" dirty="0">
                <a:latin typeface="Arial" charset="0"/>
                <a:hlinkClick r:id="rId3"/>
              </a:rPr>
              <a:t>https://brightlineeating.com/wp-content/uploads/2017/03/BLE-Book-Launch-PowerPoint.pdf</a:t>
            </a:r>
            <a:r>
              <a:rPr lang="x-none" altLang="x-none" dirty="0">
                <a:latin typeface="Arial" charset="0"/>
              </a:rPr>
              <a:t> </a:t>
            </a:r>
            <a:endParaRPr lang="en-US" dirty="0"/>
          </a:p>
          <a:p>
            <a:endParaRPr lang="en-US" altLang="x-none" sz="1600" dirty="0">
              <a:latin typeface="Arial" charset="0"/>
            </a:endParaRPr>
          </a:p>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 But results will depend on specific group. You need a group where people achieve results. If people just meet to wine and complain - this will not be effective. Also you need a group where people use modern scientific-based approach.</a:t>
            </a:r>
            <a:endParaRPr lang="en-US" dirty="0"/>
          </a:p>
        </p:txBody>
      </p:sp>
    </p:spTree>
    <p:extLst>
      <p:ext uri="{BB962C8B-B14F-4D97-AF65-F5344CB8AC3E}">
        <p14:creationId xmlns:p14="http://schemas.microsoft.com/office/powerpoint/2010/main" val="83535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031325"/>
          </a:xfrm>
          <a:prstGeom prst="rect">
            <a:avLst/>
          </a:prstGeom>
          <a:noFill/>
        </p:spPr>
        <p:txBody>
          <a:bodyPr wrap="square" rtlCol="0">
            <a:spAutoFit/>
          </a:bodyPr>
          <a:lstStyle/>
          <a:p>
            <a:r>
              <a:rPr lang="en-US" altLang="x-none" dirty="0">
                <a:latin typeface="Arial" charset="0"/>
              </a:rPr>
              <a:t>How to eat at different places:</a:t>
            </a:r>
          </a:p>
          <a:p>
            <a:r>
              <a:rPr lang="en-US" dirty="0">
                <a:latin typeface="Arial" charset="0"/>
              </a:rPr>
              <a:t>  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r>
              <a:rPr lang="en-US" dirty="0">
                <a:latin typeface="Arial" charset="0"/>
              </a:rPr>
              <a:t>  McDonalds - </a:t>
            </a:r>
            <a:r>
              <a:rPr lang="en-US" dirty="0"/>
              <a:t>Basic Side Salad, Fruit (Apple Slices and Cuties), Fruit &amp; Maple Oatmeal</a:t>
            </a:r>
          </a:p>
          <a:p>
            <a:r>
              <a:rPr lang="en-US" dirty="0"/>
              <a:t>  Generic restaurant - ask to make a plate of greens, vegetables, berries, and fruits, no oil, no dressing</a:t>
            </a:r>
          </a:p>
          <a:p>
            <a:r>
              <a:rPr lang="en-US" dirty="0"/>
              <a:t>  Mexican restaurants – I usually order salad without dressing, salsa without chips, coffee, some fruits or berries for dessert</a:t>
            </a:r>
          </a:p>
          <a:p>
            <a:r>
              <a:rPr lang="en-US" dirty="0"/>
              <a:t>  Coffee shops – I take 1-shot espresso + oat or soy milk + cold water</a:t>
            </a:r>
          </a:p>
        </p:txBody>
      </p:sp>
      <p:sp>
        <p:nvSpPr>
          <p:cNvPr id="4" name="TextBox 3"/>
          <p:cNvSpPr txBox="1"/>
          <p:nvPr/>
        </p:nvSpPr>
        <p:spPr>
          <a:xfrm>
            <a:off x="110841" y="2738627"/>
            <a:ext cx="7897085"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370975"/>
          </a:xfrm>
          <a:prstGeom prst="rect">
            <a:avLst/>
          </a:prstGeom>
          <a:noFill/>
        </p:spPr>
        <p:txBody>
          <a:bodyPr wrap="square" rtlCol="0">
            <a:spAutoFit/>
          </a:bodyPr>
          <a:lstStyle/>
          <a:p>
            <a:r>
              <a:rPr lang="en-US" altLang="x-none" sz="1600" dirty="0">
                <a:latin typeface="Arial" charset="0"/>
              </a:rPr>
              <a:t>More links:</a:t>
            </a:r>
            <a:endParaRPr lang="en-US" sz="1600" dirty="0">
              <a:latin typeface="Arial" charset="0"/>
            </a:endParaRPr>
          </a:p>
          <a:p>
            <a:r>
              <a:rPr lang="en-US" sz="1600" dirty="0">
                <a:latin typeface="Arial" charset="0"/>
              </a:rPr>
              <a:t> - </a:t>
            </a:r>
            <a:r>
              <a:rPr lang="en-US" sz="1600" dirty="0">
                <a:hlinkClick r:id="rId2"/>
              </a:rPr>
              <a:t>https://www.veghealth.com</a:t>
            </a:r>
            <a:r>
              <a:rPr lang="en-US" sz="1600" dirty="0"/>
              <a:t> - Discover How to Thrive on a Vegetarian Diet and Stop</a:t>
            </a:r>
          </a:p>
          <a:p>
            <a:r>
              <a:rPr lang="en-US" sz="1600" dirty="0"/>
              <a:t>                                                          Being Vulnerable to Vitamin and Mineral Deficiencies </a:t>
            </a:r>
          </a:p>
          <a:p>
            <a:r>
              <a:rPr lang="en-US" sz="1600" dirty="0"/>
              <a:t>- </a:t>
            </a:r>
            <a:r>
              <a:rPr lang="en-US" sz="1600" dirty="0">
                <a:hlinkClick r:id="rId3"/>
              </a:rPr>
              <a:t>https://youtu.be/LkXwfTsqQgQ</a:t>
            </a:r>
            <a:r>
              <a:rPr lang="en-US" sz="1600" dirty="0"/>
              <a:t> - muscles matter</a:t>
            </a:r>
          </a:p>
          <a:p>
            <a:r>
              <a:rPr lang="en-US" sz="1600" dirty="0"/>
              <a:t> - </a:t>
            </a:r>
            <a:r>
              <a:rPr lang="en-US" sz="1600" dirty="0">
                <a:hlinkClick r:id="rId4"/>
              </a:rPr>
              <a:t>https://youtu.be/0z03xkwFbw4</a:t>
            </a:r>
            <a:r>
              <a:rPr lang="en-US" sz="1600" dirty="0"/>
              <a:t> - custom diets for different people (depends on microbiome)</a:t>
            </a:r>
          </a:p>
          <a:p>
            <a:endParaRPr lang="en-US" sz="1600" dirty="0"/>
          </a:p>
          <a:p>
            <a:r>
              <a:rPr lang="en-US" sz="1600" dirty="0"/>
              <a:t> - </a:t>
            </a:r>
            <a:r>
              <a:rPr lang="en-US" sz="1600" dirty="0">
                <a:hlinkClick r:id="rId5"/>
              </a:rPr>
              <a:t>http://www.npr.org/sections/thesalt/2015/04/11/398325030/eating-to-break-100-longevity-diet-tips-from-the-blue-zones</a:t>
            </a:r>
            <a:r>
              <a:rPr lang="en-US" sz="1600" dirty="0"/>
              <a:t> - </a:t>
            </a:r>
          </a:p>
          <a:p>
            <a:r>
              <a:rPr lang="en-US" sz="1600" dirty="0"/>
              <a:t>    from the book “</a:t>
            </a:r>
            <a:r>
              <a:rPr lang="en-US" sz="1600" b="1" dirty="0">
                <a:solidFill>
                  <a:srgbClr val="00B0F0"/>
                </a:solidFill>
              </a:rPr>
              <a:t>The Blue Zones Solution</a:t>
            </a:r>
            <a:r>
              <a:rPr lang="en-US" sz="1600" dirty="0"/>
              <a:t>” by  Dan </a:t>
            </a:r>
            <a:r>
              <a:rPr lang="en-US" sz="1600" dirty="0" err="1"/>
              <a:t>Buettner</a:t>
            </a:r>
            <a:r>
              <a:rPr lang="en-US" sz="1600" dirty="0"/>
              <a:t>, National Geographic explorer</a:t>
            </a:r>
          </a:p>
          <a:p>
            <a:r>
              <a:rPr lang="en-US" sz="1600" dirty="0"/>
              <a:t>      - Stop eating when your stomach is 80 percent full to avoid weight gain.</a:t>
            </a:r>
          </a:p>
          <a:p>
            <a:r>
              <a:rPr lang="en-US" sz="1600" dirty="0"/>
              <a:t>      - Eat the smallest meal of the day in the late afternoon or evening.</a:t>
            </a:r>
            <a:br>
              <a:rPr lang="en-US" sz="1600" dirty="0"/>
            </a:br>
            <a:r>
              <a:rPr lang="en-US" sz="1600" dirty="0"/>
              <a:t>      - Eat mostly plants, especially beans. And eat meat rarely, in small portions of 3 to 4 ounces. </a:t>
            </a:r>
            <a:br>
              <a:rPr lang="en-US" sz="1600" dirty="0"/>
            </a:br>
            <a:r>
              <a:rPr lang="en-US" sz="1600" dirty="0"/>
              <a:t>        Blue </a:t>
            </a:r>
            <a:r>
              <a:rPr lang="en-US" sz="1600" dirty="0" err="1"/>
              <a:t>Zoners</a:t>
            </a:r>
            <a:r>
              <a:rPr lang="en-US" sz="1600" dirty="0"/>
              <a:t> eat portions this size just five times a month, on average.</a:t>
            </a:r>
            <a:br>
              <a:rPr lang="en-US" sz="1600" dirty="0"/>
            </a:br>
            <a:r>
              <a:rPr lang="en-US" sz="1600" dirty="0"/>
              <a:t>      - Drink alcohol moderately and regularly, i.e. 1-2 glasses a day.</a:t>
            </a:r>
          </a:p>
          <a:p>
            <a:endParaRPr lang="en-US" sz="1600" dirty="0"/>
          </a:p>
          <a:p>
            <a:r>
              <a:rPr lang="en-US" sz="2400" b="1" dirty="0"/>
              <a:t>Five Blue Zones:</a:t>
            </a:r>
          </a:p>
          <a:p>
            <a:r>
              <a:rPr lang="en-US" sz="1600" dirty="0"/>
              <a:t>  - </a:t>
            </a:r>
            <a:r>
              <a:rPr lang="en-US" sz="1600" b="1" dirty="0">
                <a:solidFill>
                  <a:srgbClr val="FF0000"/>
                </a:solidFill>
              </a:rPr>
              <a:t>Ikaria, Greece </a:t>
            </a:r>
            <a:r>
              <a:rPr lang="en-US" sz="1600" dirty="0"/>
              <a:t>- potatoes, goat's milk, honey, legumes (especially garbanzo beans, black-eyed peas, and lentils), wild greens, some fruit and relatively small amounts of fish, feta cheese, lemons and herbs like sage and marjoram. Rarely goat meat.</a:t>
            </a:r>
            <a:br>
              <a:rPr lang="en-US" sz="1600" dirty="0"/>
            </a:br>
            <a:r>
              <a:rPr lang="en-US" sz="1600" dirty="0"/>
              <a:t>  - </a:t>
            </a:r>
            <a:r>
              <a:rPr lang="en-US" sz="1600" b="1" dirty="0">
                <a:solidFill>
                  <a:srgbClr val="FF0000"/>
                </a:solidFill>
              </a:rPr>
              <a:t>Okinawa, Japan </a:t>
            </a:r>
            <a:r>
              <a:rPr lang="en-US" sz="1600" dirty="0"/>
              <a:t>- seaweed, turmeric and sweet potato, bitter melons, tofu, garlic, brown rice, green tea and shitake mushrooms.</a:t>
            </a:r>
          </a:p>
          <a:p>
            <a:r>
              <a:rPr lang="en-US" sz="1600" dirty="0"/>
              <a:t>  - </a:t>
            </a:r>
            <a:r>
              <a:rPr lang="en-US" sz="1600" b="1" dirty="0">
                <a:solidFill>
                  <a:srgbClr val="FF0000"/>
                </a:solidFill>
              </a:rPr>
              <a:t>Sardinia, Italy </a:t>
            </a:r>
            <a:r>
              <a:rPr lang="en-US" sz="1600" dirty="0"/>
              <a:t>- goat's milk and sheep's cheese, flat bread, sourdough bread and barley, plenty of fennel, fava beans, chickpeas, tomatoes, almonds, milk thistle tea and wine from Grenache grapes.</a:t>
            </a:r>
          </a:p>
          <a:p>
            <a:r>
              <a:rPr lang="en-US" sz="1600" dirty="0"/>
              <a:t>  - </a:t>
            </a:r>
            <a:r>
              <a:rPr lang="en-US" sz="1600" b="1" dirty="0">
                <a:solidFill>
                  <a:srgbClr val="FF0000"/>
                </a:solidFill>
              </a:rPr>
              <a:t>Loma Linda, Calif </a:t>
            </a:r>
            <a:r>
              <a:rPr lang="en-US" sz="1600" dirty="0"/>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t>Pesco</a:t>
            </a:r>
            <a:r>
              <a:rPr lang="en-US" sz="1600" dirty="0"/>
              <a:t>-vegetarians in the community, who ate a plant-based diet with up to one serving of fish a day, lived longer than vegan Adventists. </a:t>
            </a:r>
            <a:br>
              <a:rPr lang="en-US" sz="1600" dirty="0"/>
            </a:br>
            <a:r>
              <a:rPr lang="en-US" sz="1600" dirty="0"/>
              <a:t>- </a:t>
            </a:r>
            <a:r>
              <a:rPr lang="en-US" sz="1600" b="1" dirty="0">
                <a:solidFill>
                  <a:srgbClr val="FF0000"/>
                </a:solidFill>
              </a:rPr>
              <a:t>Nicoya Peninsula, Costa Rica </a:t>
            </a:r>
            <a:r>
              <a:rPr lang="en-US" sz="1600" dirty="0"/>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3094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a:p>
            <a:endParaRPr lang="en-US" sz="1600" dirty="0"/>
          </a:p>
          <a:p>
            <a:r>
              <a:rPr lang="en-US" sz="1600" dirty="0"/>
              <a:t>People who live in a Blue Zone have nine characteristics in common, according to researchers. </a:t>
            </a:r>
            <a:br>
              <a:rPr lang="en-US" sz="1600" dirty="0"/>
            </a:br>
            <a:r>
              <a:rPr lang="en-US" sz="1600" dirty="0"/>
              <a:t>For the Blue Zones Project, these are called "Power 9 Principles.”</a:t>
            </a:r>
          </a:p>
          <a:p>
            <a:endParaRPr lang="en-US" sz="1600" dirty="0"/>
          </a:p>
          <a:p>
            <a:r>
              <a:rPr lang="en-US" sz="1600" dirty="0"/>
              <a:t>1. Move naturally - Get more physically active by walking in the community, do manual labor around the house and yard, and grow gardens.</a:t>
            </a:r>
          </a:p>
          <a:p>
            <a:endParaRPr lang="en-US" sz="800" dirty="0"/>
          </a:p>
          <a:p>
            <a:r>
              <a:rPr lang="en-US" sz="1600" dirty="0"/>
              <a:t>2. Know your purpose - People who know why they get up in the morning live up to seven years longer than those who don't.</a:t>
            </a:r>
          </a:p>
          <a:p>
            <a:endParaRPr lang="en-US" sz="800" dirty="0"/>
          </a:p>
          <a:p>
            <a:r>
              <a:rPr lang="en-US" sz="1600" dirty="0"/>
              <a:t>3. Down shift - To reverse inflammation related to every major age-related disease, find time each day to meditate, nap, pray or enjoy a happy hour.</a:t>
            </a:r>
          </a:p>
          <a:p>
            <a:endParaRPr lang="en-US" sz="800" dirty="0"/>
          </a:p>
          <a:p>
            <a:r>
              <a:rPr lang="en-US" sz="1600" dirty="0"/>
              <a:t>4. 80 percent rule - It takes the stomach 20 minutes to tell the brain it is full, causing most people to accidentally overeat. Stop eating when 80 percent full.</a:t>
            </a:r>
          </a:p>
          <a:p>
            <a:endParaRPr lang="en-US" sz="800" dirty="0"/>
          </a:p>
          <a:p>
            <a:r>
              <a:rPr lang="en-US" sz="1600" dirty="0"/>
              <a:t>5. Plant slant - Eat a mostly plant-based diet heavy on beans, nuts and green plants. This is consistent with U.S. Department of Agriculture recommendations.</a:t>
            </a:r>
          </a:p>
          <a:p>
            <a:endParaRPr lang="en-US" sz="800" dirty="0"/>
          </a:p>
          <a:p>
            <a:r>
              <a:rPr lang="en-US" sz="1600" dirty="0"/>
              <a:t>6. Wine at 5 - For those who have a healthy relationship with alcohol, 1-2 glasses of wine daily can add years to a life, especially when combined with a healthy diet.</a:t>
            </a:r>
          </a:p>
          <a:p>
            <a:endParaRPr lang="en-US" sz="800" dirty="0"/>
          </a:p>
          <a:p>
            <a:r>
              <a:rPr lang="en-US" sz="1600" dirty="0"/>
              <a:t>7. Family first - Living in a thriving family is worth six extra years of life expectancy.</a:t>
            </a:r>
          </a:p>
          <a:p>
            <a:endParaRPr lang="en-US" sz="800" dirty="0"/>
          </a:p>
          <a:p>
            <a:r>
              <a:rPr lang="en-US" sz="1600" dirty="0"/>
              <a:t>8. Belong - Recommit, reconnect or explore a faith-based community. No matter which faith, studies show that people who show up to their faith community four times a month live an extra four to 14 years.</a:t>
            </a:r>
          </a:p>
          <a:p>
            <a:endParaRPr lang="en-US" sz="800" dirty="0"/>
          </a:p>
          <a:p>
            <a:r>
              <a:rPr lang="en-US" sz="1600" dirty="0"/>
              <a:t>9. Right tribe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965" y="174812"/>
            <a:ext cx="9078500" cy="6463308"/>
          </a:xfrm>
          <a:prstGeom prst="rect">
            <a:avLst/>
          </a:prstGeom>
          <a:noFill/>
        </p:spPr>
        <p:txBody>
          <a:bodyPr wrap="square" rtlCol="0">
            <a:spAutoFit/>
          </a:bodyPr>
          <a:lstStyle/>
          <a:p>
            <a:r>
              <a:rPr lang="en-US" dirty="0"/>
              <a:t>Here are some links about exercising: </a:t>
            </a:r>
          </a:p>
          <a:p>
            <a:br>
              <a:rPr lang="en-US" dirty="0"/>
            </a:br>
            <a:r>
              <a:rPr lang="en-US" dirty="0"/>
              <a:t>Flexibility - Tom Merrick </a:t>
            </a:r>
            <a:br>
              <a:rPr lang="en-US" dirty="0"/>
            </a:br>
            <a:r>
              <a:rPr lang="en-US" dirty="0"/>
              <a:t> - </a:t>
            </a:r>
            <a:r>
              <a:rPr lang="en-US" dirty="0">
                <a:hlinkClick r:id="rId2"/>
              </a:rPr>
              <a:t>https://youtu.be/hoQbrx955-8</a:t>
            </a:r>
            <a:r>
              <a:rPr lang="en-US" dirty="0"/>
              <a:t> </a:t>
            </a:r>
            <a:br>
              <a:rPr lang="en-US" dirty="0"/>
            </a:br>
            <a:r>
              <a:rPr lang="en-US" dirty="0"/>
              <a:t> - </a:t>
            </a:r>
            <a:r>
              <a:rPr lang="en-US" dirty="0">
                <a:hlinkClick r:id="rId3"/>
              </a:rPr>
              <a:t>https://www.youtube.com/watch?v=QT4hvcIjKtc</a:t>
            </a:r>
            <a:r>
              <a:rPr lang="en-US" dirty="0"/>
              <a:t> </a:t>
            </a:r>
            <a:br>
              <a:rPr lang="en-US" dirty="0"/>
            </a:br>
            <a:r>
              <a:rPr lang="en-US" dirty="0"/>
              <a:t>Flexibility - Emmet Louis </a:t>
            </a:r>
            <a:br>
              <a:rPr lang="en-US" dirty="0"/>
            </a:br>
            <a:r>
              <a:rPr lang="en-US" dirty="0"/>
              <a:t> - </a:t>
            </a:r>
            <a:r>
              <a:rPr lang="en-US" dirty="0">
                <a:hlinkClick r:id="rId4"/>
              </a:rPr>
              <a:t>https://www.youtube.com/watch?v=askyPISMogs</a:t>
            </a:r>
            <a:r>
              <a:rPr lang="en-US" dirty="0"/>
              <a:t> </a:t>
            </a:r>
            <a:br>
              <a:rPr lang="en-US" dirty="0"/>
            </a:br>
            <a:r>
              <a:rPr lang="en-US" dirty="0"/>
              <a:t> - </a:t>
            </a:r>
            <a:r>
              <a:rPr lang="en-US" dirty="0">
                <a:hlinkClick r:id="rId5"/>
              </a:rPr>
              <a:t>https://www.youtube.com/watch?v=3HVsDRjOHqU</a:t>
            </a:r>
            <a:r>
              <a:rPr lang="en-US" dirty="0"/>
              <a:t> </a:t>
            </a:r>
          </a:p>
          <a:p>
            <a:r>
              <a:rPr lang="en-US" dirty="0"/>
              <a:t> - </a:t>
            </a:r>
            <a:r>
              <a:rPr lang="en-US" dirty="0">
                <a:hlinkClick r:id="rId6"/>
              </a:rPr>
              <a:t>https://www.youtube.com/watch?v=2KDJdDfaEHM</a:t>
            </a:r>
            <a:endParaRPr lang="en-US" dirty="0"/>
          </a:p>
          <a:p>
            <a:r>
              <a:rPr lang="en-US" dirty="0"/>
              <a:t>Strength max load (1-4 reps, 4 sets/day):</a:t>
            </a:r>
          </a:p>
          <a:p>
            <a:r>
              <a:rPr lang="en-US" dirty="0"/>
              <a:t> - </a:t>
            </a:r>
            <a:r>
              <a:rPr lang="en-US" dirty="0">
                <a:hlinkClick r:id="rId7"/>
              </a:rPr>
              <a:t>https://www.youtube.com/watch?v=q0bo-kDHT7Y</a:t>
            </a:r>
            <a:r>
              <a:rPr lang="en-US" dirty="0"/>
              <a:t> </a:t>
            </a:r>
            <a:br>
              <a:rPr lang="en-US" dirty="0"/>
            </a:br>
            <a:r>
              <a:rPr lang="en-US" dirty="0"/>
              <a:t>Strength </a:t>
            </a:r>
            <a:r>
              <a:rPr lang="mr-IN" dirty="0"/>
              <a:t>–</a:t>
            </a:r>
            <a:r>
              <a:rPr lang="en-US" dirty="0"/>
              <a:t> endurance (more pullups)</a:t>
            </a:r>
          </a:p>
          <a:p>
            <a:r>
              <a:rPr lang="en-US" dirty="0"/>
              <a:t>   (3 variations, 3 sets each </a:t>
            </a:r>
            <a:r>
              <a:rPr lang="mr-IN" dirty="0"/>
              <a:t>–</a:t>
            </a:r>
            <a:r>
              <a:rPr lang="en-US" dirty="0"/>
              <a:t> 9 sets total at ~70% of max</a:t>
            </a:r>
          </a:p>
          <a:p>
            <a:r>
              <a:rPr lang="en-US" dirty="0"/>
              <a:t>    or go to max. number of sets. At the end </a:t>
            </a:r>
            <a:r>
              <a:rPr lang="mr-IN" dirty="0"/>
              <a:t>–</a:t>
            </a:r>
            <a:r>
              <a:rPr lang="en-US" dirty="0"/>
              <a:t> hold and slow release):</a:t>
            </a:r>
          </a:p>
          <a:p>
            <a:r>
              <a:rPr lang="en-US" dirty="0"/>
              <a:t> - </a:t>
            </a:r>
            <a:r>
              <a:rPr lang="en-US" dirty="0">
                <a:hlinkClick r:id="rId8"/>
              </a:rPr>
              <a:t>https://www.youtube.com/watch?v=gROqn53az2g</a:t>
            </a:r>
            <a:endParaRPr lang="en-US" dirty="0"/>
          </a:p>
          <a:p>
            <a:r>
              <a:rPr lang="en-US" dirty="0"/>
              <a:t> - </a:t>
            </a:r>
            <a:r>
              <a:rPr lang="en-US" dirty="0">
                <a:hlinkClick r:id="rId9"/>
              </a:rPr>
              <a:t>https://www.youtube.com/watch?v=nj_bOz2aigQ</a:t>
            </a:r>
            <a:endParaRPr lang="en-US" dirty="0"/>
          </a:p>
          <a:p>
            <a:r>
              <a:rPr lang="en-US" dirty="0"/>
              <a:t> - </a:t>
            </a:r>
            <a:r>
              <a:rPr lang="en-US" dirty="0">
                <a:hlinkClick r:id="rId10"/>
              </a:rPr>
              <a:t>https://www.youtube.com/watch?v=NnN8ksvVRIQ</a:t>
            </a:r>
            <a:r>
              <a:rPr lang="en-US" dirty="0"/>
              <a:t> </a:t>
            </a:r>
            <a:br>
              <a:rPr lang="en-US" dirty="0"/>
            </a:br>
            <a:endParaRPr lang="en-US" dirty="0"/>
          </a:p>
          <a:p>
            <a:r>
              <a:rPr lang="en-US" dirty="0"/>
              <a:t>Yoga - </a:t>
            </a:r>
            <a:r>
              <a:rPr lang="en-US" dirty="0" err="1"/>
              <a:t>yogaglo</a:t>
            </a:r>
            <a:r>
              <a:rPr lang="en-US" dirty="0"/>
              <a:t>:  </a:t>
            </a:r>
            <a:r>
              <a:rPr lang="en-US" dirty="0">
                <a:hlinkClick r:id="rId11"/>
              </a:rPr>
              <a:t>https://www.youtube.com/user/yogaglo</a:t>
            </a:r>
            <a:r>
              <a:rPr lang="en-US" dirty="0"/>
              <a:t> </a:t>
            </a:r>
            <a:br>
              <a:rPr lang="en-US" dirty="0"/>
            </a:br>
            <a:r>
              <a:rPr lang="en-US" dirty="0"/>
              <a:t>Yoga for surfers (17 min): </a:t>
            </a:r>
            <a:r>
              <a:rPr lang="en-US" dirty="0">
                <a:hlinkClick r:id="rId12"/>
              </a:rPr>
              <a:t>https://www.youtube.com/watch?v=oX6I6vs1EFs</a:t>
            </a:r>
            <a:r>
              <a:rPr lang="en-US" dirty="0"/>
              <a:t> </a:t>
            </a:r>
            <a:br>
              <a:rPr lang="en-US" dirty="0"/>
            </a:br>
            <a:r>
              <a:rPr lang="en-US" dirty="0"/>
              <a:t>Yoga with </a:t>
            </a:r>
            <a:r>
              <a:rPr lang="en-US" dirty="0" err="1"/>
              <a:t>Adriene</a:t>
            </a:r>
            <a:r>
              <a:rPr lang="en-US" dirty="0"/>
              <a:t>: </a:t>
            </a:r>
            <a:r>
              <a:rPr lang="en-US" dirty="0">
                <a:hlinkClick r:id="rId13"/>
              </a:rPr>
              <a:t>https://www.youtube.com/watch?v=v7AYKMP6rOE</a:t>
            </a:r>
            <a:r>
              <a:rPr lang="en-US" dirty="0"/>
              <a:t> </a:t>
            </a:r>
          </a:p>
          <a:p>
            <a:endParaRPr lang="en-US" dirty="0"/>
          </a:p>
          <a:p>
            <a:r>
              <a:rPr lang="en-US" dirty="0"/>
              <a:t>Also </a:t>
            </a:r>
            <a:r>
              <a:rPr lang="mr-IN" dirty="0"/>
              <a:t>–</a:t>
            </a:r>
            <a:r>
              <a:rPr lang="en-US" dirty="0"/>
              <a:t> walk/run (with your dog), play outside, etc. </a:t>
            </a:r>
            <a:r>
              <a:rPr lang="mr-IN" dirty="0"/>
              <a:t>–</a:t>
            </a:r>
            <a:r>
              <a:rPr lang="en-US" dirty="0"/>
              <a:t> 30-90 min/day. The more – the better.</a:t>
            </a:r>
          </a:p>
        </p:txBody>
      </p:sp>
    </p:spTree>
    <p:extLst>
      <p:ext uri="{BB962C8B-B14F-4D97-AF65-F5344CB8AC3E}">
        <p14:creationId xmlns:p14="http://schemas.microsoft.com/office/powerpoint/2010/main" val="169162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1753650" y="3218195"/>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3000375" y="3986886"/>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1227628" y="6142567"/>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0" y="4143129"/>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1054539" y="5687275"/>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AC51304-9420-9649-B9C2-02F688CD7686}"/>
              </a:ext>
            </a:extLst>
          </p:cNvPr>
          <p:cNvSpPr txBox="1"/>
          <p:nvPr/>
        </p:nvSpPr>
        <p:spPr>
          <a:xfrm>
            <a:off x="196769" y="-137263"/>
            <a:ext cx="5164812" cy="584775"/>
          </a:xfrm>
          <a:prstGeom prst="rect">
            <a:avLst/>
          </a:prstGeom>
          <a:noFill/>
        </p:spPr>
        <p:txBody>
          <a:bodyPr wrap="none" rtlCol="0">
            <a:spAutoFit/>
          </a:bodyPr>
          <a:lstStyle/>
          <a:p>
            <a:r>
              <a:rPr lang="en-US" sz="3200" b="1" dirty="0"/>
              <a:t>Marathoner and sweet water</a:t>
            </a:r>
          </a:p>
        </p:txBody>
      </p:sp>
      <p:sp>
        <p:nvSpPr>
          <p:cNvPr id="15" name="TextBox 14">
            <a:extLst>
              <a:ext uri="{FF2B5EF4-FFF2-40B4-BE49-F238E27FC236}">
                <a16:creationId xmlns:a16="http://schemas.microsoft.com/office/drawing/2014/main" id="{CF2FDED6-6F65-6243-A719-C3D73BBBAA8C}"/>
              </a:ext>
            </a:extLst>
          </p:cNvPr>
          <p:cNvSpPr txBox="1"/>
          <p:nvPr/>
        </p:nvSpPr>
        <p:spPr>
          <a:xfrm>
            <a:off x="6001292" y="941839"/>
            <a:ext cx="6175717" cy="5632311"/>
          </a:xfrm>
          <a:prstGeom prst="rect">
            <a:avLst/>
          </a:prstGeom>
          <a:noFill/>
        </p:spPr>
        <p:txBody>
          <a:bodyPr wrap="square" rtlCol="0">
            <a:spAutoFit/>
          </a:bodyPr>
          <a:lstStyle/>
          <a:p>
            <a:r>
              <a:rPr lang="en-US" b="1" dirty="0">
                <a:solidFill>
                  <a:srgbClr val="0070C0"/>
                </a:solidFill>
              </a:rPr>
              <a:t>Do not eat to get energy from food. </a:t>
            </a:r>
          </a:p>
          <a:p>
            <a:r>
              <a:rPr lang="en-US" dirty="0"/>
              <a:t>Instead do something to give your body time to switch gears to start using your internal energy. Like marathoner. Eat a fruit or salad, drink water (or salt water ?), walk, breathe, wait 15 min. </a:t>
            </a:r>
          </a:p>
          <a:p>
            <a:endParaRPr lang="en-US" dirty="0"/>
          </a:p>
          <a:p>
            <a:r>
              <a:rPr lang="en-US" dirty="0"/>
              <a:t>You need to avoid spikes of insulin, because they cause sugar level to go below normal and cause “Vicious Circle”.</a:t>
            </a:r>
          </a:p>
          <a:p>
            <a:r>
              <a:rPr lang="en-US" dirty="0"/>
              <a:t>So - avoid sweet foods or drinks, avoid big meals, avoid highly-processed foods, avoid animal products. Especially avoid combinations of carbs with animal products.</a:t>
            </a:r>
          </a:p>
          <a:p>
            <a:endParaRPr lang="en-US" dirty="0"/>
          </a:p>
          <a:p>
            <a:r>
              <a:rPr lang="en-US" dirty="0"/>
              <a:t>Why you need to eat? Habits? Social reasons? You don’t need to eat much to get energy. But you need to get vitamins, minerals, some microelements. So eat berries, fruits, vegetables, legumes. Don’t be afraid of not eating. Body can use its own storage for energy. </a:t>
            </a:r>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Eat natural whole foods, mostly plants. Drink water. Have enough sleep. Walk and exercise every day. Think good thoughts, love yourself, reduce stress. Easy </a:t>
            </a:r>
            <a:r>
              <a:rPr lang="en-US" dirty="0">
                <a:solidFill>
                  <a:srgbClr val="0070C0"/>
                </a:solidFill>
                <a:sym typeface="Wingdings" pitchFamily="2" charset="2"/>
              </a:rPr>
              <a:t> </a:t>
            </a:r>
            <a:endParaRPr lang="en-US" dirty="0">
              <a:solidFill>
                <a:srgbClr val="0070C0"/>
              </a:solidFill>
            </a:endParaRPr>
          </a:p>
        </p:txBody>
      </p:sp>
      <p:sp>
        <p:nvSpPr>
          <p:cNvPr id="16" name="TextBox 15">
            <a:extLst>
              <a:ext uri="{FF2B5EF4-FFF2-40B4-BE49-F238E27FC236}">
                <a16:creationId xmlns:a16="http://schemas.microsoft.com/office/drawing/2014/main" id="{3FECCB69-6DA3-5A40-9A42-D256A6128AF4}"/>
              </a:ext>
            </a:extLst>
          </p:cNvPr>
          <p:cNvSpPr txBox="1"/>
          <p:nvPr/>
        </p:nvSpPr>
        <p:spPr>
          <a:xfrm>
            <a:off x="6016283" y="-74179"/>
            <a:ext cx="6160726" cy="1077218"/>
          </a:xfrm>
          <a:prstGeom prst="rect">
            <a:avLst/>
          </a:prstGeom>
          <a:noFill/>
        </p:spPr>
        <p:txBody>
          <a:bodyPr wrap="square" rtlCol="0">
            <a:spAutoFit/>
          </a:bodyPr>
          <a:lstStyle/>
          <a:p>
            <a:r>
              <a:rPr lang="en-US" sz="3200" b="1" dirty="0"/>
              <a:t>What to eat when you tired, nervous, hungry?</a:t>
            </a:r>
          </a:p>
        </p:txBody>
      </p:sp>
      <p:sp>
        <p:nvSpPr>
          <p:cNvPr id="2" name="TextBox 1">
            <a:extLst>
              <a:ext uri="{FF2B5EF4-FFF2-40B4-BE49-F238E27FC236}">
                <a16:creationId xmlns:a16="http://schemas.microsoft.com/office/drawing/2014/main" id="{CC3D4649-A7E5-5848-B1B1-6FCC78D19016}"/>
              </a:ext>
            </a:extLst>
          </p:cNvPr>
          <p:cNvSpPr txBox="1"/>
          <p:nvPr/>
        </p:nvSpPr>
        <p:spPr>
          <a:xfrm>
            <a:off x="23354" y="487300"/>
            <a:ext cx="5862560" cy="2031325"/>
          </a:xfrm>
          <a:prstGeom prst="rect">
            <a:avLst/>
          </a:prstGeom>
          <a:noFill/>
        </p:spPr>
        <p:txBody>
          <a:bodyPr wrap="square" rtlCol="0">
            <a:spAutoFit/>
          </a:bodyPr>
          <a:lstStyle/>
          <a:p>
            <a:r>
              <a:rPr lang="en-US" dirty="0"/>
              <a:t>Should a marathon runner add sugars into water in the middle of the race to get more energy? No, No, No !!! The drink will not contain enough energy and will not be metabolized fast enough. But the sugar in it will be interpreted by the body as a signal to shut down the process of getting energy from internal sources (fat). The marathoner will feel more tired and can crash.</a:t>
            </a:r>
          </a:p>
        </p:txBody>
      </p:sp>
      <p:sp>
        <p:nvSpPr>
          <p:cNvPr id="3" name="TextBox 2">
            <a:extLst>
              <a:ext uri="{FF2B5EF4-FFF2-40B4-BE49-F238E27FC236}">
                <a16:creationId xmlns:a16="http://schemas.microsoft.com/office/drawing/2014/main" id="{B258565D-FE61-2345-85D1-E350F7F822DC}"/>
              </a:ext>
            </a:extLst>
          </p:cNvPr>
          <p:cNvSpPr txBox="1"/>
          <p:nvPr/>
        </p:nvSpPr>
        <p:spPr>
          <a:xfrm>
            <a:off x="1602863" y="2662593"/>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4009954" y="5726549"/>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969164" y="3639309"/>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3940901" y="3617121"/>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2F9C353-3FFB-4442-AC69-88DD41E8B594}"/>
              </a:ext>
            </a:extLst>
          </p:cNvPr>
          <p:cNvCxnSpPr/>
          <p:nvPr/>
        </p:nvCxnSpPr>
        <p:spPr>
          <a:xfrm>
            <a:off x="5951098" y="314793"/>
            <a:ext cx="0" cy="6325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F3D414-8DF8-F041-8FEA-8EF6DF9A82D9}"/>
              </a:ext>
            </a:extLst>
          </p:cNvPr>
          <p:cNvCxnSpPr/>
          <p:nvPr/>
        </p:nvCxnSpPr>
        <p:spPr>
          <a:xfrm>
            <a:off x="125329" y="2686936"/>
            <a:ext cx="57041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92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116955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 highly recommend to listen to some episodes of the </a:t>
            </a:r>
          </a:p>
          <a:p>
            <a:pPr lvl="0" eaLnBrk="0" fontAlgn="base" hangingPunct="0">
              <a:spcBef>
                <a:spcPct val="0"/>
              </a:spcBef>
              <a:spcAft>
                <a:spcPct val="0"/>
              </a:spcAft>
            </a:pPr>
            <a:r>
              <a:rPr lang="en-US" altLang="x-none" sz="1400" dirty="0">
                <a:latin typeface="Arial" charset="0"/>
              </a:rPr>
              <a:t>"Big Change the Film" series by Jason Cohen. </a:t>
            </a:r>
          </a:p>
          <a:p>
            <a:pPr lvl="0" eaLnBrk="0" fontAlgn="base" hangingPunct="0">
              <a:spcBef>
                <a:spcPct val="0"/>
              </a:spcBef>
              <a:spcAft>
                <a:spcPct val="0"/>
              </a:spcAft>
            </a:pPr>
            <a:r>
              <a:rPr lang="en-US" altLang="x-none" sz="1400" dirty="0">
                <a:latin typeface="Arial" charset="0"/>
              </a:rPr>
              <a:t>You can find it on </a:t>
            </a:r>
            <a:r>
              <a:rPr lang="en-US" altLang="x-none" sz="1400" dirty="0" err="1">
                <a:latin typeface="Arial" charset="0"/>
              </a:rPr>
              <a:t>youtube</a:t>
            </a:r>
            <a:r>
              <a:rPr lang="en-US" altLang="x-none" sz="1400" dirty="0">
                <a:latin typeface="Arial" charset="0"/>
              </a:rPr>
              <a:t> or iTunes:</a:t>
            </a:r>
          </a:p>
          <a:p>
            <a:pPr lvl="0" eaLnBrk="0" fontAlgn="base" hangingPunct="0">
              <a:spcBef>
                <a:spcPct val="0"/>
              </a:spcBef>
              <a:spcAft>
                <a:spcPct val="0"/>
              </a:spcAft>
            </a:pPr>
            <a:r>
              <a:rPr lang="en-US" altLang="x-none" sz="1400" dirty="0">
                <a:latin typeface="Arial" charset="0"/>
              </a:rPr>
              <a:t>  on YouTube: - </a:t>
            </a:r>
            <a:r>
              <a:rPr lang="en-US" altLang="x-none" sz="800" dirty="0">
                <a:latin typeface="Arial" charset="0"/>
                <a:hlinkClick r:id="rId2"/>
              </a:rPr>
              <a:t>https://www.youtube.com/channel/UCzFwW-13NfNBAtGbJxvJsQQ/videos</a:t>
            </a:r>
            <a:endParaRPr lang="en-US" altLang="x-none" sz="800" dirty="0">
              <a:latin typeface="Arial" charset="0"/>
            </a:endParaRPr>
          </a:p>
          <a:p>
            <a:pPr lvl="0" eaLnBrk="0" fontAlgn="base" hangingPunct="0">
              <a:spcBef>
                <a:spcPct val="0"/>
              </a:spcBef>
              <a:spcAft>
                <a:spcPct val="0"/>
              </a:spcAft>
            </a:pPr>
            <a:r>
              <a:rPr lang="en-US" altLang="x-none" sz="1400" dirty="0">
                <a:latin typeface="Arial" charset="0"/>
              </a:rPr>
              <a:t>  on iTunes: - </a:t>
            </a:r>
            <a:r>
              <a:rPr lang="en-US" altLang="x-none" sz="800" dirty="0">
                <a:latin typeface="Arial" charset="0"/>
                <a:hlinkClick r:id="rId3"/>
              </a:rPr>
              <a:t>https://itunes.apple.com/us/podcast/big-change-the-film-podcast/id1093956175?mt=2</a:t>
            </a:r>
            <a:endParaRPr lang="en-US" altLang="x-none" sz="800" dirty="0">
              <a:latin typeface="Arial" charset="0"/>
            </a:endParaRPr>
          </a:p>
        </p:txBody>
      </p:sp>
      <p:sp>
        <p:nvSpPr>
          <p:cNvPr id="3" name="TextBox 2">
            <a:extLst>
              <a:ext uri="{FF2B5EF4-FFF2-40B4-BE49-F238E27FC236}">
                <a16:creationId xmlns:a16="http://schemas.microsoft.com/office/drawing/2014/main" id="{15880EE5-D473-424E-B386-E18B602828FC}"/>
              </a:ext>
            </a:extLst>
          </p:cNvPr>
          <p:cNvSpPr txBox="1"/>
          <p:nvPr/>
        </p:nvSpPr>
        <p:spPr>
          <a:xfrm>
            <a:off x="6778753" y="294608"/>
            <a:ext cx="5413247" cy="6124754"/>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Specifically it is about removing mostly or completely:</a:t>
            </a:r>
          </a:p>
          <a:p>
            <a:pPr lvl="0" eaLnBrk="0" fontAlgn="base" hangingPunct="0">
              <a:spcBef>
                <a:spcPct val="0"/>
              </a:spcBef>
              <a:spcAft>
                <a:spcPct val="0"/>
              </a:spcAft>
            </a:pPr>
            <a:r>
              <a:rPr lang="en-US" altLang="x-none" sz="1400" dirty="0">
                <a:latin typeface="Arial" charset="0"/>
              </a:rPr>
              <a:t>    all animal products (no meats, chicken, eggs, dairy)</a:t>
            </a:r>
          </a:p>
          <a:p>
            <a:pPr lvl="0" eaLnBrk="0" fontAlgn="base" hangingPunct="0">
              <a:spcBef>
                <a:spcPct val="0"/>
              </a:spcBef>
              <a:spcAft>
                <a:spcPct val="0"/>
              </a:spcAft>
            </a:pPr>
            <a:r>
              <a:rPr lang="en-US" altLang="x-none" sz="1400" dirty="0">
                <a:latin typeface="Arial" charset="0"/>
              </a:rPr>
              <a:t>    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 removing milk and cheese.</a:t>
            </a: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0070C0"/>
                </a:solidFill>
                <a:latin typeface="Arial" charset="0"/>
              </a:rPr>
              <a:t>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lvl="0" eaLnBrk="0" fontAlgn="base" hangingPunct="0">
              <a:spcBef>
                <a:spcPct val="0"/>
              </a:spcBef>
              <a:spcAft>
                <a:spcPct val="0"/>
              </a:spcAft>
            </a:pPr>
            <a:r>
              <a:rPr lang="en-US" altLang="x-none" sz="1400" dirty="0">
                <a:latin typeface="Arial" charset="0"/>
              </a:rPr>
              <a:t>    Dr. John McDougall</a:t>
            </a:r>
          </a:p>
          <a:p>
            <a:pPr lvl="0" eaLnBrk="0" fontAlgn="base" hangingPunct="0">
              <a:spcBef>
                <a:spcPct val="0"/>
              </a:spcBef>
              <a:spcAft>
                <a:spcPct val="0"/>
              </a:spcAft>
            </a:pPr>
            <a:r>
              <a:rPr lang="en-US" altLang="x-none" sz="1400" dirty="0">
                <a:latin typeface="Arial" charset="0"/>
              </a:rPr>
              <a:t>    Dr. Joel Fuhrman</a:t>
            </a:r>
          </a:p>
          <a:p>
            <a:pPr lvl="0" eaLnBrk="0" fontAlgn="base" hangingPunct="0">
              <a:spcBef>
                <a:spcPct val="0"/>
              </a:spcBef>
              <a:spcAft>
                <a:spcPct val="0"/>
              </a:spcAft>
            </a:pPr>
            <a:r>
              <a:rPr lang="en-US" altLang="x-none" sz="1400" dirty="0">
                <a:latin typeface="Arial" charset="0"/>
              </a:rPr>
              <a:t>    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    Dr. Michael </a:t>
            </a:r>
            <a:r>
              <a:rPr lang="en-US" altLang="x-none" sz="1400" dirty="0" err="1">
                <a:latin typeface="Arial" charset="0"/>
              </a:rPr>
              <a:t>Greger</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    Dr. Neal Barnard</a:t>
            </a:r>
          </a:p>
          <a:p>
            <a:pPr lvl="0" eaLnBrk="0" fontAlgn="base" hangingPunct="0">
              <a:spcBef>
                <a:spcPct val="0"/>
              </a:spcBef>
              <a:spcAft>
                <a:spcPct val="0"/>
              </a:spcAft>
            </a:pPr>
            <a:r>
              <a:rPr lang="en-US" altLang="x-none" sz="1400" dirty="0">
                <a:latin typeface="Arial" charset="0"/>
              </a:rPr>
              <a:t>    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a:t>
            </a:r>
          </a:p>
          <a:p>
            <a:pPr eaLnBrk="0" fontAlgn="base" hangingPunct="0">
              <a:spcBef>
                <a:spcPct val="0"/>
              </a:spcBef>
              <a:spcAft>
                <a:spcPct val="0"/>
              </a:spcAft>
            </a:pPr>
            <a:r>
              <a:rPr lang="en-US" altLang="x-none" sz="1400" dirty="0">
                <a:latin typeface="Arial" charset="0"/>
              </a:rPr>
              <a:t>  What The Health (2017)</a:t>
            </a:r>
          </a:p>
          <a:p>
            <a:pPr eaLnBrk="0" fontAlgn="base" hangingPunct="0">
              <a:spcBef>
                <a:spcPct val="0"/>
              </a:spcBef>
              <a:spcAft>
                <a:spcPct val="0"/>
              </a:spcAft>
            </a:pPr>
            <a:r>
              <a:rPr lang="en-US" sz="1400" dirty="0">
                <a:latin typeface="Arial" charset="0"/>
              </a:rPr>
              <a:t>  The Human Longevity Project (2018)</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etc.</a:t>
            </a:r>
          </a:p>
        </p:txBody>
      </p:sp>
      <p:sp>
        <p:nvSpPr>
          <p:cNvPr id="4" name="TextBox 3">
            <a:extLst>
              <a:ext uri="{FF2B5EF4-FFF2-40B4-BE49-F238E27FC236}">
                <a16:creationId xmlns:a16="http://schemas.microsoft.com/office/drawing/2014/main" id="{B0886716-9F0F-5341-B08F-2CE44B4E0F0B}"/>
              </a:ext>
            </a:extLst>
          </p:cNvPr>
          <p:cNvSpPr txBox="1"/>
          <p:nvPr/>
        </p:nvSpPr>
        <p:spPr>
          <a:xfrm>
            <a:off x="225289" y="3752618"/>
            <a:ext cx="5785368" cy="2893100"/>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As of today (June 1, 2018) there are 96 interviews so far. They are stories of people who lost weight - and kept it off. And have become much healthier.</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After multiple attempts they all converge to the same approach.</a:t>
            </a:r>
          </a:p>
          <a:p>
            <a:pPr lvl="0" eaLnBrk="0" fontAlgn="base" hangingPunct="0">
              <a:spcBef>
                <a:spcPct val="0"/>
              </a:spcBef>
              <a:spcAft>
                <a:spcPct val="0"/>
              </a:spcAft>
            </a:pPr>
            <a:r>
              <a:rPr lang="en-US" altLang="x-none" sz="1400" dirty="0">
                <a:latin typeface="Arial" charset="0"/>
              </a:rPr>
              <a:t>It is NOT about dieting (eating less to reduce calories).</a:t>
            </a:r>
          </a:p>
          <a:p>
            <a:pPr lvl="0" eaLnBrk="0" fontAlgn="base" hangingPunct="0">
              <a:spcBef>
                <a:spcPct val="0"/>
              </a:spcBef>
              <a:spcAft>
                <a:spcPct val="0"/>
              </a:spcAft>
            </a:pPr>
            <a:r>
              <a:rPr lang="en-US" altLang="x-none" sz="1400" dirty="0">
                <a:latin typeface="Arial" charset="0"/>
              </a:rPr>
              <a:t>It is NOT about exercising to reduce calories.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It is about switching to more nutritious foods (whole foods, mostly plant-based) and removing dead and toxic foods. 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80210" y="1741444"/>
            <a:ext cx="1684782" cy="1684782"/>
          </a:xfrm>
          <a:prstGeom prst="rect">
            <a:avLst/>
          </a:prstGeom>
        </p:spPr>
      </p:pic>
    </p:spTree>
    <p:extLst>
      <p:ext uri="{BB962C8B-B14F-4D97-AF65-F5344CB8AC3E}">
        <p14:creationId xmlns:p14="http://schemas.microsoft.com/office/powerpoint/2010/main" val="128205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8" y="245501"/>
            <a:ext cx="10889673" cy="6247864"/>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Here is a short list of most effective things people do to lose weight:</a:t>
            </a:r>
          </a:p>
          <a:p>
            <a:pPr lvl="0" eaLnBrk="0" fontAlgn="base" hangingPunct="0">
              <a:spcBef>
                <a:spcPct val="0"/>
              </a:spcBef>
              <a:spcAft>
                <a:spcPct val="0"/>
              </a:spcAft>
            </a:pPr>
            <a:r>
              <a:rPr lang="en-US" altLang="x-none" sz="1600" dirty="0">
                <a:latin typeface="Arial" charset="0"/>
              </a:rPr>
              <a:t> - keep insulin low</a:t>
            </a:r>
          </a:p>
          <a:p>
            <a:pPr lvl="0" eaLnBrk="0" fontAlgn="base" hangingPunct="0">
              <a:spcBef>
                <a:spcPct val="0"/>
              </a:spcBef>
              <a:spcAft>
                <a:spcPct val="0"/>
              </a:spcAft>
            </a:pPr>
            <a:r>
              <a:rPr lang="en-US" altLang="x-none" sz="16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600" dirty="0">
                <a:latin typeface="Arial" charset="0"/>
              </a:rPr>
            </a:br>
            <a:r>
              <a:rPr lang="x-none" altLang="x-none" sz="1600" b="1" dirty="0">
                <a:solidFill>
                  <a:srgbClr val="0070C0"/>
                </a:solidFill>
                <a:latin typeface="Arial" charset="0"/>
              </a:rPr>
              <a:t>1. no sugar and no flour</a:t>
            </a:r>
            <a:r>
              <a:rPr lang="en-US" altLang="x-none" sz="1600" b="1" dirty="0">
                <a:solidFill>
                  <a:srgbClr val="0070C0"/>
                </a:solidFill>
                <a:latin typeface="Arial" charset="0"/>
              </a:rPr>
              <a:t> </a:t>
            </a:r>
            <a:r>
              <a:rPr lang="mr-IN" altLang="x-none" sz="1600" b="1" dirty="0">
                <a:solidFill>
                  <a:srgbClr val="0070C0"/>
                </a:solidFill>
                <a:latin typeface="Arial" charset="0"/>
              </a:rPr>
              <a:t>–</a:t>
            </a:r>
            <a:r>
              <a:rPr lang="en-US" altLang="x-none" sz="1600" b="1" dirty="0">
                <a:solidFill>
                  <a:srgbClr val="0070C0"/>
                </a:solidFill>
                <a:latin typeface="Arial" charset="0"/>
              </a:rPr>
              <a:t> only whole natural foods</a:t>
            </a:r>
            <a:r>
              <a:rPr lang="x-none" altLang="x-none" sz="1600" b="1" dirty="0">
                <a:solidFill>
                  <a:srgbClr val="0070C0"/>
                </a:solidFill>
                <a:latin typeface="Arial" charset="0"/>
              </a:rPr>
              <a:t>. </a:t>
            </a:r>
            <a:endParaRPr lang="en-US" altLang="x-none" sz="1600" b="1" dirty="0">
              <a:solidFill>
                <a:srgbClr val="0070C0"/>
              </a:solidFill>
              <a:latin typeface="Arial" charset="0"/>
            </a:endParaRPr>
          </a:p>
          <a:p>
            <a:pPr lvl="0" eaLnBrk="0" fontAlgn="base" hangingPunct="0">
              <a:spcBef>
                <a:spcPct val="0"/>
              </a:spcBef>
              <a:spcAft>
                <a:spcPct val="0"/>
              </a:spcAft>
            </a:pPr>
            <a:r>
              <a:rPr lang="en-US" altLang="x-none" sz="1600" dirty="0">
                <a:latin typeface="Arial" charset="0"/>
              </a:rPr>
              <a:t>A</a:t>
            </a:r>
            <a:r>
              <a:rPr lang="x-none" altLang="x-none" sz="1600" dirty="0">
                <a:latin typeface="Arial" charset="0"/>
              </a:rPr>
              <a:t>void all sweet taste (no sugar, no juices or sodas, etc.)</a:t>
            </a:r>
            <a:r>
              <a:rPr lang="en-US" altLang="x-none" sz="1600" dirty="0">
                <a:latin typeface="Arial" charset="0"/>
              </a:rPr>
              <a:t>.</a:t>
            </a:r>
            <a:br>
              <a:rPr lang="x-none" altLang="x-none" sz="1600" dirty="0">
                <a:latin typeface="Arial" charset="0"/>
              </a:rPr>
            </a:br>
            <a:r>
              <a:rPr lang="en-US" altLang="x-none" sz="1600" dirty="0">
                <a:latin typeface="Arial" charset="0"/>
              </a:rPr>
              <a:t>A</a:t>
            </a:r>
            <a:r>
              <a:rPr lang="x-none" altLang="x-none" sz="1600" dirty="0">
                <a:latin typeface="Arial" charset="0"/>
              </a:rPr>
              <a:t>void all flour-containing foods (no bread, pasta, chips, etc.) </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Avoid all highly-processed food, “empty” calories, fatty foods and oils. Yes, not even olive oil in salad.</a:t>
            </a:r>
            <a:br>
              <a:rPr lang="x-none" altLang="x-none" sz="1600" dirty="0">
                <a:latin typeface="Arial" charset="0"/>
              </a:rPr>
            </a:br>
            <a:br>
              <a:rPr lang="x-none" altLang="x-none" sz="1600" dirty="0">
                <a:latin typeface="Arial" charset="0"/>
              </a:rPr>
            </a:br>
            <a:r>
              <a:rPr lang="x-none" altLang="x-none" sz="1600" b="1" dirty="0">
                <a:solidFill>
                  <a:srgbClr val="0070C0"/>
                </a:solidFill>
                <a:latin typeface="Arial" charset="0"/>
              </a:rPr>
              <a:t>2. intermitting fasting. </a:t>
            </a:r>
            <a:endParaRPr lang="en-US" altLang="x-none" sz="1600" b="1" dirty="0">
              <a:solidFill>
                <a:srgbClr val="0070C0"/>
              </a:solidFill>
              <a:latin typeface="Arial" charset="0"/>
            </a:endParaRPr>
          </a:p>
          <a:p>
            <a:pPr lvl="0" eaLnBrk="0" fontAlgn="base" hangingPunct="0">
              <a:spcBef>
                <a:spcPct val="0"/>
              </a:spcBef>
              <a:spcAft>
                <a:spcPct val="0"/>
              </a:spcAft>
            </a:pPr>
            <a:r>
              <a:rPr lang="x-none" altLang="x-none" sz="1600" dirty="0">
                <a:latin typeface="Arial" charset="0"/>
              </a:rPr>
              <a:t>No snacking between meals</a:t>
            </a:r>
            <a:r>
              <a:rPr lang="en-US" altLang="x-none" sz="1600" dirty="0">
                <a:latin typeface="Arial" charset="0"/>
              </a:rPr>
              <a:t> </a:t>
            </a:r>
            <a:r>
              <a:rPr lang="mr-IN" altLang="x-none" sz="1600" dirty="0">
                <a:latin typeface="Arial" charset="0"/>
              </a:rPr>
              <a:t>–</a:t>
            </a:r>
            <a:r>
              <a:rPr lang="en-US" altLang="x-none" sz="1600" dirty="0">
                <a:latin typeface="Arial" charset="0"/>
              </a:rPr>
              <a:t> give time to allow insulin to go down</a:t>
            </a:r>
            <a:r>
              <a:rPr lang="x-none" altLang="x-none" sz="1600" dirty="0">
                <a:latin typeface="Arial" charset="0"/>
              </a:rPr>
              <a:t>.</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Eat 2-3 times/day. </a:t>
            </a:r>
            <a:r>
              <a:rPr lang="x-none" altLang="x-none" sz="1600" dirty="0">
                <a:latin typeface="Arial" charset="0"/>
              </a:rPr>
              <a:t>Have</a:t>
            </a:r>
            <a:r>
              <a:rPr lang="en-US" altLang="x-none" sz="1600" dirty="0">
                <a:latin typeface="Arial" charset="0"/>
              </a:rPr>
              <a:t> one long fast (no-eating period </a:t>
            </a:r>
            <a:r>
              <a:rPr lang="mr-IN" altLang="x-none" sz="1600" dirty="0">
                <a:latin typeface="Arial" charset="0"/>
              </a:rPr>
              <a:t>–</a:t>
            </a:r>
            <a:r>
              <a:rPr lang="en-US" altLang="x-none" sz="1600" dirty="0">
                <a:latin typeface="Arial" charset="0"/>
              </a:rPr>
              <a:t> 12..16 hours long) </a:t>
            </a:r>
            <a:r>
              <a:rPr lang="x-none" altLang="x-none" sz="1600" dirty="0">
                <a:latin typeface="Arial" charset="0"/>
              </a:rPr>
              <a:t>every day. </a:t>
            </a:r>
            <a:br>
              <a:rPr lang="x-none" altLang="x-none" sz="1600" dirty="0">
                <a:latin typeface="Arial" charset="0"/>
              </a:rPr>
            </a:br>
            <a:r>
              <a:rPr lang="en-US" altLang="x-none" sz="1600" dirty="0">
                <a:latin typeface="Arial" charset="0"/>
              </a:rPr>
              <a:t>Simple strategy - eat breakfast (8am), lunch (1pm), and small early dinner (6pm). Fasting 14 </a:t>
            </a:r>
            <a:r>
              <a:rPr lang="en-US" altLang="x-none" sz="1600" dirty="0" err="1">
                <a:latin typeface="Arial" charset="0"/>
              </a:rPr>
              <a:t>hrs</a:t>
            </a:r>
            <a:r>
              <a:rPr lang="en-US" altLang="x-none" sz="1600" dirty="0">
                <a:latin typeface="Arial" charset="0"/>
              </a:rPr>
              <a:t> (6pm-8am)</a:t>
            </a:r>
          </a:p>
          <a:p>
            <a:pPr lvl="0" eaLnBrk="0" fontAlgn="base" hangingPunct="0">
              <a:spcBef>
                <a:spcPct val="0"/>
              </a:spcBef>
              <a:spcAft>
                <a:spcPct val="0"/>
              </a:spcAft>
            </a:pPr>
            <a:br>
              <a:rPr lang="en-US" altLang="x-none" sz="1600" dirty="0">
                <a:latin typeface="Arial" charset="0"/>
              </a:rPr>
            </a:br>
            <a:r>
              <a:rPr lang="x-none" altLang="x-none" sz="1600" b="1">
                <a:solidFill>
                  <a:srgbClr val="0070C0"/>
                </a:solidFill>
                <a:latin typeface="Arial" charset="0"/>
              </a:rPr>
              <a:t>3</a:t>
            </a:r>
            <a:r>
              <a:rPr lang="x-none" altLang="x-none" sz="1600" b="1" dirty="0">
                <a:solidFill>
                  <a:srgbClr val="0070C0"/>
                </a:solidFill>
                <a:latin typeface="Arial" charset="0"/>
              </a:rPr>
              <a:t>. </a:t>
            </a:r>
            <a:r>
              <a:rPr lang="en-US" altLang="x-none" sz="16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6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600" dirty="0">
                <a:latin typeface="Arial" charset="0"/>
              </a:rPr>
              <a:t>Y</a:t>
            </a:r>
            <a:r>
              <a:rPr lang="x-none" altLang="x-none" sz="1600" dirty="0">
                <a:latin typeface="Arial" charset="0"/>
              </a:rPr>
              <a:t>ou may have huge meals - and still lose weight very fast.</a:t>
            </a:r>
            <a:r>
              <a:rPr lang="en-US" altLang="x-none" sz="1600" dirty="0">
                <a:latin typeface="Arial" charset="0"/>
              </a:rPr>
              <a:t> </a:t>
            </a:r>
            <a:br>
              <a:rPr lang="en-US" altLang="x-none" sz="1600" dirty="0">
                <a:latin typeface="Arial" charset="0"/>
              </a:rPr>
            </a:br>
            <a:r>
              <a:rPr lang="en-US" altLang="x-none" sz="1600" dirty="0">
                <a:latin typeface="Arial" charset="0"/>
              </a:rPr>
              <a:t>Example: 1</a:t>
            </a:r>
            <a:r>
              <a:rPr lang="x-none" altLang="x-none" sz="1600" dirty="0">
                <a:latin typeface="Arial" charset="0"/>
              </a:rPr>
              <a:t>000 calories = </a:t>
            </a:r>
            <a:r>
              <a:rPr lang="en-US" altLang="x-none" sz="1600" dirty="0">
                <a:latin typeface="Arial" charset="0"/>
              </a:rPr>
              <a:t>9</a:t>
            </a:r>
            <a:r>
              <a:rPr lang="x-none" altLang="x-none" sz="1600" dirty="0">
                <a:latin typeface="Arial" charset="0"/>
              </a:rPr>
              <a:t> lbs of raw </a:t>
            </a:r>
            <a:r>
              <a:rPr lang="en-US" altLang="x-none" sz="1600" dirty="0">
                <a:latin typeface="Arial" charset="0"/>
              </a:rPr>
              <a:t>lettuce salad or </a:t>
            </a:r>
            <a:r>
              <a:rPr lang="x-none" altLang="x-none" sz="1600" dirty="0">
                <a:latin typeface="Arial" charset="0"/>
              </a:rPr>
              <a:t>spinach or other green leaves </a:t>
            </a:r>
            <a:r>
              <a:rPr lang="en-US" altLang="x-none" sz="1600" dirty="0">
                <a:latin typeface="Arial" charset="0"/>
              </a:rPr>
              <a:t>or cabbage or cauliflower,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6</a:t>
            </a:r>
            <a:r>
              <a:rPr lang="x-none" altLang="x-none" sz="1600" dirty="0">
                <a:latin typeface="Arial" charset="0"/>
              </a:rPr>
              <a:t> lbs of raw broccoli</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                                     or 5 </a:t>
            </a:r>
            <a:r>
              <a:rPr lang="en-US" altLang="x-none" sz="1600" dirty="0" err="1">
                <a:latin typeface="Arial" charset="0"/>
              </a:rPr>
              <a:t>lbs</a:t>
            </a:r>
            <a:r>
              <a:rPr lang="en-US" altLang="x-none" sz="1600" dirty="0">
                <a:latin typeface="Arial" charset="0"/>
              </a:rPr>
              <a:t> of carrots,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4 </a:t>
            </a:r>
            <a:r>
              <a:rPr lang="en-US" altLang="x-none" sz="1600" dirty="0" err="1">
                <a:latin typeface="Arial" charset="0"/>
              </a:rPr>
              <a:t>lbs</a:t>
            </a:r>
            <a:r>
              <a:rPr lang="en-US" altLang="x-none" sz="1600" dirty="0">
                <a:latin typeface="Arial" charset="0"/>
              </a:rPr>
              <a:t> of apples</a:t>
            </a:r>
            <a:r>
              <a:rPr lang="x-none" altLang="x-none" sz="1600" dirty="0">
                <a:latin typeface="Arial" charset="0"/>
              </a:rPr>
              <a:t>. </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Attention </a:t>
            </a:r>
            <a:r>
              <a:rPr lang="mr-IN" altLang="x-none" sz="1600" dirty="0">
                <a:latin typeface="Arial" charset="0"/>
              </a:rPr>
              <a:t>–</a:t>
            </a:r>
            <a:r>
              <a:rPr lang="en-US" altLang="x-none" sz="1600" dirty="0">
                <a:latin typeface="Arial" charset="0"/>
              </a:rPr>
              <a:t> do not use oily dressing, because it can easily quadruple calories.</a:t>
            </a:r>
          </a:p>
          <a:p>
            <a:pPr eaLnBrk="0" fontAlgn="base" hangingPunct="0">
              <a:spcBef>
                <a:spcPct val="0"/>
              </a:spcBef>
              <a:spcAft>
                <a:spcPct val="0"/>
              </a:spcAft>
            </a:pPr>
            <a:endParaRPr lang="en-US" altLang="x-none" sz="1600" dirty="0">
              <a:latin typeface="Arial" charset="0"/>
            </a:endParaRPr>
          </a:p>
          <a:p>
            <a:pPr eaLnBrk="0" fontAlgn="base" hangingPunct="0">
              <a:spcBef>
                <a:spcPct val="0"/>
              </a:spcBef>
              <a:spcAft>
                <a:spcPct val="0"/>
              </a:spcAft>
            </a:pPr>
            <a:r>
              <a:rPr lang="en-US" altLang="x-none" sz="16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600" dirty="0">
                <a:latin typeface="Arial" charset="0"/>
              </a:rPr>
              <a:t>(no meat, no chicken, no eggs, no dairy: no milk, no cheese, etc.) and no oils (not even olive oil).</a:t>
            </a:r>
          </a:p>
        </p:txBody>
      </p:sp>
    </p:spTree>
    <p:extLst>
      <p:ext uri="{BB962C8B-B14F-4D97-AF65-F5344CB8AC3E}">
        <p14:creationId xmlns:p14="http://schemas.microsoft.com/office/powerpoint/2010/main" val="26868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7984"/>
            <a:ext cx="10096836" cy="6063198"/>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"will power" doesn't work long term </a:t>
            </a:r>
            <a:endParaRPr lang="en-US" altLang="x-none" sz="1600" dirty="0">
              <a:latin typeface="Arial" charset="0"/>
            </a:endParaRPr>
          </a:p>
          <a:p>
            <a:r>
              <a:rPr lang="x-none" altLang="x-none" sz="1600" dirty="0">
                <a:latin typeface="Arial" charset="0"/>
              </a:rPr>
              <a:t>-- "eat less, exercise more" formula doesn't work long term: </a:t>
            </a:r>
            <a:br>
              <a:rPr lang="x-none" altLang="x-none" sz="1600" dirty="0">
                <a:latin typeface="Arial" charset="0"/>
              </a:rPr>
            </a:br>
            <a:r>
              <a:rPr lang="x-none" altLang="x-none" sz="1600" dirty="0">
                <a:latin typeface="Arial" charset="0"/>
              </a:rPr>
              <a:t>    -- eating less - causes metabolism slowdown and doesn't work long term for 95% of people. </a:t>
            </a:r>
            <a:br>
              <a:rPr lang="x-none" altLang="x-none" sz="1600" dirty="0">
                <a:latin typeface="Arial" charset="0"/>
              </a:rPr>
            </a:br>
            <a:r>
              <a:rPr lang="x-none" altLang="x-none" sz="1600" dirty="0">
                <a:latin typeface="Arial" charset="0"/>
              </a:rPr>
              <a:t>    -- exercise - contributes less than 5% (if any) if you consider long term. </a:t>
            </a:r>
            <a:br>
              <a:rPr lang="x-none" altLang="x-none" sz="1600" dirty="0">
                <a:latin typeface="Arial" charset="0"/>
              </a:rPr>
            </a:br>
            <a:r>
              <a:rPr lang="x-none" altLang="x-none" sz="1600" dirty="0">
                <a:latin typeface="Arial" charset="0"/>
              </a:rPr>
              <a:t>-- eat lots of vegetables.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you don’t need extra protein from meat, etc. You get it from vegetables and beans.</a:t>
            </a:r>
          </a:p>
          <a:p>
            <a:r>
              <a:rPr lang="en-US" altLang="x-none" sz="1600" dirty="0">
                <a:latin typeface="Arial" charset="0"/>
              </a:rPr>
              <a:t>-- you don’t need milk for calcium. In fact you should stay off milk products (or use only goat or sheep milk).</a:t>
            </a:r>
          </a:p>
          <a:p>
            <a:r>
              <a:rPr lang="en-US" altLang="x-none" sz="1600" dirty="0">
                <a:latin typeface="Arial" charset="0"/>
              </a:rPr>
              <a:t>-- you don’t need vitamin pills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eating snacks between meals is bad.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avoid snacking between meals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dirty="0">
                <a:latin typeface="Arial" charset="0"/>
              </a:rPr>
              <a:t>- oscillating (eat - stop_eat, a.k.a. intermittent fasting) works. </a:t>
            </a:r>
            <a:br>
              <a:rPr lang="x-none" altLang="x-none" sz="1600" dirty="0">
                <a:latin typeface="Arial" charset="0"/>
              </a:rPr>
            </a:br>
            <a:r>
              <a:rPr lang="x-none" altLang="x-none" sz="1600" dirty="0">
                <a:latin typeface="Arial" charset="0"/>
              </a:rPr>
              <a:t>   And it doesn't cause metabolic slowdown. </a:t>
            </a:r>
            <a:r>
              <a:rPr lang="en-US" altLang="x-none" sz="1600" dirty="0">
                <a:latin typeface="Arial" charset="0"/>
              </a:rPr>
              <a:t>It doesn’t make you hungry.</a:t>
            </a:r>
            <a:br>
              <a:rPr lang="x-none" altLang="x-none" sz="1600" dirty="0">
                <a:latin typeface="Arial" charset="0"/>
              </a:rPr>
            </a:br>
            <a:r>
              <a:rPr lang="en-US" altLang="x-none" sz="1600" dirty="0">
                <a:latin typeface="Arial" charset="0"/>
              </a:rPr>
              <a:t>- </a:t>
            </a:r>
            <a:r>
              <a:rPr lang="x-none" altLang="x-none" sz="1600" dirty="0">
                <a:latin typeface="Arial" charset="0"/>
              </a:rPr>
              <a:t>Note (important!) - the world record in long fasting is 382 days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br>
              <a:rPr lang="x-none" altLang="x-none" sz="1600" dirty="0">
                <a:latin typeface="Arial" charset="0"/>
              </a:rPr>
            </a:br>
            <a:r>
              <a:rPr lang="x-none" altLang="x-none" sz="1600" dirty="0">
                <a:latin typeface="Arial" charset="0"/>
              </a:rPr>
              <a:t>You need to have long periods of not-eating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1063458"/>
            <a:ext cx="8780206"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can be reversed in just 2 weeks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removing stress and oscillating between activity and rest is very important.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inner work.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a:t>
            </a:r>
            <a:r>
              <a:rPr kumimoji="0" lang="x-none" altLang="x-none" sz="1600" b="0" i="0" u="none" strike="noStrike" cap="none" normalizeH="0" baseline="0" dirty="0">
                <a:ln>
                  <a:noFill/>
                </a:ln>
                <a:solidFill>
                  <a:schemeClr val="tx1"/>
                </a:solidFill>
                <a:effectLst/>
                <a:latin typeface="Arial" charset="0"/>
              </a:rPr>
              <a:t>awareness, surrender, forgiveness, connection)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Mary O'Malley (search for her on youtube and on amazon</a:t>
            </a:r>
            <a:r>
              <a:rPr kumimoji="0" lang="x-none" altLang="x-none" sz="1600" b="0" i="0" u="none" strike="noStrike" cap="none" normalizeH="0" baseline="0">
                <a:ln>
                  <a:noFill/>
                </a:ln>
                <a:solidFill>
                  <a:schemeClr val="tx1"/>
                </a:solidFill>
                <a:effectLst/>
                <a:latin typeface="Arial" charset="0"/>
              </a:rPr>
              <a:t>). </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99" y="117693"/>
            <a:ext cx="11762351" cy="6001643"/>
          </a:xfrm>
          <a:prstGeom prst="rect">
            <a:avLst/>
          </a:prstGeom>
          <a:noFill/>
        </p:spPr>
        <p:txBody>
          <a:bodyPr wrap="square" rtlCol="0">
            <a:spAutoFit/>
          </a:bodyPr>
          <a:lstStyle/>
          <a:p>
            <a:pPr lvl="0" eaLnBrk="0" fontAlgn="base" hangingPunct="0">
              <a:spcBef>
                <a:spcPct val="0"/>
              </a:spcBef>
              <a:spcAft>
                <a:spcPct val="0"/>
              </a:spcAft>
            </a:pPr>
            <a:r>
              <a:rPr kumimoji="0" lang="en-US" altLang="x-none" sz="1600" b="0" i="0" u="none" strike="noStrike" cap="none" normalizeH="0" baseline="0" dirty="0">
                <a:ln>
                  <a:noFill/>
                </a:ln>
                <a:solidFill>
                  <a:schemeClr val="tx1"/>
                </a:solidFill>
                <a:effectLst/>
              </a:rPr>
              <a:t>What do I do?</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and 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dirty="0">
                <a:ln>
                  <a:noFill/>
                </a:ln>
                <a:solidFill>
                  <a:srgbClr val="0070C0"/>
                </a:solidFill>
                <a:effectLst/>
              </a:rPr>
              <a:t>MyFitnessPal</a:t>
            </a:r>
            <a:r>
              <a:rPr kumimoji="0" lang="x-none" altLang="x-none" sz="1600" b="0" i="0" u="none" strike="noStrike" cap="none" normalizeH="0" baseline="0" dirty="0">
                <a:ln>
                  <a:noFill/>
                </a:ln>
                <a:solidFill>
                  <a:schemeClr val="tx1"/>
                </a:solidFill>
                <a:effectLst/>
              </a:rPr>
              <a:t>" - this 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How Not to Die, How Not to Diet</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spTree>
    <p:extLst>
      <p:ext uri="{BB962C8B-B14F-4D97-AF65-F5344CB8AC3E}">
        <p14:creationId xmlns:p14="http://schemas.microsoft.com/office/powerpoint/2010/main" val="35623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2755" y="0"/>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4162</Words>
  <Application>Microsoft Macintosh PowerPoint</Application>
  <PresentationFormat>Widescreen</PresentationFormat>
  <Paragraphs>206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62</cp:revision>
  <dcterms:created xsi:type="dcterms:W3CDTF">2017-08-29T18:32:57Z</dcterms:created>
  <dcterms:modified xsi:type="dcterms:W3CDTF">2021-05-06T17:43:50Z</dcterms:modified>
</cp:coreProperties>
</file>