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1"/>
    <p:restoredTop sz="94662"/>
  </p:normalViewPr>
  <p:slideViewPr>
    <p:cSldViewPr snapToGrid="0" snapToObjects="1">
      <p:cViewPr varScale="1">
        <p:scale>
          <a:sx n="109" d="100"/>
          <a:sy n="10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D9E-491B-C741-B75F-5E9BB175D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8FCFFE-9A1A-8543-84A5-D2269FA79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44FA9A-6B4C-9442-B967-FF80F42B3F86}"/>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7C048580-132F-BA44-BB99-E2264CEF1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C4425-141B-EB4E-BEA4-5D0AE794AD91}"/>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9935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7BF0-24C1-9E48-AC50-42FD251CC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2A5BC-540C-A04F-8F7A-9DCC47D460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1D954-4E7A-8841-A674-63270BABA057}"/>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09A87B7B-A09F-6040-B363-7769486F0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4772E-190F-4442-83A6-A97A26780979}"/>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67935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F3F8B-4AB5-9640-AE8E-6C96B1DB9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579C1-B130-5849-8D0E-63D2ACD0F7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D7D74-E62E-3346-9BE9-951048D9A98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F09EE2FC-1662-6C4B-A10F-10FBD5078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D0AAA-CE44-7044-8FE0-A24FBDBD5D6C}"/>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122378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1892-3565-9448-9340-505F70796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48B9A-A9FE-6742-9332-6F4D9E2DA2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B748E-5910-1B4D-BAD7-36F48488264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81D1C4CB-8717-E540-B0F9-F032840FA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BC7F8-F435-6340-826D-CA3088BF58AD}"/>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5965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29A-DBB7-BC47-94E8-3A49E02AE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B68DB-A160-2C44-B04D-BCA6FB922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703977-ECFE-2B4B-8DB1-2F319B05DEDD}"/>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F35E077D-FA30-3A4E-B345-1A6048806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2B891-B1E5-964A-AC29-88950320C0C1}"/>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3383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EB6-03EA-3248-83AE-C315ED6A3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2237F-1B0D-614C-BE9C-1BCCBC854D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D47B83-755C-6043-84BE-C692E7671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7DD95-2FEA-1049-AF2F-4977D0AAEA7A}"/>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0C152BD7-6ED5-8743-87C1-F80027213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9BF8D-5AB7-4649-91BA-C840543534E6}"/>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141990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3066-0421-3D44-816D-99E1AEBFC7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4C2492-4E05-764D-BEA7-592960753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FF6E68-7D35-834D-AE88-AEA53324F3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73499-FC62-5F4B-B04C-D7CE5F5D3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4B1D92-DD76-2C4D-A266-359AFA0394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96650-9984-6B4B-A85D-40E132CB28A3}"/>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8" name="Footer Placeholder 7">
            <a:extLst>
              <a:ext uri="{FF2B5EF4-FFF2-40B4-BE49-F238E27FC236}">
                <a16:creationId xmlns:a16="http://schemas.microsoft.com/office/drawing/2014/main" id="{8763457E-3DE8-3A4D-AECE-143947719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B14AA-08B4-BB4A-91FA-EB80710F9BEF}"/>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404545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5108-1E45-904B-9F58-16645FF5F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0A97B-0E7B-1546-BD24-0C77B43DCFD3}"/>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4" name="Footer Placeholder 3">
            <a:extLst>
              <a:ext uri="{FF2B5EF4-FFF2-40B4-BE49-F238E27FC236}">
                <a16:creationId xmlns:a16="http://schemas.microsoft.com/office/drawing/2014/main" id="{A9C3C976-4EB1-7C41-A8B2-BEB741DBF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7799D-0478-A246-B198-5B0505AFEA6A}"/>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420363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F9A09-FD10-A443-948C-25A5B0901B7F}"/>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3" name="Footer Placeholder 2">
            <a:extLst>
              <a:ext uri="{FF2B5EF4-FFF2-40B4-BE49-F238E27FC236}">
                <a16:creationId xmlns:a16="http://schemas.microsoft.com/office/drawing/2014/main" id="{C5A8F16D-80C7-5247-97C6-BCA82C6DDC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46EE7-ED61-6B48-82CE-006BC5C7F70A}"/>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4296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8C1F-8815-BD4B-9669-C207C4B52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37738-53B7-1A4D-959F-5F9081858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538D1-43ED-6544-8526-99D3AE1CE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7B8112-967B-0147-9878-C29DAF6DDD7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1BC23539-6C0A-EB46-B89A-55FBEE2DC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B211A-580E-F445-950C-3E3301DB6818}"/>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9561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70E-0E1C-1A4F-A9D3-99EA20787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6A620F-26DE-DD4F-9162-9FA3BE24E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B3323-9989-364B-A481-02DA6778A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ADBAA-DBC4-5B40-9DDC-EFF9ED032265}"/>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FD09DDAB-FEA7-C443-BD2C-1FDD7B2FB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03C9C-BCD1-EB45-84D1-10BE0E0D1F05}"/>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244929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F5494-3E10-C34C-85FD-8B8E7951B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576348-29A7-7148-9167-63C08FD1A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083EA-269C-734F-99D9-D927C46A0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B20A3E28-CE77-814F-8B41-6A7C8CB83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FD00B-89B6-4145-87BF-828EF5821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ECA83-0C3C-9C4F-B1E7-6D6CB7AB12C3}" type="slidenum">
              <a:rPr lang="en-US" smtClean="0"/>
              <a:t>‹#›</a:t>
            </a:fld>
            <a:endParaRPr lang="en-US"/>
          </a:p>
        </p:txBody>
      </p:sp>
    </p:spTree>
    <p:extLst>
      <p:ext uri="{BB962C8B-B14F-4D97-AF65-F5344CB8AC3E}">
        <p14:creationId xmlns:p14="http://schemas.microsoft.com/office/powerpoint/2010/main" val="86100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sistent_hashing" TargetMode="External"/><Relationship Id="rId2" Type="http://schemas.openxmlformats.org/officeDocument/2006/relationships/hyperlink" Target="https://en.wikipedia.org/wiki/High-availability_cluster" TargetMode="Externa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hyperlink" Target="https://dzone.com/articles/simple-magic-consiste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www.mikeperham.com/2009/01/14/consistent-hashing-in-memcache-cli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BF317-5882-8C4B-9E1B-9DA86F81A71B}"/>
              </a:ext>
            </a:extLst>
          </p:cNvPr>
          <p:cNvSpPr txBox="1"/>
          <p:nvPr/>
        </p:nvSpPr>
        <p:spPr>
          <a:xfrm>
            <a:off x="0" y="0"/>
            <a:ext cx="4278923" cy="523220"/>
          </a:xfrm>
          <a:prstGeom prst="rect">
            <a:avLst/>
          </a:prstGeom>
          <a:noFill/>
        </p:spPr>
        <p:txBody>
          <a:bodyPr wrap="square" rtlCol="0">
            <a:spAutoFit/>
          </a:bodyPr>
          <a:lstStyle/>
          <a:p>
            <a:r>
              <a:rPr lang="en-US" sz="2800" b="1" dirty="0"/>
              <a:t>High Availability Clusters</a:t>
            </a:r>
          </a:p>
        </p:txBody>
      </p:sp>
      <p:sp>
        <p:nvSpPr>
          <p:cNvPr id="5" name="TextBox 4">
            <a:extLst>
              <a:ext uri="{FF2B5EF4-FFF2-40B4-BE49-F238E27FC236}">
                <a16:creationId xmlns:a16="http://schemas.microsoft.com/office/drawing/2014/main" id="{57BD5B60-08BE-DC45-887F-3FD2AA299C6B}"/>
              </a:ext>
            </a:extLst>
          </p:cNvPr>
          <p:cNvSpPr txBox="1"/>
          <p:nvPr/>
        </p:nvSpPr>
        <p:spPr>
          <a:xfrm>
            <a:off x="1" y="633045"/>
            <a:ext cx="8053754" cy="5909310"/>
          </a:xfrm>
          <a:prstGeom prst="rect">
            <a:avLst/>
          </a:prstGeom>
          <a:noFill/>
        </p:spPr>
        <p:txBody>
          <a:bodyPr wrap="square" rtlCol="0">
            <a:spAutoFit/>
          </a:bodyPr>
          <a:lstStyle/>
          <a:p>
            <a:r>
              <a:rPr lang="en-US" sz="1400" dirty="0"/>
              <a:t>Question:  </a:t>
            </a:r>
          </a:p>
          <a:p>
            <a:r>
              <a:rPr lang="en-US" sz="1400" dirty="0"/>
              <a:t>If a load balancer is used - isn't that the single point of failure?</a:t>
            </a:r>
          </a:p>
          <a:p>
            <a:endParaRPr lang="en-US" sz="1400" dirty="0"/>
          </a:p>
          <a:p>
            <a:r>
              <a:rPr lang="en-US" sz="1400" dirty="0"/>
              <a:t>Answer:</a:t>
            </a:r>
          </a:p>
          <a:p>
            <a:r>
              <a:rPr lang="en-US" sz="1400" dirty="0"/>
              <a:t>Yes, it will become a single point of failure if it is a single device. </a:t>
            </a:r>
            <a:br>
              <a:rPr lang="en-US" sz="1400" dirty="0"/>
            </a:br>
            <a:r>
              <a:rPr lang="en-US" sz="1400" dirty="0"/>
              <a:t>So to avoid this, we need to use more than one balancer, </a:t>
            </a:r>
          </a:p>
          <a:p>
            <a:r>
              <a:rPr lang="en-US" sz="1400" dirty="0"/>
              <a:t>and we need to run them as a HA (High Availability) cluster.</a:t>
            </a:r>
          </a:p>
          <a:p>
            <a:r>
              <a:rPr lang="en-US" sz="1400" dirty="0"/>
              <a:t>  - </a:t>
            </a:r>
            <a:r>
              <a:rPr lang="en-US" sz="1400" dirty="0">
                <a:hlinkClick r:id="rId2"/>
              </a:rPr>
              <a:t>https://en.wikipedia.org/wiki/High-availability_cluster</a:t>
            </a:r>
            <a:endParaRPr lang="en-US" sz="1400" dirty="0"/>
          </a:p>
          <a:p>
            <a:endParaRPr lang="en-US" sz="1400" dirty="0"/>
          </a:p>
          <a:p>
            <a:r>
              <a:rPr lang="en-US" sz="1400" dirty="0"/>
              <a:t>There are multiple ways to achieve High Availability.</a:t>
            </a:r>
          </a:p>
          <a:p>
            <a:r>
              <a:rPr lang="en-US" sz="1400" dirty="0"/>
              <a:t>For example, consider simple fail-over mechanism with just two servers (master/slave).</a:t>
            </a:r>
          </a:p>
          <a:p>
            <a:r>
              <a:rPr lang="en-US" sz="1400" dirty="0"/>
              <a:t>They receive the same input, do the same calculations, constantly in sync, but only the master provides the output. </a:t>
            </a:r>
          </a:p>
          <a:p>
            <a:r>
              <a:rPr lang="en-US" sz="1400" dirty="0"/>
              <a:t>The slave server monitors the heartbeat of the master. If the master server dies (heartbeat stops), the slave  server becomes the new master.</a:t>
            </a:r>
          </a:p>
          <a:p>
            <a:endParaRPr lang="en-US" sz="1400" dirty="0"/>
          </a:p>
          <a:p>
            <a:r>
              <a:rPr lang="en-US" sz="1400" dirty="0"/>
              <a:t>In the above simple master/slave architecture, the slave is mostly doing nothing.</a:t>
            </a:r>
          </a:p>
          <a:p>
            <a:r>
              <a:rPr lang="en-US" sz="1400" dirty="0"/>
              <a:t>In real life you may have many servers receiving same inputs and separating their responsibilities to achieve higher performance. Then if one of the servers dies, others can take over its responsibilities.</a:t>
            </a:r>
          </a:p>
          <a:p>
            <a:r>
              <a:rPr lang="en-US" sz="1400" dirty="0"/>
              <a:t>Common method of separating responsibilities (and doing fail-over) is called "</a:t>
            </a:r>
            <a:r>
              <a:rPr lang="en-US" sz="1400" b="1" dirty="0">
                <a:solidFill>
                  <a:srgbClr val="FF0000"/>
                </a:solidFill>
              </a:rPr>
              <a:t>consistent hashing</a:t>
            </a:r>
            <a:r>
              <a:rPr lang="en-US" sz="1400" dirty="0"/>
              <a:t>". </a:t>
            </a:r>
          </a:p>
          <a:p>
            <a:r>
              <a:rPr lang="en-US" sz="1400" dirty="0"/>
              <a:t>  - </a:t>
            </a:r>
            <a:r>
              <a:rPr lang="en-US" sz="1400" dirty="0">
                <a:hlinkClick r:id="rId3"/>
              </a:rPr>
              <a:t>https://en.wikipedia.org/wiki/Consistent_hashing</a:t>
            </a:r>
            <a:r>
              <a:rPr lang="en-US" sz="1400" dirty="0"/>
              <a:t> </a:t>
            </a:r>
          </a:p>
          <a:p>
            <a:r>
              <a:rPr lang="en-US" sz="1400" dirty="0"/>
              <a:t>Good explanation: </a:t>
            </a:r>
          </a:p>
          <a:p>
            <a:r>
              <a:rPr lang="en-US" sz="1400" dirty="0"/>
              <a:t>  - </a:t>
            </a:r>
            <a:r>
              <a:rPr lang="en-US" sz="1400" dirty="0">
                <a:hlinkClick r:id="rId4"/>
              </a:rPr>
              <a:t>https://dzone.com/articles/simple-magic-consistent</a:t>
            </a:r>
            <a:endParaRPr lang="en-US" sz="1400" dirty="0"/>
          </a:p>
          <a:p>
            <a:r>
              <a:rPr lang="en-US" sz="1400" dirty="0"/>
              <a:t>Original paper (1997):</a:t>
            </a:r>
          </a:p>
          <a:p>
            <a:r>
              <a:rPr lang="en-US" sz="1400" dirty="0"/>
              <a:t>  - Consistent Hashing and Random Trees: Distributed Caching Protocols for Relieving Hot Spots on the World Wide Web – by David Karger, Eric Lehman, Tom Leighton, Matthew Levine, Daniel Lewin, Rina </a:t>
            </a:r>
            <a:r>
              <a:rPr lang="en-US" sz="1400" dirty="0" err="1"/>
              <a:t>Panigrahy</a:t>
            </a:r>
            <a:r>
              <a:rPr lang="en-US" sz="1400" dirty="0"/>
              <a:t>.</a:t>
            </a:r>
          </a:p>
        </p:txBody>
      </p:sp>
      <p:pic>
        <p:nvPicPr>
          <p:cNvPr id="6" name="Picture 5">
            <a:extLst>
              <a:ext uri="{FF2B5EF4-FFF2-40B4-BE49-F238E27FC236}">
                <a16:creationId xmlns:a16="http://schemas.microsoft.com/office/drawing/2014/main" id="{91228A1B-76BF-4E4C-AF9E-3B8FF4D987E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093570" y="136686"/>
            <a:ext cx="2015880" cy="2610851"/>
          </a:xfrm>
          <a:prstGeom prst="rect">
            <a:avLst/>
          </a:prstGeom>
        </p:spPr>
      </p:pic>
      <p:pic>
        <p:nvPicPr>
          <p:cNvPr id="7" name="Picture 6">
            <a:extLst>
              <a:ext uri="{FF2B5EF4-FFF2-40B4-BE49-F238E27FC236}">
                <a16:creationId xmlns:a16="http://schemas.microsoft.com/office/drawing/2014/main" id="{0DC98224-B504-174B-AC4E-003DFC6FB60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170985" y="3353804"/>
            <a:ext cx="4021015" cy="2746429"/>
          </a:xfrm>
          <a:prstGeom prst="rect">
            <a:avLst/>
          </a:prstGeom>
        </p:spPr>
      </p:pic>
      <p:sp>
        <p:nvSpPr>
          <p:cNvPr id="8" name="TextBox 7">
            <a:extLst>
              <a:ext uri="{FF2B5EF4-FFF2-40B4-BE49-F238E27FC236}">
                <a16:creationId xmlns:a16="http://schemas.microsoft.com/office/drawing/2014/main" id="{C8F1E7C4-846C-FB48-BD51-A1B187205465}"/>
              </a:ext>
            </a:extLst>
          </p:cNvPr>
          <p:cNvSpPr txBox="1"/>
          <p:nvPr/>
        </p:nvSpPr>
        <p:spPr>
          <a:xfrm>
            <a:off x="9074150" y="6148003"/>
            <a:ext cx="2133600" cy="375139"/>
          </a:xfrm>
          <a:prstGeom prst="rect">
            <a:avLst/>
          </a:prstGeom>
          <a:noFill/>
        </p:spPr>
        <p:txBody>
          <a:bodyPr wrap="square" rtlCol="0">
            <a:spAutoFit/>
          </a:bodyPr>
          <a:lstStyle/>
          <a:p>
            <a:r>
              <a:rPr lang="en-US" b="1" dirty="0">
                <a:solidFill>
                  <a:srgbClr val="FF0000"/>
                </a:solidFill>
              </a:rPr>
              <a:t>Consistent Hashing</a:t>
            </a:r>
          </a:p>
        </p:txBody>
      </p:sp>
    </p:spTree>
    <p:extLst>
      <p:ext uri="{BB962C8B-B14F-4D97-AF65-F5344CB8AC3E}">
        <p14:creationId xmlns:p14="http://schemas.microsoft.com/office/powerpoint/2010/main" val="47772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CD3ED-3365-9440-9C6F-F415FD46198B}"/>
              </a:ext>
            </a:extLst>
          </p:cNvPr>
          <p:cNvSpPr txBox="1"/>
          <p:nvPr/>
        </p:nvSpPr>
        <p:spPr>
          <a:xfrm>
            <a:off x="0" y="0"/>
            <a:ext cx="7174523" cy="523220"/>
          </a:xfrm>
          <a:prstGeom prst="rect">
            <a:avLst/>
          </a:prstGeom>
          <a:noFill/>
        </p:spPr>
        <p:txBody>
          <a:bodyPr wrap="square" rtlCol="0">
            <a:spAutoFit/>
          </a:bodyPr>
          <a:lstStyle/>
          <a:p>
            <a:r>
              <a:rPr lang="en-US" sz="2800" b="1" dirty="0"/>
              <a:t>Consistent Hashing Explained </a:t>
            </a:r>
          </a:p>
        </p:txBody>
      </p:sp>
      <p:sp>
        <p:nvSpPr>
          <p:cNvPr id="5" name="TextBox 4">
            <a:extLst>
              <a:ext uri="{FF2B5EF4-FFF2-40B4-BE49-F238E27FC236}">
                <a16:creationId xmlns:a16="http://schemas.microsoft.com/office/drawing/2014/main" id="{F9C469A2-1EEB-2648-9B32-7EAE3E6D62D6}"/>
              </a:ext>
            </a:extLst>
          </p:cNvPr>
          <p:cNvSpPr txBox="1"/>
          <p:nvPr/>
        </p:nvSpPr>
        <p:spPr>
          <a:xfrm>
            <a:off x="1" y="523220"/>
            <a:ext cx="7057291" cy="5262979"/>
          </a:xfrm>
          <a:prstGeom prst="rect">
            <a:avLst/>
          </a:prstGeom>
          <a:noFill/>
        </p:spPr>
        <p:txBody>
          <a:bodyPr wrap="square" rtlCol="0">
            <a:spAutoFit/>
          </a:bodyPr>
          <a:lstStyle/>
          <a:p>
            <a:r>
              <a:rPr lang="en-US" sz="1400" dirty="0"/>
              <a:t>Adapted from:</a:t>
            </a:r>
          </a:p>
          <a:p>
            <a:r>
              <a:rPr lang="en-US" sz="1400" dirty="0"/>
              <a:t>  - </a:t>
            </a:r>
            <a:r>
              <a:rPr lang="en-US" sz="1400" dirty="0">
                <a:hlinkClick r:id="rId2"/>
              </a:rPr>
              <a:t>https://www.mikeperham.com/2009/01/14/consistent-hashing-in-memcache-client/</a:t>
            </a:r>
            <a:endParaRPr lang="en-US" sz="1400" dirty="0"/>
          </a:p>
          <a:p>
            <a:endParaRPr lang="en-US" sz="1400" dirty="0"/>
          </a:p>
          <a:p>
            <a:r>
              <a:rPr lang="en-US" sz="1400" dirty="0"/>
              <a:t>How do we distribute requests from clients between several servers.</a:t>
            </a:r>
          </a:p>
          <a:p>
            <a:r>
              <a:rPr lang="en-US" sz="1400" dirty="0"/>
              <a:t>Suppose each client has a key. Or we generate a key based on its IP address and port.</a:t>
            </a:r>
          </a:p>
          <a:p>
            <a:r>
              <a:rPr lang="en-US" sz="1400" dirty="0"/>
              <a:t>Now we can hash the key to an integer and do a modulo based on the size of the server set. </a:t>
            </a:r>
          </a:p>
          <a:p>
            <a:endParaRPr lang="en-US" sz="1400" dirty="0"/>
          </a:p>
          <a:p>
            <a:r>
              <a:rPr lang="en-US" sz="1400" dirty="0"/>
              <a:t>     </a:t>
            </a:r>
            <a:r>
              <a:rPr lang="en-US" sz="1400" dirty="0" err="1"/>
              <a:t>server_idx</a:t>
            </a:r>
            <a:r>
              <a:rPr lang="en-US" sz="1400" dirty="0"/>
              <a:t> = </a:t>
            </a:r>
            <a:r>
              <a:rPr lang="en-US" sz="1400" dirty="0" err="1"/>
              <a:t>int_hash</a:t>
            </a:r>
            <a:r>
              <a:rPr lang="en-US" sz="1400" dirty="0"/>
              <a:t>(key)    %    </a:t>
            </a:r>
            <a:r>
              <a:rPr lang="en-US" sz="1400" dirty="0" err="1"/>
              <a:t>N_servers</a:t>
            </a:r>
            <a:endParaRPr lang="en-US" sz="1400" dirty="0"/>
          </a:p>
          <a:p>
            <a:endParaRPr lang="en-US" sz="1400" dirty="0"/>
          </a:p>
          <a:p>
            <a:r>
              <a:rPr lang="en-US" sz="1400" dirty="0"/>
              <a:t>So for a given key we get the same server every time.</a:t>
            </a:r>
          </a:p>
          <a:p>
            <a:r>
              <a:rPr lang="en-US" sz="1400" dirty="0"/>
              <a:t>But what if one of the servers dies ?</a:t>
            </a:r>
          </a:p>
          <a:p>
            <a:r>
              <a:rPr lang="en-US" sz="1400" dirty="0"/>
              <a:t>Here is a better algorithm.</a:t>
            </a:r>
          </a:p>
          <a:p>
            <a:r>
              <a:rPr lang="en-US" sz="1400" dirty="0"/>
              <a:t>Instead of using modulo, we can use random numbers.</a:t>
            </a:r>
          </a:p>
          <a:p>
            <a:r>
              <a:rPr lang="en-US" sz="1400" dirty="0"/>
              <a:t>Suppose </a:t>
            </a:r>
            <a:r>
              <a:rPr lang="en-US" sz="1400" dirty="0" err="1"/>
              <a:t>N_servers</a:t>
            </a:r>
            <a:r>
              <a:rPr lang="en-US" sz="1400" dirty="0"/>
              <a:t>=20, and for each server we want 200 random numbers.</a:t>
            </a:r>
          </a:p>
          <a:p>
            <a:r>
              <a:rPr lang="en-US" sz="1400" dirty="0"/>
              <a:t>Total: 200*20=4,000 values</a:t>
            </a:r>
          </a:p>
          <a:p>
            <a:r>
              <a:rPr lang="en-US" sz="1400" dirty="0"/>
              <a:t>Let's take a big range of numbers [0,2^160] and put them on a circle.</a:t>
            </a:r>
          </a:p>
          <a:p>
            <a:r>
              <a:rPr lang="en-US" sz="1400" dirty="0"/>
              <a:t>Let's randomly choose 200 numbers for each server (no sharing, please).</a:t>
            </a:r>
          </a:p>
          <a:p>
            <a:r>
              <a:rPr lang="en-US" sz="1400" dirty="0"/>
              <a:t>So now on the circle we have 4,000 positions which correspond to servers.</a:t>
            </a:r>
          </a:p>
          <a:p>
            <a:endParaRPr lang="en-US" sz="1400" dirty="0"/>
          </a:p>
          <a:p>
            <a:r>
              <a:rPr lang="en-US" sz="1400" dirty="0"/>
              <a:t>So now how we map a key to a server?</a:t>
            </a:r>
          </a:p>
          <a:p>
            <a:r>
              <a:rPr lang="en-US" sz="1400" dirty="0"/>
              <a:t>We use hash function to map key to some value in range up to 2^160.</a:t>
            </a:r>
          </a:p>
          <a:p>
            <a:r>
              <a:rPr lang="en-US" sz="1400" dirty="0"/>
              <a:t>We find corresponding position on the circle.</a:t>
            </a:r>
          </a:p>
          <a:p>
            <a:r>
              <a:rPr lang="en-US" sz="1400" dirty="0"/>
              <a:t>We move clockwise until we hit the first position corresponding to some server.</a:t>
            </a:r>
          </a:p>
          <a:p>
            <a:r>
              <a:rPr lang="en-US" sz="1400" dirty="0"/>
              <a:t>DONE.</a:t>
            </a:r>
          </a:p>
        </p:txBody>
      </p:sp>
      <p:sp>
        <p:nvSpPr>
          <p:cNvPr id="6" name="TextBox 5">
            <a:extLst>
              <a:ext uri="{FF2B5EF4-FFF2-40B4-BE49-F238E27FC236}">
                <a16:creationId xmlns:a16="http://schemas.microsoft.com/office/drawing/2014/main" id="{F411B6DE-2A80-2B4F-A421-C77C517C6CE3}"/>
              </a:ext>
            </a:extLst>
          </p:cNvPr>
          <p:cNvSpPr txBox="1"/>
          <p:nvPr/>
        </p:nvSpPr>
        <p:spPr>
          <a:xfrm>
            <a:off x="6635262" y="4477386"/>
            <a:ext cx="5556738" cy="2031325"/>
          </a:xfrm>
          <a:prstGeom prst="rect">
            <a:avLst/>
          </a:prstGeom>
          <a:noFill/>
        </p:spPr>
        <p:txBody>
          <a:bodyPr wrap="square" rtlCol="0">
            <a:spAutoFit/>
          </a:bodyPr>
          <a:lstStyle/>
          <a:p>
            <a:r>
              <a:rPr lang="en-US" sz="1400" dirty="0"/>
              <a:t>Notes:</a:t>
            </a:r>
          </a:p>
          <a:p>
            <a:pPr marL="285750" indent="-285750">
              <a:buFont typeface="Arial" panose="020B0604020202020204" pitchFamily="34" charset="0"/>
              <a:buChar char="•"/>
            </a:pPr>
            <a:r>
              <a:rPr lang="en-US" sz="1400" dirty="0"/>
              <a:t>Randomness helps to avoid hotspots</a:t>
            </a:r>
          </a:p>
          <a:p>
            <a:pPr marL="285750" indent="-285750">
              <a:buFont typeface="Arial" panose="020B0604020202020204" pitchFamily="34" charset="0"/>
              <a:buChar char="•"/>
            </a:pPr>
            <a:r>
              <a:rPr lang="en-US" sz="1400" dirty="0"/>
              <a:t>Consistent Hashing Enables Partitioning</a:t>
            </a:r>
          </a:p>
          <a:p>
            <a:pPr marL="285750" indent="-285750">
              <a:buFont typeface="Arial" panose="020B0604020202020204" pitchFamily="34" charset="0"/>
              <a:buChar char="•"/>
            </a:pPr>
            <a:r>
              <a:rPr lang="en-US" sz="1400" dirty="0"/>
              <a:t>Partitioning Makes Scaling Up and Down More Predictable</a:t>
            </a:r>
          </a:p>
          <a:p>
            <a:pPr marL="285750" indent="-285750">
              <a:buFont typeface="Arial" panose="020B0604020202020204" pitchFamily="34" charset="0"/>
              <a:buChar char="•"/>
            </a:pPr>
            <a:r>
              <a:rPr lang="en-US" sz="1400" dirty="0"/>
              <a:t>Consistent Hashing and Partitioning Enable Replication</a:t>
            </a:r>
          </a:p>
          <a:p>
            <a:pPr marL="285750" indent="-285750">
              <a:buFont typeface="Arial" panose="020B0604020202020204" pitchFamily="34" charset="0"/>
              <a:buChar char="•"/>
            </a:pPr>
            <a:r>
              <a:rPr lang="en-US" sz="1400" dirty="0"/>
              <a:t>There doesn't need to be a master for any piece of data</a:t>
            </a:r>
          </a:p>
          <a:p>
            <a:pPr marL="285750" indent="-285750">
              <a:buFont typeface="Arial" panose="020B0604020202020204" pitchFamily="34" charset="0"/>
              <a:buChar char="•"/>
            </a:pPr>
            <a:r>
              <a:rPr lang="en-US" sz="1400" dirty="0"/>
              <a:t>Every node is simply a replica of a number of partitions</a:t>
            </a:r>
          </a:p>
          <a:p>
            <a:pPr marL="285750" indent="-285750">
              <a:buFont typeface="Arial" panose="020B0604020202020204" pitchFamily="34" charset="0"/>
              <a:buChar char="•"/>
            </a:pPr>
            <a:r>
              <a:rPr lang="en-US" sz="1400" dirty="0"/>
              <a:t>Replication Reduces Hotspots (Even More by using load-balancing)</a:t>
            </a:r>
          </a:p>
          <a:p>
            <a:pPr marL="285750" indent="-285750">
              <a:buFont typeface="Arial" panose="020B0604020202020204" pitchFamily="34" charset="0"/>
              <a:buChar char="•"/>
            </a:pPr>
            <a:r>
              <a:rPr lang="en-US" sz="1400" dirty="0"/>
              <a:t>Consistent Hashing Enables Scalability and Availability</a:t>
            </a:r>
          </a:p>
        </p:txBody>
      </p:sp>
      <p:pic>
        <p:nvPicPr>
          <p:cNvPr id="8" name="Picture 7">
            <a:extLst>
              <a:ext uri="{FF2B5EF4-FFF2-40B4-BE49-F238E27FC236}">
                <a16:creationId xmlns:a16="http://schemas.microsoft.com/office/drawing/2014/main" id="{3997E21B-480C-BD4A-AB9C-FE3E1D3AD6C6}"/>
              </a:ext>
            </a:extLst>
          </p:cNvPr>
          <p:cNvPicPr>
            <a:picLocks noChangeAspect="1"/>
          </p:cNvPicPr>
          <p:nvPr/>
        </p:nvPicPr>
        <p:blipFill>
          <a:blip r:embed="rId3"/>
          <a:stretch>
            <a:fillRect/>
          </a:stretch>
        </p:blipFill>
        <p:spPr>
          <a:xfrm>
            <a:off x="6635261" y="532518"/>
            <a:ext cx="5392615" cy="3683258"/>
          </a:xfrm>
          <a:prstGeom prst="rect">
            <a:avLst/>
          </a:prstGeom>
        </p:spPr>
      </p:pic>
    </p:spTree>
    <p:extLst>
      <p:ext uri="{BB962C8B-B14F-4D97-AF65-F5344CB8AC3E}">
        <p14:creationId xmlns:p14="http://schemas.microsoft.com/office/powerpoint/2010/main" val="3470806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610</Words>
  <Application>Microsoft Macintosh PowerPoint</Application>
  <PresentationFormat>Widescreen</PresentationFormat>
  <Paragraphs>57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11</cp:revision>
  <dcterms:created xsi:type="dcterms:W3CDTF">2020-05-08T15:07:26Z</dcterms:created>
  <dcterms:modified xsi:type="dcterms:W3CDTF">2020-05-08T17:40:28Z</dcterms:modified>
</cp:coreProperties>
</file>