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2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2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52045-756B-384E-A6E6-7F3ED1EF79B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06D32-B6E9-3F45-B72A-AAF6ECEF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4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C7AF-117D-0D44-9887-15AB809462D7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en.wikipedia.org/wiki/Henri_Poincar%C3%A9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en.wikipedia.org/wiki/Hermann_Minkowski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6.png"/><Relationship Id="rId5" Type="http://schemas.openxmlformats.org/officeDocument/2006/relationships/image" Target="../media/image1.jpeg"/><Relationship Id="rId10" Type="http://schemas.openxmlformats.org/officeDocument/2006/relationships/image" Target="../media/image5.png"/><Relationship Id="rId4" Type="http://schemas.openxmlformats.org/officeDocument/2006/relationships/hyperlink" Target="https://en.wikipedia.org/wiki/Hendrik_Lorentz" TargetMode="External"/><Relationship Id="rId9" Type="http://schemas.openxmlformats.org/officeDocument/2006/relationships/hyperlink" Target="https://www.youtube.com/watch?v=Xrqj88zQZJ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image" Target="../media/image8.tiff"/><Relationship Id="rId7" Type="http://schemas.openxmlformats.org/officeDocument/2006/relationships/hyperlink" Target="https://en.wikipedia.org/wiki/Geodesics_in_general_relativit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instein_field_equations" TargetMode="External"/><Relationship Id="rId5" Type="http://schemas.openxmlformats.org/officeDocument/2006/relationships/image" Target="../media/image10.tiff"/><Relationship Id="rId4" Type="http://schemas.openxmlformats.org/officeDocument/2006/relationships/image" Target="../media/image9.tiff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C51304-9420-9649-B9C2-02F688CD7686}"/>
              </a:ext>
            </a:extLst>
          </p:cNvPr>
          <p:cNvSpPr txBox="1"/>
          <p:nvPr/>
        </p:nvSpPr>
        <p:spPr>
          <a:xfrm>
            <a:off x="34050" y="29641"/>
            <a:ext cx="444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Special Relativity Theory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D4649-A7E5-5848-B1B1-6FCC78D19016}"/>
              </a:ext>
            </a:extLst>
          </p:cNvPr>
          <p:cNvSpPr txBox="1"/>
          <p:nvPr/>
        </p:nvSpPr>
        <p:spPr>
          <a:xfrm>
            <a:off x="34050" y="619899"/>
            <a:ext cx="57886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Some history: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Einstein was NOT the author of Special Relativity Theory.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 has read the works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Minkowski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https://en.wikipedia.org/wiki/Hermann_Minkowski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Poincare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https://en.wikipedia.org/wiki/Henri_Poincar%C3%A9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Lorentz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https://en.wikipedia.org/wiki/Hendrik_Lorentz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then published the summarized description (1905).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Note: even the famous </a:t>
            </a: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mc</a:t>
            </a:r>
            <a:r>
              <a:rPr lang="en-US" sz="2000" b="1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was taken from Poincare.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B06EFAC-AD21-FC41-AEC1-11FC8171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4974" y="29641"/>
            <a:ext cx="1977568" cy="253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D0C38F-08C5-F14A-93DE-98C260017B85}"/>
              </a:ext>
            </a:extLst>
          </p:cNvPr>
          <p:cNvSpPr txBox="1"/>
          <p:nvPr/>
        </p:nvSpPr>
        <p:spPr>
          <a:xfrm>
            <a:off x="5527194" y="2508451"/>
            <a:ext cx="1684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Henri </a:t>
            </a:r>
            <a:r>
              <a:rPr lang="en-US" sz="1600" dirty="0" err="1"/>
              <a:t>Poincaré</a:t>
            </a:r>
            <a:endParaRPr lang="en-US" sz="1600" dirty="0"/>
          </a:p>
          <a:p>
            <a:pPr algn="ctr"/>
            <a:r>
              <a:rPr lang="en-US" sz="1600" dirty="0"/>
              <a:t>1854-1912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E24507-6E5D-F34E-8D32-FCE8E05822F1}"/>
              </a:ext>
            </a:extLst>
          </p:cNvPr>
          <p:cNvSpPr txBox="1"/>
          <p:nvPr/>
        </p:nvSpPr>
        <p:spPr>
          <a:xfrm>
            <a:off x="34050" y="3105834"/>
            <a:ext cx="57886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Two main ideas: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There is no absolute frame of reference. The laws of physics are the same in all inertial frames of reference.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speed of light 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a constant, independent of the relative motion of the source.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7B77F2-AB12-A046-9BEC-6433E94AAF9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542" y="121307"/>
            <a:ext cx="1775120" cy="22750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F421801-8017-044A-A360-5B0DBC26EFD8}"/>
              </a:ext>
            </a:extLst>
          </p:cNvPr>
          <p:cNvSpPr txBox="1"/>
          <p:nvPr/>
        </p:nvSpPr>
        <p:spPr>
          <a:xfrm>
            <a:off x="7578332" y="2396400"/>
            <a:ext cx="1684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Hermann </a:t>
            </a:r>
            <a:r>
              <a:rPr lang="en-US" sz="1600" dirty="0" err="1"/>
              <a:t>Minkowski</a:t>
            </a:r>
            <a:endParaRPr lang="en-US" sz="1600" dirty="0"/>
          </a:p>
          <a:p>
            <a:pPr algn="ctr"/>
            <a:r>
              <a:rPr lang="en-US" sz="1600" dirty="0"/>
              <a:t>1864-1909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2F0F4A-7F3E-854F-94C4-07F344DF723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8722" y="137074"/>
            <a:ext cx="1775120" cy="228489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81A9409-64E8-B148-91AE-CD4F495F4C7D}"/>
              </a:ext>
            </a:extLst>
          </p:cNvPr>
          <p:cNvSpPr txBox="1"/>
          <p:nvPr/>
        </p:nvSpPr>
        <p:spPr>
          <a:xfrm>
            <a:off x="6314416" y="4586684"/>
            <a:ext cx="222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Lorentz Transformation</a:t>
            </a:r>
          </a:p>
        </p:txBody>
      </p:sp>
      <p:pic>
        <p:nvPicPr>
          <p:cNvPr id="19" name="Picture 4" descr="Albert Einstein - Biographical - NobelPrize.org">
            <a:extLst>
              <a:ext uri="{FF2B5EF4-FFF2-40B4-BE49-F238E27FC236}">
                <a16:creationId xmlns:a16="http://schemas.microsoft.com/office/drawing/2014/main" id="{CB88EE0E-E01D-F24B-A0C4-2AFCA9089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98722" y="3429000"/>
            <a:ext cx="1775120" cy="233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0F0E413-0BFB-2442-B0FF-351D1CA0DDE9}"/>
              </a:ext>
            </a:extLst>
          </p:cNvPr>
          <p:cNvSpPr txBox="1"/>
          <p:nvPr/>
        </p:nvSpPr>
        <p:spPr>
          <a:xfrm>
            <a:off x="9544205" y="5763168"/>
            <a:ext cx="1684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Albert Einstein</a:t>
            </a:r>
          </a:p>
          <a:p>
            <a:pPr algn="ctr"/>
            <a:r>
              <a:rPr lang="en-US" sz="1600" dirty="0"/>
              <a:t>1879-1955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E5025-EF54-6847-94D8-879FC5429860}"/>
              </a:ext>
            </a:extLst>
          </p:cNvPr>
          <p:cNvSpPr txBox="1"/>
          <p:nvPr/>
        </p:nvSpPr>
        <p:spPr>
          <a:xfrm>
            <a:off x="34050" y="4514551"/>
            <a:ext cx="53682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You can do thought experiments 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 beam of light back and forth along moving train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You will realize that events which are simultaneous in one system of coordinates may be not simultaneous in the other.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Measuring the length of a moving object requires detecting both ends simultaneously. So in resting and moving frames the results will be different. This is the essence of space and time dilation.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Common example: train going through the tunnel: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https://www.youtube.com/watch?v=Xrqj88zQZJg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1030" name="Picture 6" descr="Lorentz Transformation">
            <a:extLst>
              <a:ext uri="{FF2B5EF4-FFF2-40B4-BE49-F238E27FC236}">
                <a16:creationId xmlns:a16="http://schemas.microsoft.com/office/drawing/2014/main" id="{6784115A-E47A-E84D-AEEF-17EF9D753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150" y="3245726"/>
            <a:ext cx="2612634" cy="137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Spacetime-Right or Wrong?">
            <a:extLst>
              <a:ext uri="{FF2B5EF4-FFF2-40B4-BE49-F238E27FC236}">
                <a16:creationId xmlns:a16="http://schemas.microsoft.com/office/drawing/2014/main" id="{06DE4A38-0450-D646-866B-654AD4D1D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3150" y="5006372"/>
            <a:ext cx="2659784" cy="17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92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718985-ADB6-A340-82E2-E2FDA3E362E0}"/>
              </a:ext>
            </a:extLst>
          </p:cNvPr>
          <p:cNvSpPr txBox="1"/>
          <p:nvPr/>
        </p:nvSpPr>
        <p:spPr>
          <a:xfrm>
            <a:off x="34050" y="29641"/>
            <a:ext cx="844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General Relativity Theory (Einstein, 1915)</a:t>
            </a:r>
          </a:p>
        </p:txBody>
      </p:sp>
      <p:pic>
        <p:nvPicPr>
          <p:cNvPr id="2050" name="Picture 2" descr="doctorphys">
            <a:extLst>
              <a:ext uri="{FF2B5EF4-FFF2-40B4-BE49-F238E27FC236}">
                <a16:creationId xmlns:a16="http://schemas.microsoft.com/office/drawing/2014/main" id="{B4F766CF-AB94-7B4F-BD28-1AEFD3B9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3639" y="1371331"/>
            <a:ext cx="3294117" cy="88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7490F8-CB71-5B43-87E7-5A6935E0E8A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097" y="1209785"/>
            <a:ext cx="3606800" cy="128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5C10C7-3B00-6B4B-A607-7D804E64D7BD}"/>
              </a:ext>
            </a:extLst>
          </p:cNvPr>
          <p:cNvSpPr txBox="1"/>
          <p:nvPr/>
        </p:nvSpPr>
        <p:spPr>
          <a:xfrm>
            <a:off x="346842" y="2680139"/>
            <a:ext cx="62326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where 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G</a:t>
            </a:r>
            <a:r>
              <a:rPr lang="el-GR" sz="1600" b="1" baseline="-25000" dirty="0" err="1">
                <a:solidFill>
                  <a:srgbClr val="00B050"/>
                </a:solidFill>
              </a:rPr>
              <a:t>μν</a:t>
            </a:r>
            <a:r>
              <a:rPr lang="el-GR" sz="1600" b="1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- Einstein tensor, 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g</a:t>
            </a:r>
            <a:r>
              <a:rPr lang="el-GR" sz="1600" b="1" baseline="-25000" dirty="0" err="1">
                <a:solidFill>
                  <a:srgbClr val="00B050"/>
                </a:solidFill>
              </a:rPr>
              <a:t>μν</a:t>
            </a:r>
            <a:r>
              <a:rPr lang="el-GR" sz="1600" dirty="0"/>
              <a:t> </a:t>
            </a:r>
            <a:r>
              <a:rPr lang="en-US" sz="1600" dirty="0"/>
              <a:t>- metric tensor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T</a:t>
            </a:r>
            <a:r>
              <a:rPr lang="el-GR" sz="1600" b="1" baseline="-25000" dirty="0" err="1">
                <a:solidFill>
                  <a:srgbClr val="00B050"/>
                </a:solidFill>
              </a:rPr>
              <a:t>μν</a:t>
            </a:r>
            <a:r>
              <a:rPr lang="el-GR" sz="1600" dirty="0"/>
              <a:t> </a:t>
            </a:r>
            <a:r>
              <a:rPr lang="en-US" sz="1600" dirty="0"/>
              <a:t>- stress–energy tensor</a:t>
            </a:r>
          </a:p>
          <a:p>
            <a:r>
              <a:rPr lang="el-GR" sz="1600" b="1" dirty="0">
                <a:solidFill>
                  <a:srgbClr val="00B050"/>
                </a:solidFill>
              </a:rPr>
              <a:t>Λ</a:t>
            </a:r>
            <a:r>
              <a:rPr lang="el-GR" sz="1600" dirty="0"/>
              <a:t> </a:t>
            </a:r>
            <a:r>
              <a:rPr lang="en-US" sz="1600" dirty="0"/>
              <a:t>- cosmological constant (expanding/contracting universe), negligible</a:t>
            </a:r>
          </a:p>
          <a:p>
            <a:r>
              <a:rPr lang="el-GR" sz="1600" b="1" dirty="0">
                <a:solidFill>
                  <a:srgbClr val="00B050"/>
                </a:solidFill>
              </a:rPr>
              <a:t>κ</a:t>
            </a:r>
            <a:r>
              <a:rPr lang="el-GR" sz="1600" dirty="0"/>
              <a:t> </a:t>
            </a:r>
            <a:r>
              <a:rPr lang="en-US" sz="1600" dirty="0"/>
              <a:t>- Einstein gravitational constant.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9648B2-0BB8-9742-8EDE-7B05186CD5A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287" y="4194055"/>
            <a:ext cx="3294117" cy="665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DF1CD-EC90-6246-A6A2-227BA7EC8E43}"/>
              </a:ext>
            </a:extLst>
          </p:cNvPr>
          <p:cNvSpPr txBox="1"/>
          <p:nvPr/>
        </p:nvSpPr>
        <p:spPr>
          <a:xfrm>
            <a:off x="571939" y="4859450"/>
            <a:ext cx="3423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where 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G</a:t>
            </a:r>
            <a:r>
              <a:rPr lang="en-US" sz="1600" dirty="0"/>
              <a:t> - Newtonian constant of gravitation 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c</a:t>
            </a:r>
            <a:r>
              <a:rPr lang="en-US" sz="1600" dirty="0"/>
              <a:t> – speed of light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BB35DB-6A32-5341-9548-4FF4237FCA8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251" y="2747970"/>
            <a:ext cx="2193815" cy="6557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3D56D7-9B1D-5342-8F28-6FD48EA648E4}"/>
              </a:ext>
            </a:extLst>
          </p:cNvPr>
          <p:cNvSpPr txBox="1"/>
          <p:nvPr/>
        </p:nvSpPr>
        <p:spPr>
          <a:xfrm>
            <a:off x="4782207" y="2572689"/>
            <a:ext cx="262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where 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R</a:t>
            </a:r>
            <a:r>
              <a:rPr lang="el-GR" sz="1600" b="1" baseline="-25000" dirty="0" err="1">
                <a:solidFill>
                  <a:srgbClr val="00B050"/>
                </a:solidFill>
              </a:rPr>
              <a:t>μν</a:t>
            </a:r>
            <a:r>
              <a:rPr lang="el-GR" sz="1600" dirty="0"/>
              <a:t> </a:t>
            </a:r>
            <a:r>
              <a:rPr lang="en-US" sz="1600" dirty="0"/>
              <a:t>- Ricci curvature tensor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R</a:t>
            </a:r>
            <a:r>
              <a:rPr lang="en-US" sz="1600" dirty="0"/>
              <a:t> - scalar curvature.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93B41-DE69-EA40-B828-2B874EF6134C}"/>
              </a:ext>
            </a:extLst>
          </p:cNvPr>
          <p:cNvSpPr txBox="1"/>
          <p:nvPr/>
        </p:nvSpPr>
        <p:spPr>
          <a:xfrm>
            <a:off x="225097" y="651641"/>
            <a:ext cx="329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Einstein field equations (EFE):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A1825-8FD3-F444-B77A-C64C09EFF24C}"/>
              </a:ext>
            </a:extLst>
          </p:cNvPr>
          <p:cNvSpPr txBox="1"/>
          <p:nvPr/>
        </p:nvSpPr>
        <p:spPr>
          <a:xfrm>
            <a:off x="225097" y="910300"/>
            <a:ext cx="377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6"/>
              </a:rPr>
              <a:t>https://en.wikipedia.org/wiki/Einstein_field_equations</a:t>
            </a:r>
            <a:r>
              <a:rPr lang="en-US" sz="1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9AB19-885F-0D40-8B6F-19B3B41044F4}"/>
              </a:ext>
            </a:extLst>
          </p:cNvPr>
          <p:cNvSpPr txBox="1"/>
          <p:nvPr/>
        </p:nvSpPr>
        <p:spPr>
          <a:xfrm>
            <a:off x="8258065" y="2483617"/>
            <a:ext cx="295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Geodesic Equations</a:t>
            </a:r>
          </a:p>
          <a:p>
            <a:r>
              <a:rPr lang="en-US" sz="1200" dirty="0">
                <a:hlinkClick r:id="rId7"/>
              </a:rPr>
              <a:t>https://en.wikipedia.org/wiki/Geodesics_in_general_relativity</a:t>
            </a:r>
            <a:r>
              <a:rPr lang="en-US" sz="12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AF73F7-6FB7-0D4F-A4A3-ADB7C438C3CB}"/>
              </a:ext>
            </a:extLst>
          </p:cNvPr>
          <p:cNvSpPr txBox="1"/>
          <p:nvPr/>
        </p:nvSpPr>
        <p:spPr>
          <a:xfrm>
            <a:off x="8267262" y="60031"/>
            <a:ext cx="3858173" cy="230832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Gravity</a:t>
            </a:r>
            <a:r>
              <a:rPr lang="en-US" sz="1600" dirty="0"/>
              <a:t> is regarded as not a force but a consequence of a </a:t>
            </a:r>
            <a:r>
              <a:rPr lang="en-US" sz="1600" b="1" dirty="0">
                <a:solidFill>
                  <a:srgbClr val="00B050"/>
                </a:solidFill>
              </a:rPr>
              <a:t>curved spacetime geometry</a:t>
            </a:r>
            <a:r>
              <a:rPr lang="en-US" sz="1600" dirty="0"/>
              <a:t> where the source of curvature is the stress–energy tensor </a:t>
            </a:r>
            <a:r>
              <a:rPr lang="en-US" sz="1600" b="1" dirty="0">
                <a:solidFill>
                  <a:srgbClr val="00B050"/>
                </a:solidFill>
              </a:rPr>
              <a:t>T</a:t>
            </a:r>
            <a:r>
              <a:rPr lang="el-GR" sz="1600" b="1" baseline="-25000" dirty="0" err="1">
                <a:solidFill>
                  <a:srgbClr val="00B050"/>
                </a:solidFill>
              </a:rPr>
              <a:t>μν</a:t>
            </a:r>
            <a:r>
              <a:rPr lang="en-US" sz="1600" b="1" baseline="-250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(representing matter, for instance). </a:t>
            </a:r>
          </a:p>
          <a:p>
            <a:r>
              <a:rPr lang="en-US" sz="1600" dirty="0"/>
              <a:t>A </a:t>
            </a:r>
            <a:r>
              <a:rPr lang="en-US" sz="1600" b="1" dirty="0">
                <a:solidFill>
                  <a:srgbClr val="00B050"/>
                </a:solidFill>
              </a:rPr>
              <a:t>geodesic</a:t>
            </a:r>
            <a:r>
              <a:rPr lang="en-US" sz="1600" dirty="0"/>
              <a:t> generalizes the notion of a "straight line" to curved spacetime. A freely moving or falling particle always moves along a geodesic.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B5B983-5A81-B344-8644-C13CD03D709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1848" y="3254516"/>
            <a:ext cx="3119942" cy="7078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E68A36-BE3D-754D-B4D5-02E4DB92EC72}"/>
              </a:ext>
            </a:extLst>
          </p:cNvPr>
          <p:cNvSpPr txBox="1"/>
          <p:nvPr/>
        </p:nvSpPr>
        <p:spPr>
          <a:xfrm>
            <a:off x="8267262" y="4159645"/>
            <a:ext cx="38581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where s is a scalar parameter of motion (e.g. the proper time), and gamma are Christoffel symbols. Greek indices may take the values: 0, 1, 2, 3 and the summation convention is used for repeated indices.</a:t>
            </a:r>
          </a:p>
          <a:p>
            <a:r>
              <a:rPr lang="en-US" sz="1600" dirty="0"/>
              <a:t>The quantity on the left-hand-side of this equation is the acceleration of a particle, so this equation is analogous to Newton's laws of motion, which likewise provide formulae for the acceleration of a particle.</a:t>
            </a:r>
          </a:p>
        </p:txBody>
      </p:sp>
      <p:pic>
        <p:nvPicPr>
          <p:cNvPr id="2052" name="Picture 4" descr="Gravity near a massive body">
            <a:extLst>
              <a:ext uri="{FF2B5EF4-FFF2-40B4-BE49-F238E27FC236}">
                <a16:creationId xmlns:a16="http://schemas.microsoft.com/office/drawing/2014/main" id="{07C4C213-0A4F-3747-AEE9-84F305550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5347" y="4601794"/>
            <a:ext cx="2550699" cy="156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BADA9447-B232-1544-8F40-C14D30DB53F8}"/>
              </a:ext>
            </a:extLst>
          </p:cNvPr>
          <p:cNvSpPr/>
          <p:nvPr/>
        </p:nvSpPr>
        <p:spPr>
          <a:xfrm>
            <a:off x="3995246" y="1681657"/>
            <a:ext cx="387568" cy="252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497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93</cp:revision>
  <dcterms:created xsi:type="dcterms:W3CDTF">2017-08-29T18:32:57Z</dcterms:created>
  <dcterms:modified xsi:type="dcterms:W3CDTF">2021-06-16T02:16:13Z</dcterms:modified>
</cp:coreProperties>
</file>