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40" r:id="rId2"/>
    <p:sldId id="341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/>
    <p:restoredTop sz="94715"/>
  </p:normalViewPr>
  <p:slideViewPr>
    <p:cSldViewPr snapToGrid="0" snapToObjects="1">
      <p:cViewPr varScale="1">
        <p:scale>
          <a:sx n="81" d="100"/>
          <a:sy n="81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youtube.com/watch?v=TmhQCQr_DCA" TargetMode="External"/><Relationship Id="rId2" Type="http://schemas.openxmlformats.org/officeDocument/2006/relationships/hyperlink" Target="https://docs.microsoft.com/en-us/power-bi/connect-data/service-tutorial-build-machine-learning-mode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owerbi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89fGOM1bq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youtube.com/watch?v=J-S_TvtIm5Y" TargetMode="External"/><Relationship Id="rId2" Type="http://schemas.openxmlformats.org/officeDocument/2006/relationships/hyperlink" Target="https://www.youtube.com/watch?v=waG_JhBgUp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virtualbox.org/" TargetMode="External"/><Relationship Id="rId5" Type="http://schemas.openxmlformats.org/officeDocument/2006/relationships/hyperlink" Target="https://www.winehq.org/" TargetMode="External"/><Relationship Id="rId10" Type="http://schemas.openxmlformats.org/officeDocument/2006/relationships/hyperlink" Target="https://spreadsheeto.com/power-bi-desktop-vs-online/#desktop-vs-online" TargetMode="External"/><Relationship Id="rId4" Type="http://schemas.openxmlformats.org/officeDocument/2006/relationships/hyperlink" Target="https://www.macworld.co.uk/feature/best-virtual-machine-software-3671133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apps.microsoft.com/en-us/downloads/" TargetMode="External"/><Relationship Id="rId7" Type="http://schemas.openxmlformats.org/officeDocument/2006/relationships/hyperlink" Target="https://www.youtube.com/watch?v=2RzCbd5XgJg" TargetMode="External"/><Relationship Id="rId2" Type="http://schemas.openxmlformats.org/officeDocument/2006/relationships/hyperlink" Target="https://docs.microsoft.com/en-us/powerapp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hyperlink" Target="https://docs.microsoft.com/en-us/powerapps/developer/data-platform/entities" TargetMode="External"/><Relationship Id="rId4" Type="http://schemas.openxmlformats.org/officeDocument/2006/relationships/hyperlink" Target="https://create.powerapps.com/stud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7BEF4-66D3-8448-8C82-4D46B1C51530}"/>
              </a:ext>
            </a:extLst>
          </p:cNvPr>
          <p:cNvSpPr txBox="1"/>
          <p:nvPr/>
        </p:nvSpPr>
        <p:spPr>
          <a:xfrm>
            <a:off x="1197988" y="107092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6719D-C995-DB4C-BFA9-593E6093877A}"/>
              </a:ext>
            </a:extLst>
          </p:cNvPr>
          <p:cNvSpPr txBox="1"/>
          <p:nvPr/>
        </p:nvSpPr>
        <p:spPr>
          <a:xfrm>
            <a:off x="192148" y="3773771"/>
            <a:ext cx="541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No-code ML in Power BI is similar to </a:t>
            </a:r>
            <a:r>
              <a:rPr lang="en-US" sz="1400" dirty="0" err="1"/>
              <a:t>AutoML</a:t>
            </a:r>
            <a:r>
              <a:rPr lang="en-US" sz="1400" dirty="0"/>
              <a:t> in Azure ML Studio </a:t>
            </a:r>
          </a:p>
          <a:p>
            <a:endParaRPr lang="en-US" sz="1400" b="1" dirty="0"/>
          </a:p>
          <a:p>
            <a:r>
              <a:rPr lang="en-US" sz="1400" b="1" dirty="0"/>
              <a:t>Tutorial: Build a Machine Learning model in Power BI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https://docs.microsoft.com/en-us/power-bi/connect-data/service-tutorial-build-machine-learning-model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dataflow with the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and train a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Review the model validation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the model to a dataflow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the scored output from the model in a Power BI report</a:t>
            </a:r>
          </a:p>
        </p:txBody>
      </p:sp>
      <p:pic>
        <p:nvPicPr>
          <p:cNvPr id="2050" name="Picture 2" descr="Tutorial: Build a Machine Learning model in Power BI - Power BI | Microsoft  Docs">
            <a:extLst>
              <a:ext uri="{FF2B5EF4-FFF2-40B4-BE49-F238E27FC236}">
                <a16:creationId xmlns:a16="http://schemas.microsoft.com/office/drawing/2014/main" id="{99D308BA-29C1-A542-B9D8-7E914D11B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6670" y="3262388"/>
            <a:ext cx="6233160" cy="34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ower BI Icon – Free Download, PNG and Vector">
            <a:extLst>
              <a:ext uri="{FF2B5EF4-FFF2-40B4-BE49-F238E27FC236}">
                <a16:creationId xmlns:a16="http://schemas.microsoft.com/office/drawing/2014/main" id="{5D31033A-6806-AC42-8602-346053C0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48" y="-208"/>
            <a:ext cx="824982" cy="82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-code machine learning in Power BI - TechRepublic">
            <a:extLst>
              <a:ext uri="{FF2B5EF4-FFF2-40B4-BE49-F238E27FC236}">
                <a16:creationId xmlns:a16="http://schemas.microsoft.com/office/drawing/2014/main" id="{211E4D35-469E-6847-8782-0E6EF9BA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6534" y="169836"/>
            <a:ext cx="3683318" cy="27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4DE62-61F9-A743-A879-840733420C01}"/>
              </a:ext>
            </a:extLst>
          </p:cNvPr>
          <p:cNvSpPr txBox="1"/>
          <p:nvPr/>
        </p:nvSpPr>
        <p:spPr>
          <a:xfrm>
            <a:off x="192148" y="1078657"/>
            <a:ext cx="5246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6"/>
              </a:rPr>
              <a:t>https://powerbi.com</a:t>
            </a:r>
            <a:r>
              <a:rPr lang="en-US" sz="1400" dirty="0"/>
              <a:t> </a:t>
            </a:r>
          </a:p>
          <a:p>
            <a:r>
              <a:rPr lang="en-US" sz="1400" dirty="0"/>
              <a:t>Power BI is a business analytics service by Microsoft. </a:t>
            </a:r>
          </a:p>
          <a:p>
            <a:r>
              <a:rPr lang="en-US" sz="1400" dirty="0"/>
              <a:t>It allows users to  create their own reports and dashboards.</a:t>
            </a:r>
          </a:p>
          <a:p>
            <a:endParaRPr lang="en-US" sz="1400" dirty="0"/>
          </a:p>
          <a:p>
            <a:r>
              <a:rPr lang="en-US" sz="1400" dirty="0"/>
              <a:t>Data can come from SQL databases, spreadsheets, web pages, etc. Business Intelligence (BI) may include time series forecasting, regression, and other ML methods, even </a:t>
            </a:r>
            <a:r>
              <a:rPr lang="en-US" sz="1400" dirty="0" err="1"/>
              <a:t>AutoML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There are many tutorials on YouTube, for example: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https://www.youtube.com/watch?v=TmhQCQr_DCA</a:t>
            </a:r>
            <a:r>
              <a:rPr 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4848E-82CE-9D40-AF2D-22317D8EE0A0}"/>
              </a:ext>
            </a:extLst>
          </p:cNvPr>
          <p:cNvSpPr txBox="1"/>
          <p:nvPr/>
        </p:nvSpPr>
        <p:spPr>
          <a:xfrm>
            <a:off x="5559057" y="204760"/>
            <a:ext cx="2533867" cy="1169551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Automate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67533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CFC4F-1491-3746-9888-A73947FDA337}"/>
              </a:ext>
            </a:extLst>
          </p:cNvPr>
          <p:cNvSpPr txBox="1"/>
          <p:nvPr/>
        </p:nvSpPr>
        <p:spPr>
          <a:xfrm>
            <a:off x="0" y="144114"/>
            <a:ext cx="4475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Power BI Online (in browser)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8F760-9D1D-E943-9AC5-AC71A7E82E85}"/>
              </a:ext>
            </a:extLst>
          </p:cNvPr>
          <p:cNvSpPr txBox="1"/>
          <p:nvPr/>
        </p:nvSpPr>
        <p:spPr>
          <a:xfrm>
            <a:off x="153382" y="4268293"/>
            <a:ext cx="5013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DAX</a:t>
            </a:r>
            <a:r>
              <a:rPr lang="en-US" sz="1400" dirty="0"/>
              <a:t> = Data Analysis Expressions </a:t>
            </a:r>
          </a:p>
          <a:p>
            <a:r>
              <a:rPr lang="en-US" sz="1400" dirty="0"/>
              <a:t>(available only in Windows Desktop app)</a:t>
            </a:r>
          </a:p>
          <a:p>
            <a:r>
              <a:rPr lang="en-US" sz="1400" dirty="0"/>
              <a:t>Formula language with functions - similar to Microsoft Excel</a:t>
            </a:r>
          </a:p>
          <a:p>
            <a:r>
              <a:rPr lang="en-US" sz="1400" dirty="0"/>
              <a:t>Good introduction video: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https://www.youtube.com/watch?v=waG_JhBgUpM</a:t>
            </a:r>
            <a:r>
              <a:rPr lang="en-US" sz="1400" dirty="0"/>
              <a:t> </a:t>
            </a:r>
          </a:p>
          <a:p>
            <a:r>
              <a:rPr lang="en-US" sz="1400" dirty="0"/>
              <a:t>Measure = &lt;some DAX function&gt;.</a:t>
            </a:r>
          </a:p>
          <a:p>
            <a:r>
              <a:rPr lang="en-US" sz="1400" dirty="0"/>
              <a:t>Total Number = sum(</a:t>
            </a:r>
            <a:r>
              <a:rPr lang="en-US" sz="1400" dirty="0" err="1"/>
              <a:t>TabName</a:t>
            </a:r>
            <a:r>
              <a:rPr lang="en-US" sz="1400" dirty="0"/>
              <a:t>[</a:t>
            </a:r>
            <a:r>
              <a:rPr lang="en-US" sz="1400" dirty="0" err="1"/>
              <a:t>ColName</a:t>
            </a:r>
            <a:r>
              <a:rPr lang="en-US" sz="1400" dirty="0"/>
              <a:t>])</a:t>
            </a:r>
          </a:p>
        </p:txBody>
      </p:sp>
      <p:pic>
        <p:nvPicPr>
          <p:cNvPr id="1026" name="Picture 2" descr="The user interface in Power BI Desktop">
            <a:extLst>
              <a:ext uri="{FF2B5EF4-FFF2-40B4-BE49-F238E27FC236}">
                <a16:creationId xmlns:a16="http://schemas.microsoft.com/office/drawing/2014/main" id="{3D85B796-2B5B-9148-BB8C-B58C78102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9916" y="443253"/>
            <a:ext cx="3508702" cy="286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C1ED7-6B67-1642-91F0-259973A94BBB}"/>
              </a:ext>
            </a:extLst>
          </p:cNvPr>
          <p:cNvSpPr txBox="1"/>
          <p:nvPr/>
        </p:nvSpPr>
        <p:spPr>
          <a:xfrm>
            <a:off x="153382" y="667334"/>
            <a:ext cx="5364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BI Desktop (a.k.a. Designer) is available </a:t>
            </a:r>
            <a:r>
              <a:rPr lang="en-US" sz="1400" b="1" dirty="0">
                <a:solidFill>
                  <a:srgbClr val="FF0000"/>
                </a:solidFill>
              </a:rPr>
              <a:t>ONLY on Windows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If you are on a Mac, your choices are:</a:t>
            </a:r>
            <a:br>
              <a:rPr lang="en-US" sz="1400" dirty="0"/>
            </a:br>
            <a:r>
              <a:rPr lang="en-US" sz="1200" dirty="0"/>
              <a:t> - </a:t>
            </a:r>
            <a:r>
              <a:rPr lang="en-US" sz="1200" dirty="0">
                <a:hlinkClick r:id="rId4"/>
              </a:rPr>
              <a:t>https://www.macworld.co.uk/feature/best-virtual-machine-software-3671133/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FREE - Wine ( </a:t>
            </a:r>
            <a:r>
              <a:rPr lang="en-US" sz="1400" dirty="0">
                <a:hlinkClick r:id="rId5"/>
              </a:rPr>
              <a:t>https://www.winehq.org/</a:t>
            </a:r>
            <a:r>
              <a:rPr lang="en-US" sz="1400" dirty="0"/>
              <a:t> ) </a:t>
            </a:r>
            <a:br>
              <a:rPr lang="en-US" sz="1400" dirty="0"/>
            </a:br>
            <a:r>
              <a:rPr lang="en-US" sz="1400" dirty="0"/>
              <a:t>or VirtualBox  ( </a:t>
            </a:r>
            <a:r>
              <a:rPr lang="en-US" sz="1400" dirty="0">
                <a:hlinkClick r:id="rId6"/>
              </a:rPr>
              <a:t>https://www.virtualbox.org/</a:t>
            </a:r>
            <a:r>
              <a:rPr lang="en-US" sz="1400" dirty="0"/>
              <a:t> )</a:t>
            </a:r>
            <a:br>
              <a:rPr lang="en-US" sz="1400" dirty="0"/>
            </a:br>
            <a:r>
              <a:rPr lang="en-US" sz="1400" dirty="0"/>
              <a:t>                            </a:t>
            </a:r>
            <a:r>
              <a:rPr lang="en-US" sz="1400" dirty="0">
                <a:hlinkClick r:id="rId7"/>
              </a:rPr>
              <a:t>https://www.youtube.com/watch?v=J-S_TvtIm5Y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Parallels - $80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8"/>
              </a:rPr>
              <a:t>https://www.youtube.com/watch?v=r89fGOM1bq0</a:t>
            </a:r>
            <a:r>
              <a:rPr lang="en-US" sz="1400" dirty="0"/>
              <a:t>  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Dual Boot (Apple's Boot Camp)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Trend.net</a:t>
            </a:r>
            <a:r>
              <a:rPr lang="en-US" sz="1400" dirty="0"/>
              <a:t>  $9/</a:t>
            </a:r>
            <a:r>
              <a:rPr lang="en-US" sz="1400" dirty="0" err="1"/>
              <a:t>mo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VM $100/</a:t>
            </a:r>
            <a:r>
              <a:rPr lang="en-US" sz="1400" dirty="0" err="1"/>
              <a:t>mo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AB324-EABF-B945-BACA-5C5E93B1063A}"/>
              </a:ext>
            </a:extLst>
          </p:cNvPr>
          <p:cNvSpPr txBox="1"/>
          <p:nvPr/>
        </p:nvSpPr>
        <p:spPr>
          <a:xfrm>
            <a:off x="5682427" y="1098221"/>
            <a:ext cx="311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Available in Desktop Designer: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transformation, modeling, </a:t>
            </a:r>
            <a:br>
              <a:rPr lang="en-US" sz="1400" dirty="0"/>
            </a:br>
            <a:r>
              <a:rPr lang="en-US" sz="1400" dirty="0"/>
              <a:t>and shaping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Calculated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 and 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RLS creation (row-level security)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80E7A-039E-0344-8729-C3A24CDBD5EC}"/>
              </a:ext>
            </a:extLst>
          </p:cNvPr>
          <p:cNvSpPr txBox="1"/>
          <p:nvPr/>
        </p:nvSpPr>
        <p:spPr>
          <a:xfrm>
            <a:off x="5792975" y="4788621"/>
            <a:ext cx="28927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BI Service (online)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RSL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Gateway connections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7EC1FB-9F2B-824A-8A74-1BEEF0C3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9916" y="4069934"/>
            <a:ext cx="3508702" cy="27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8D939-C0C7-084A-8238-FCE88F1B7AED}"/>
              </a:ext>
            </a:extLst>
          </p:cNvPr>
          <p:cNvSpPr txBox="1"/>
          <p:nvPr/>
        </p:nvSpPr>
        <p:spPr>
          <a:xfrm>
            <a:off x="8459506" y="27297"/>
            <a:ext cx="28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– Desktop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3CF1C-D963-CD43-9A7D-2F9FBCDC8FD6}"/>
              </a:ext>
            </a:extLst>
          </p:cNvPr>
          <p:cNvSpPr txBox="1"/>
          <p:nvPr/>
        </p:nvSpPr>
        <p:spPr>
          <a:xfrm>
            <a:off x="8459506" y="3677106"/>
            <a:ext cx="270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browser – online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2F267-AEB1-074C-B49C-C1954FA89CF3}"/>
              </a:ext>
            </a:extLst>
          </p:cNvPr>
          <p:cNvSpPr txBox="1"/>
          <p:nvPr/>
        </p:nvSpPr>
        <p:spPr>
          <a:xfrm>
            <a:off x="153382" y="6253316"/>
            <a:ext cx="594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Comparison: desktop vs online:</a:t>
            </a:r>
          </a:p>
          <a:p>
            <a:r>
              <a:rPr lang="en-US" sz="1400" dirty="0">
                <a:hlinkClick r:id="rId10"/>
              </a:rPr>
              <a:t>https://spreadsheeto.com/power-bi-desktop-vs-online/#desktop-vs-online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078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-43929"/>
            <a:ext cx="3485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Microsoft Power Apps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263852" y="1742515"/>
            <a:ext cx="5040923" cy="483209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Apps: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rapid application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custom apps for your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suite of apps, services, connectors, and data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responsive design - apps can run in browser, tablet, or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https://docs.microsoft.com/en-us/powerapps/</a:t>
            </a:r>
            <a:r>
              <a:rPr lang="en-US" sz="14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https://powerapps.microsoft.com/en-us/downloads/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https://create.powerapps.com/studio/#</a:t>
            </a:r>
            <a:r>
              <a:rPr lang="en-US" sz="1400" dirty="0"/>
              <a:t> 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Benefits of Power Apps: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Fast and easy App Creation (responsive custom forms)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Easy Standard Connectors (to data sources ...)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Easy integrate with Office 365, Power BI, SharePoint, ...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Mobile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Microsoft Flow (process and task automation)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Low Cost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Separate apps for Android and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retrieve only 500-2,000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Can't integrate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Meant only for internal use (licensing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FB41-A562-0043-A6F5-FED432C089B3}"/>
              </a:ext>
            </a:extLst>
          </p:cNvPr>
          <p:cNvSpPr txBox="1"/>
          <p:nvPr/>
        </p:nvSpPr>
        <p:spPr>
          <a:xfrm>
            <a:off x="4404816" y="169836"/>
            <a:ext cx="2533867" cy="1169551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Automate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Virtual Agents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8A2C1-98AB-FC46-8DB4-14052C7D9710}"/>
              </a:ext>
            </a:extLst>
          </p:cNvPr>
          <p:cNvSpPr txBox="1"/>
          <p:nvPr/>
        </p:nvSpPr>
        <p:spPr>
          <a:xfrm>
            <a:off x="7074795" y="3018136"/>
            <a:ext cx="4853353" cy="187743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Microsoft </a:t>
            </a:r>
            <a:r>
              <a:rPr lang="en-US" b="1" dirty="0" err="1">
                <a:solidFill>
                  <a:srgbClr val="FF0000"/>
                </a:solidFill>
              </a:rPr>
              <a:t>Dataverse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/>
              <a:t>Common Data Service (</a:t>
            </a:r>
            <a:r>
              <a:rPr lang="en-US" sz="1400" b="1" dirty="0">
                <a:solidFill>
                  <a:srgbClr val="00B050"/>
                </a:solidFill>
              </a:rPr>
              <a:t>CDS</a:t>
            </a:r>
            <a:r>
              <a:rPr lang="en-US" sz="1400" dirty="0"/>
              <a:t>) has been renamed</a:t>
            </a:r>
          </a:p>
          <a:p>
            <a:r>
              <a:rPr lang="en-US" sz="1400" dirty="0"/>
              <a:t>to Microsoft </a:t>
            </a:r>
            <a:r>
              <a:rPr lang="en-US" sz="1400" b="1" dirty="0" err="1">
                <a:solidFill>
                  <a:srgbClr val="00B050"/>
                </a:solidFill>
              </a:rPr>
              <a:t>Dataverse</a:t>
            </a:r>
            <a:r>
              <a:rPr lang="en-US" sz="1400" dirty="0"/>
              <a:t> (2020)</a:t>
            </a:r>
          </a:p>
          <a:p>
            <a:r>
              <a:rPr lang="en-US" sz="1400" dirty="0">
                <a:hlinkClick r:id="rId5"/>
              </a:rPr>
              <a:t>https://docs.microsoft.com/en-us/powerapps/developer/data-platform/entities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CDM</a:t>
            </a:r>
            <a:r>
              <a:rPr lang="en-US" sz="1400" dirty="0"/>
              <a:t> = Common Data Model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CDS</a:t>
            </a:r>
            <a:r>
              <a:rPr lang="en-US" sz="1400" dirty="0"/>
              <a:t> = Common Data Service = </a:t>
            </a:r>
            <a:r>
              <a:rPr lang="en-US" sz="1400" dirty="0" err="1"/>
              <a:t>Dataverse</a:t>
            </a:r>
            <a:endParaRPr lang="en-US" sz="1400" dirty="0"/>
          </a:p>
        </p:txBody>
      </p:sp>
      <p:pic>
        <p:nvPicPr>
          <p:cNvPr id="4" name="Picture 4" descr="Microsoft PowerApps Review | PCMag">
            <a:extLst>
              <a:ext uri="{FF2B5EF4-FFF2-40B4-BE49-F238E27FC236}">
                <a16:creationId xmlns:a16="http://schemas.microsoft.com/office/drawing/2014/main" id="{1EB0F158-F608-CB46-88ED-EC4788E2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9250" y="107892"/>
            <a:ext cx="4696128" cy="263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5E806-26DB-FE4C-8882-948B2809FB27}"/>
              </a:ext>
            </a:extLst>
          </p:cNvPr>
          <p:cNvSpPr txBox="1"/>
          <p:nvPr/>
        </p:nvSpPr>
        <p:spPr>
          <a:xfrm>
            <a:off x="7074795" y="5165832"/>
            <a:ext cx="4853353" cy="144655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transformation and data preparation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graphical interface for getting data from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Query Editor for applying transformations</a:t>
            </a:r>
          </a:p>
          <a:p>
            <a:endParaRPr lang="en-US" sz="1400" dirty="0"/>
          </a:p>
          <a:p>
            <a:r>
              <a:rPr lang="en-US" sz="1400" dirty="0"/>
              <a:t>...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DE8E9-CDA8-3541-AC12-6367C1D2DFD3}"/>
              </a:ext>
            </a:extLst>
          </p:cNvPr>
          <p:cNvSpPr txBox="1"/>
          <p:nvPr/>
        </p:nvSpPr>
        <p:spPr>
          <a:xfrm>
            <a:off x="263852" y="617621"/>
            <a:ext cx="3993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powerapps.com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dirty="0"/>
              <a:t>Good short demo video: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https://www.youtube.com/watch?v=2RzCbd5XgJg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3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691</Words>
  <Application>Microsoft Macintosh PowerPoint</Application>
  <PresentationFormat>Widescreen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83</cp:revision>
  <dcterms:created xsi:type="dcterms:W3CDTF">2017-08-29T18:32:57Z</dcterms:created>
  <dcterms:modified xsi:type="dcterms:W3CDTF">2021-07-02T04:12:49Z</dcterms:modified>
</cp:coreProperties>
</file>