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9" r:id="rId2"/>
    <p:sldId id="272" r:id="rId3"/>
    <p:sldId id="274" r:id="rId4"/>
    <p:sldId id="273" r:id="rId5"/>
    <p:sldId id="275" r:id="rId6"/>
    <p:sldId id="268" r:id="rId7"/>
    <p:sldId id="276" r:id="rId8"/>
    <p:sldId id="271" r:id="rId9"/>
    <p:sldId id="261" r:id="rId10"/>
    <p:sldId id="256" r:id="rId11"/>
    <p:sldId id="257" r:id="rId12"/>
    <p:sldId id="277" r:id="rId13"/>
    <p:sldId id="262" r:id="rId14"/>
    <p:sldId id="263" r:id="rId15"/>
    <p:sldId id="264" r:id="rId16"/>
    <p:sldId id="267" r:id="rId17"/>
    <p:sldId id="258" r:id="rId18"/>
    <p:sldId id="265" r:id="rId19"/>
    <p:sldId id="266" r:id="rId20"/>
    <p:sldId id="270" r:id="rId21"/>
    <p:sldId id="269" r:id="rId22"/>
    <p:sldId id="278" r:id="rId23"/>
    <p:sldId id="279" r:id="rId24"/>
    <p:sldId id="28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8"/>
    <p:restoredTop sz="94688"/>
  </p:normalViewPr>
  <p:slideViewPr>
    <p:cSldViewPr snapToGrid="0" snapToObjects="1">
      <p:cViewPr varScale="1">
        <p:scale>
          <a:sx n="119" d="100"/>
          <a:sy n="119" d="100"/>
        </p:scale>
        <p:origin x="216"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6/24/21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6/24/21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6/24/21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6/24/21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6/24/21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6/24/21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6/24/21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6/24/21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6.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2.jpeg"/><Relationship Id="rId3" Type="http://schemas.openxmlformats.org/officeDocument/2006/relationships/hyperlink" Target="https://www.youtube.com/watch?v=QT4hvcIjKtc" TargetMode="External"/><Relationship Id="rId21" Type="http://schemas.openxmlformats.org/officeDocument/2006/relationships/image" Target="../media/image35.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31.png"/><Relationship Id="rId2" Type="http://schemas.openxmlformats.org/officeDocument/2006/relationships/hyperlink" Target="https://youtu.be/hoQbrx955-8" TargetMode="External"/><Relationship Id="rId16" Type="http://schemas.openxmlformats.org/officeDocument/2006/relationships/image" Target="../media/image30.jpeg"/><Relationship Id="rId20"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38.jpeg"/><Relationship Id="rId5" Type="http://schemas.openxmlformats.org/officeDocument/2006/relationships/hyperlink" Target="https://www.youtube.com/watch?v=3HVsDRjOHqU" TargetMode="External"/><Relationship Id="rId15" Type="http://schemas.openxmlformats.org/officeDocument/2006/relationships/image" Target="../media/image29.jpeg"/><Relationship Id="rId23" Type="http://schemas.openxmlformats.org/officeDocument/2006/relationships/image" Target="../media/image37.jpeg"/><Relationship Id="rId10" Type="http://schemas.openxmlformats.org/officeDocument/2006/relationships/hyperlink" Target="https://www.youtube.com/watch?v=NnN8ksvVRIQ" TargetMode="External"/><Relationship Id="rId19" Type="http://schemas.openxmlformats.org/officeDocument/2006/relationships/image" Target="../media/image33.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28.jpeg"/><Relationship Id="rId22" Type="http://schemas.openxmlformats.org/officeDocument/2006/relationships/image" Target="../media/image36.jpeg"/></Relationships>
</file>

<file path=ppt/slides/_rels/slide22.xml.rels><?xml version="1.0" encoding="UTF-8" standalone="yes"?>
<Relationships xmlns="http://schemas.openxmlformats.org/package/2006/relationships"><Relationship Id="rId2" Type="http://schemas.openxmlformats.org/officeDocument/2006/relationships/hyperlink" Target="http://www.bodybuilding.com/fun/bmr_calculator.ht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7.xml"/><Relationship Id="rId5" Type="http://schemas.openxmlformats.org/officeDocument/2006/relationships/image" Target="../media/image41.tiff"/><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3" Type="http://schemas.openxmlformats.org/officeDocument/2006/relationships/hyperlink" Target="http://www.dailymail.co.uk/femail/article-2927207/We-fat-Former-Biggest-Loser-contestants-admit-controversial-regained-weight-endure-lasting-health-issues.html" TargetMode="External"/><Relationship Id="rId2" Type="http://schemas.openxmlformats.org/officeDocument/2006/relationships/hyperlink" Target="https://healthyeater.com/biggest-loser-then-now" TargetMode="External"/><Relationship Id="rId1" Type="http://schemas.openxmlformats.org/officeDocument/2006/relationships/slideLayout" Target="../slideLayouts/slideLayout7.xml"/><Relationship Id="rId5" Type="http://schemas.openxmlformats.org/officeDocument/2006/relationships/image" Target="../media/image42.jpeg"/><Relationship Id="rId4" Type="http://schemas.openxmlformats.org/officeDocument/2006/relationships/hyperlink" Target="https://www.youtube.com/watch?v=DTlvDMBDIxQ"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4.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2" y="96985"/>
            <a:ext cx="5985158" cy="6247864"/>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a:p>
            <a:endParaRPr lang="en-US" sz="800" dirty="0"/>
          </a:p>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48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7F956-78AF-DF4F-8B6D-916D71868112}"/>
              </a:ext>
            </a:extLst>
          </p:cNvPr>
          <p:cNvSpPr txBox="1"/>
          <p:nvPr/>
        </p:nvSpPr>
        <p:spPr>
          <a:xfrm>
            <a:off x="105509" y="117231"/>
            <a:ext cx="2965938" cy="523220"/>
          </a:xfrm>
          <a:prstGeom prst="rect">
            <a:avLst/>
          </a:prstGeom>
          <a:noFill/>
        </p:spPr>
        <p:txBody>
          <a:bodyPr wrap="square" rtlCol="0">
            <a:spAutoFit/>
          </a:bodyPr>
          <a:lstStyle/>
          <a:p>
            <a:r>
              <a:rPr lang="en-US" sz="2800" b="1" dirty="0"/>
              <a:t>Burning Calories</a:t>
            </a:r>
          </a:p>
        </p:txBody>
      </p:sp>
      <p:sp>
        <p:nvSpPr>
          <p:cNvPr id="3" name="TextBox 2">
            <a:extLst>
              <a:ext uri="{FF2B5EF4-FFF2-40B4-BE49-F238E27FC236}">
                <a16:creationId xmlns:a16="http://schemas.microsoft.com/office/drawing/2014/main" id="{8810B054-D7A9-8D4E-9C4D-EB0DAA62C79D}"/>
              </a:ext>
            </a:extLst>
          </p:cNvPr>
          <p:cNvSpPr txBox="1"/>
          <p:nvPr/>
        </p:nvSpPr>
        <p:spPr>
          <a:xfrm>
            <a:off x="105509" y="820594"/>
            <a:ext cx="5475484" cy="5109091"/>
          </a:xfrm>
          <a:prstGeom prst="rect">
            <a:avLst/>
          </a:prstGeom>
          <a:noFill/>
        </p:spPr>
        <p:txBody>
          <a:bodyPr wrap="square" rtlCol="0">
            <a:spAutoFit/>
          </a:bodyPr>
          <a:lstStyle/>
          <a:p>
            <a:r>
              <a:rPr lang="en-US" sz="1400" dirty="0"/>
              <a:t>We know that </a:t>
            </a:r>
            <a:r>
              <a:rPr lang="en-US" sz="1400" b="1" dirty="0">
                <a:solidFill>
                  <a:srgbClr val="FF0000"/>
                </a:solidFill>
              </a:rPr>
              <a:t>exercises</a:t>
            </a:r>
            <a:r>
              <a:rPr lang="en-US" sz="1400" dirty="0"/>
              <a:t> don't contribute much to weight loss </a:t>
            </a:r>
            <a:r>
              <a:rPr lang="en-US" sz="1400" b="1" dirty="0">
                <a:solidFill>
                  <a:srgbClr val="FF0000"/>
                </a:solidFill>
              </a:rPr>
              <a:t>long term</a:t>
            </a:r>
            <a:r>
              <a:rPr lang="en-US" sz="1400" dirty="0"/>
              <a:t>. The </a:t>
            </a:r>
            <a:r>
              <a:rPr lang="en-US" sz="1400" b="1" dirty="0">
                <a:solidFill>
                  <a:srgbClr val="FF0000"/>
                </a:solidFill>
              </a:rPr>
              <a:t>"burning stove"</a:t>
            </a:r>
            <a:r>
              <a:rPr lang="en-US" sz="1400" dirty="0"/>
              <a:t> theory doesn't work</a:t>
            </a:r>
            <a:r>
              <a:rPr lang="en-US" sz="1400" b="1" dirty="0">
                <a:solidFill>
                  <a:srgbClr val="FF0000"/>
                </a:solidFill>
              </a:rPr>
              <a:t> long term</a:t>
            </a:r>
            <a:r>
              <a:rPr lang="en-US" sz="1400" dirty="0"/>
              <a:t>.</a:t>
            </a:r>
          </a:p>
          <a:p>
            <a:endParaRPr lang="en-US" sz="1400" dirty="0"/>
          </a:p>
          <a:p>
            <a:r>
              <a:rPr lang="en-US" sz="1400" dirty="0"/>
              <a:t>But when people want to lose weight fast, they love to count calories.</a:t>
            </a:r>
          </a:p>
          <a:p>
            <a:r>
              <a:rPr lang="en-US" sz="1400" dirty="0"/>
              <a:t>So here are some numbers.</a:t>
            </a:r>
            <a:br>
              <a:rPr lang="en-US" sz="1400" dirty="0"/>
            </a:br>
            <a:endParaRPr lang="en-US" sz="1400" dirty="0"/>
          </a:p>
          <a:p>
            <a:r>
              <a:rPr lang="en-US" sz="1400" dirty="0"/>
              <a:t>Note - if you don't sleep enough, or under stress, or eat very unhealthy, these numbers will not work.</a:t>
            </a:r>
            <a:br>
              <a:rPr lang="en-US" sz="1400" dirty="0"/>
            </a:br>
            <a:r>
              <a:rPr lang="en-US" sz="1400" dirty="0"/>
              <a:t>Note:</a:t>
            </a:r>
          </a:p>
          <a:p>
            <a:pPr marL="342900" indent="-342900">
              <a:buFont typeface="+mj-lt"/>
              <a:buAutoNum type="arabicPeriod"/>
            </a:pPr>
            <a:r>
              <a:rPr lang="en-US" sz="1400" dirty="0"/>
              <a:t>Speed of losing weight is SLOW (unless you do something heroic)</a:t>
            </a:r>
          </a:p>
          <a:p>
            <a:pPr marL="342900" indent="-342900">
              <a:buFont typeface="+mj-lt"/>
              <a:buAutoNum type="arabicPeriod"/>
            </a:pPr>
            <a:r>
              <a:rPr lang="en-US" sz="1400" dirty="0"/>
              <a:t>Speed mostly depends on total caloric intake. </a:t>
            </a:r>
            <a:br>
              <a:rPr lang="en-US" sz="1400" dirty="0"/>
            </a:br>
            <a:r>
              <a:rPr lang="en-US" sz="1400" dirty="0"/>
              <a:t>Exercising can help, but eating contributes more.</a:t>
            </a:r>
            <a:br>
              <a:rPr lang="en-US" sz="1400" dirty="0"/>
            </a:br>
            <a:r>
              <a:rPr lang="en-US" sz="1400" dirty="0"/>
              <a:t>You can easily "out-eat" any exercise.</a:t>
            </a:r>
          </a:p>
          <a:p>
            <a:endParaRPr lang="en-US" sz="1400" dirty="0"/>
          </a:p>
          <a:p>
            <a:r>
              <a:rPr lang="en-US" b="1" dirty="0">
                <a:solidFill>
                  <a:srgbClr val="FF0000"/>
                </a:solidFill>
              </a:rPr>
              <a:t>How many calories you burn without exercise?</a:t>
            </a:r>
            <a:endParaRPr lang="en-US" sz="1400" dirty="0"/>
          </a:p>
          <a:p>
            <a:r>
              <a:rPr lang="en-US" sz="1400" dirty="0"/>
              <a:t>Suppose  your weight = 222 </a:t>
            </a:r>
            <a:r>
              <a:rPr lang="en-US" sz="1400" dirty="0" err="1"/>
              <a:t>lbs</a:t>
            </a:r>
            <a:r>
              <a:rPr lang="en-US" sz="1400" dirty="0"/>
              <a:t>, </a:t>
            </a:r>
          </a:p>
          <a:p>
            <a:r>
              <a:rPr lang="en-US" sz="1400" dirty="0"/>
              <a:t>and your LBW = 140 </a:t>
            </a:r>
            <a:r>
              <a:rPr lang="en-US" sz="1400" dirty="0" err="1"/>
              <a:t>lbs</a:t>
            </a:r>
            <a:r>
              <a:rPr lang="en-US" sz="1400" dirty="0"/>
              <a:t> (Lean Body Weight = weight without excess fat).</a:t>
            </a:r>
            <a:br>
              <a:rPr lang="en-US" sz="1400" dirty="0"/>
            </a:br>
            <a:r>
              <a:rPr lang="en-US" sz="1400" dirty="0"/>
              <a:t>Your Basal Metabolism ~1700 Kcal/day.</a:t>
            </a:r>
            <a:br>
              <a:rPr lang="en-US" sz="1400" dirty="0"/>
            </a:br>
            <a:r>
              <a:rPr lang="en-US" sz="1400" dirty="0"/>
              <a:t>- </a:t>
            </a:r>
            <a:r>
              <a:rPr lang="en-US" sz="1400" dirty="0">
                <a:hlinkClick r:id="rId2"/>
              </a:rPr>
              <a:t>http://www.bodybuilding.com/fun/bmr_calculator.htm</a:t>
            </a:r>
            <a:br>
              <a:rPr lang="en-US" sz="1400" dirty="0"/>
            </a:br>
            <a:r>
              <a:rPr lang="en-US" sz="1400" dirty="0"/>
              <a:t>LBW for 140 </a:t>
            </a:r>
            <a:r>
              <a:rPr lang="en-US" sz="1400" dirty="0" err="1"/>
              <a:t>lbs</a:t>
            </a:r>
            <a:r>
              <a:rPr lang="en-US" sz="1400" dirty="0"/>
              <a:t> : 1500 Kcal </a:t>
            </a:r>
            <a:br>
              <a:rPr lang="en-US" sz="1400" dirty="0"/>
            </a:br>
            <a:r>
              <a:rPr lang="en-US" sz="1400" dirty="0"/>
              <a:t>LBW for 233 </a:t>
            </a:r>
            <a:r>
              <a:rPr lang="en-US" sz="1400" dirty="0" err="1"/>
              <a:t>lbs</a:t>
            </a:r>
            <a:r>
              <a:rPr lang="en-US" sz="1400" dirty="0"/>
              <a:t> : 2100 Kcal </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684CD440-F25F-9844-8347-7AC40276CEFF}"/>
              </a:ext>
            </a:extLst>
          </p:cNvPr>
          <p:cNvSpPr txBox="1"/>
          <p:nvPr/>
        </p:nvSpPr>
        <p:spPr>
          <a:xfrm>
            <a:off x="6198880" y="151179"/>
            <a:ext cx="5843346" cy="6555641"/>
          </a:xfrm>
          <a:prstGeom prst="rect">
            <a:avLst/>
          </a:prstGeom>
          <a:noFill/>
        </p:spPr>
        <p:txBody>
          <a:bodyPr wrap="square" rtlCol="0">
            <a:spAutoFit/>
          </a:bodyPr>
          <a:lstStyle/>
          <a:p>
            <a:r>
              <a:rPr lang="en-US" sz="1400" b="1" dirty="0">
                <a:solidFill>
                  <a:srgbClr val="FF0000"/>
                </a:solidFill>
              </a:rPr>
              <a:t>1 </a:t>
            </a:r>
            <a:r>
              <a:rPr lang="en-US" sz="1400" b="1" dirty="0" err="1">
                <a:solidFill>
                  <a:srgbClr val="FF0000"/>
                </a:solidFill>
              </a:rPr>
              <a:t>lb</a:t>
            </a:r>
            <a:r>
              <a:rPr lang="en-US" sz="1400" b="1" dirty="0">
                <a:solidFill>
                  <a:srgbClr val="FF0000"/>
                </a:solidFill>
              </a:rPr>
              <a:t> of fat = 3500 Kcal</a:t>
            </a:r>
            <a:br>
              <a:rPr lang="en-US" sz="1400" dirty="0"/>
            </a:br>
            <a:r>
              <a:rPr lang="en-US" sz="1400" dirty="0"/>
              <a:t>So a caloric deficit 500/day = 3500/</a:t>
            </a:r>
            <a:r>
              <a:rPr lang="en-US" sz="1400" dirty="0" err="1"/>
              <a:t>wk</a:t>
            </a:r>
            <a:r>
              <a:rPr lang="en-US" sz="1400" dirty="0"/>
              <a:t> = 1 </a:t>
            </a:r>
            <a:r>
              <a:rPr lang="en-US" sz="1400" dirty="0" err="1"/>
              <a:t>lb</a:t>
            </a:r>
            <a:r>
              <a:rPr lang="en-US" sz="1400" dirty="0"/>
              <a:t>/</a:t>
            </a:r>
            <a:r>
              <a:rPr lang="en-US" sz="1400" dirty="0" err="1"/>
              <a:t>wk</a:t>
            </a:r>
            <a:r>
              <a:rPr lang="en-US" sz="1400" dirty="0"/>
              <a:t> weight loss.</a:t>
            </a:r>
          </a:p>
          <a:p>
            <a:r>
              <a:rPr lang="en-US" sz="1400" dirty="0"/>
              <a:t>This caloric deficit may be achieved by </a:t>
            </a:r>
            <a:r>
              <a:rPr lang="en-US" sz="1400" b="1" dirty="0">
                <a:solidFill>
                  <a:srgbClr val="FF0000"/>
                </a:solidFill>
              </a:rPr>
              <a:t>eating less &amp; exercising more</a:t>
            </a:r>
            <a:br>
              <a:rPr lang="en-US" sz="1400" dirty="0"/>
            </a:br>
            <a:endParaRPr lang="en-US" sz="1400" dirty="0"/>
          </a:p>
          <a:p>
            <a:r>
              <a:rPr lang="en-US" sz="1400" dirty="0"/>
              <a:t>1 </a:t>
            </a:r>
            <a:r>
              <a:rPr lang="en-US" sz="1400" dirty="0" err="1"/>
              <a:t>hr</a:t>
            </a:r>
            <a:r>
              <a:rPr lang="en-US" sz="1400" dirty="0"/>
              <a:t> of exercising burns 300..500K (+200 after-burn).</a:t>
            </a:r>
            <a:br>
              <a:rPr lang="en-US" sz="1400" dirty="0"/>
            </a:br>
            <a:r>
              <a:rPr lang="en-US" sz="1400" dirty="0"/>
              <a:t>So 1hr in gym EVERY DAY burns ~500/day, or 1 </a:t>
            </a:r>
            <a:r>
              <a:rPr lang="en-US" sz="1400" dirty="0" err="1"/>
              <a:t>lb</a:t>
            </a:r>
            <a:r>
              <a:rPr lang="en-US" sz="1400" dirty="0"/>
              <a:t>/wk.</a:t>
            </a:r>
            <a:br>
              <a:rPr lang="en-US" sz="1400" dirty="0"/>
            </a:br>
            <a:endParaRPr lang="en-US" sz="1400" dirty="0"/>
          </a:p>
          <a:p>
            <a:r>
              <a:rPr lang="en-US" sz="1400" dirty="0"/>
              <a:t>Exercising 1 </a:t>
            </a:r>
            <a:r>
              <a:rPr lang="en-US" sz="1400" dirty="0" err="1"/>
              <a:t>hr</a:t>
            </a:r>
            <a:r>
              <a:rPr lang="en-US" sz="1400" dirty="0"/>
              <a:t> 3 times per week will cause ~0.5 </a:t>
            </a:r>
            <a:r>
              <a:rPr lang="en-US" sz="1400" dirty="0" err="1"/>
              <a:t>lbs</a:t>
            </a:r>
            <a:r>
              <a:rPr lang="en-US" sz="1400" dirty="0"/>
              <a:t>/</a:t>
            </a:r>
            <a:r>
              <a:rPr lang="en-US" sz="1400" dirty="0" err="1"/>
              <a:t>wk</a:t>
            </a:r>
            <a:r>
              <a:rPr lang="en-US" sz="1400" dirty="0"/>
              <a:t> loss.</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Daily    Daily     Weekly (monthly)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Food     Exercise  weight loss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(Kcals)  (hours)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lbs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1700        0        0   (0/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1200        0        1   (4/</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        2   (8/</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0.5       2.5 (10/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3/week</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1        3   (12/</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daily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2        4   (16/</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3        5   (20/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super-hero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t>By being really consistent with the plan, and by doing some extra</a:t>
            </a:r>
            <a:br>
              <a:rPr lang="en-US" sz="1400" dirty="0"/>
            </a:br>
            <a:r>
              <a:rPr lang="en-US" sz="1400" dirty="0"/>
              <a:t>fasting or exercises, you can reasonably lose ~10 </a:t>
            </a:r>
            <a:r>
              <a:rPr lang="en-US" sz="1400" dirty="0" err="1"/>
              <a:t>lbs</a:t>
            </a:r>
            <a:r>
              <a:rPr lang="en-US" sz="1400" dirty="0"/>
              <a:t>/month.</a:t>
            </a:r>
            <a:br>
              <a:rPr lang="en-US" sz="1400" dirty="0"/>
            </a:br>
            <a:endParaRPr lang="en-US" sz="1400" dirty="0"/>
          </a:p>
          <a:p>
            <a:r>
              <a:rPr lang="en-US" sz="1400" dirty="0"/>
              <a:t>When you start (your first month) - you will lose more, but then it slows down.</a:t>
            </a:r>
            <a:br>
              <a:rPr lang="en-US" sz="1400" dirty="0"/>
            </a:br>
            <a:endParaRPr lang="en-US" sz="1400" dirty="0"/>
          </a:p>
          <a:p>
            <a:r>
              <a:rPr lang="en-US" sz="1400" dirty="0"/>
              <a:t>It is important to find what you like to do and can do LONG TERM.</a:t>
            </a:r>
          </a:p>
          <a:p>
            <a:r>
              <a:rPr lang="en-US" sz="1400" dirty="0"/>
              <a:t>For example walking (100KCal/mile), running (150KCal/mile), ...</a:t>
            </a:r>
          </a:p>
          <a:p>
            <a:endParaRPr lang="en-US" sz="1400" dirty="0"/>
          </a:p>
          <a:p>
            <a:r>
              <a:rPr lang="en-US" sz="1400" dirty="0"/>
              <a:t>Eating is still the most important factor. </a:t>
            </a:r>
          </a:p>
          <a:p>
            <a:r>
              <a:rPr lang="en-US" sz="1400" dirty="0"/>
              <a:t>For example, you can sweat for an hour in the gym, burn 500 Kcal, and then out-eat your workout by eating just one burger (560 Kcal).</a:t>
            </a:r>
          </a:p>
        </p:txBody>
      </p:sp>
    </p:spTree>
    <p:extLst>
      <p:ext uri="{BB962C8B-B14F-4D97-AF65-F5344CB8AC3E}">
        <p14:creationId xmlns:p14="http://schemas.microsoft.com/office/powerpoint/2010/main" val="412740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4B1FA-2431-044B-B321-538052A4BF5B}"/>
              </a:ext>
            </a:extLst>
          </p:cNvPr>
          <p:cNvSpPr/>
          <p:nvPr/>
        </p:nvSpPr>
        <p:spPr>
          <a:xfrm>
            <a:off x="67235" y="5635550"/>
            <a:ext cx="6498443" cy="646331"/>
          </a:xfrm>
          <a:prstGeom prst="rect">
            <a:avLst/>
          </a:prstGeom>
        </p:spPr>
        <p:txBody>
          <a:bodyPr wrap="square">
            <a:spAutoFit/>
          </a:bodyPr>
          <a:lstStyle/>
          <a:p>
            <a:r>
              <a:rPr lang="en-US" dirty="0"/>
              <a:t>Official CDC data and maps:</a:t>
            </a:r>
            <a:br>
              <a:rPr lang="en-US" dirty="0"/>
            </a:br>
            <a:r>
              <a:rPr lang="en-US" dirty="0"/>
              <a:t> - </a:t>
            </a:r>
            <a:r>
              <a:rPr lang="en-US" dirty="0">
                <a:hlinkClick r:id="rId2"/>
              </a:rPr>
              <a:t>https://www.cdc.gov/obesity/data/prevalence-maps.html</a:t>
            </a:r>
            <a:r>
              <a:rPr lang="en-US" dirty="0"/>
              <a:t> </a:t>
            </a:r>
          </a:p>
        </p:txBody>
      </p:sp>
      <p:sp>
        <p:nvSpPr>
          <p:cNvPr id="3" name="Rectangle 2">
            <a:extLst>
              <a:ext uri="{FF2B5EF4-FFF2-40B4-BE49-F238E27FC236}">
                <a16:creationId xmlns:a16="http://schemas.microsoft.com/office/drawing/2014/main" id="{591C7719-D0BD-F140-8BF7-097081E1040F}"/>
              </a:ext>
            </a:extLst>
          </p:cNvPr>
          <p:cNvSpPr/>
          <p:nvPr/>
        </p:nvSpPr>
        <p:spPr>
          <a:xfrm>
            <a:off x="0" y="0"/>
            <a:ext cx="3306739" cy="707886"/>
          </a:xfrm>
          <a:prstGeom prst="rect">
            <a:avLst/>
          </a:prstGeom>
        </p:spPr>
        <p:txBody>
          <a:bodyPr wrap="none">
            <a:spAutoFit/>
          </a:bodyPr>
          <a:lstStyle/>
          <a:p>
            <a:r>
              <a:rPr lang="en-US" sz="2400" b="1" dirty="0"/>
              <a:t>Obesity Epidemic in USA</a:t>
            </a:r>
          </a:p>
          <a:p>
            <a:r>
              <a:rPr lang="en-US" sz="1600" b="1" dirty="0"/>
              <a:t>Dramatic changes in last 30 years</a:t>
            </a:r>
          </a:p>
        </p:txBody>
      </p:sp>
      <p:pic>
        <p:nvPicPr>
          <p:cNvPr id="1026" name="Picture 2" descr="Obesity in US 1990-2010">
            <a:extLst>
              <a:ext uri="{FF2B5EF4-FFF2-40B4-BE49-F238E27FC236}">
                <a16:creationId xmlns:a16="http://schemas.microsoft.com/office/drawing/2014/main" id="{DF3348A7-C903-B549-9782-A176F868E11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235" y="1228573"/>
            <a:ext cx="586747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esity 2013">
            <a:extLst>
              <a:ext uri="{FF2B5EF4-FFF2-40B4-BE49-F238E27FC236}">
                <a16:creationId xmlns:a16="http://schemas.microsoft.com/office/drawing/2014/main" id="{3F4488B7-17E0-764F-A18E-30A937568B8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849318" y="1365814"/>
            <a:ext cx="3714975" cy="25101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4550DB-225E-D444-85F6-446344EE7E9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65518" y="4373356"/>
            <a:ext cx="3082574" cy="1907691"/>
          </a:xfrm>
          <a:prstGeom prst="rect">
            <a:avLst/>
          </a:prstGeom>
        </p:spPr>
      </p:pic>
      <p:sp>
        <p:nvSpPr>
          <p:cNvPr id="7" name="Rectangle 6">
            <a:extLst>
              <a:ext uri="{FF2B5EF4-FFF2-40B4-BE49-F238E27FC236}">
                <a16:creationId xmlns:a16="http://schemas.microsoft.com/office/drawing/2014/main" id="{C846E08C-FFAB-0A43-9FA8-90F3B28F10A2}"/>
              </a:ext>
            </a:extLst>
          </p:cNvPr>
          <p:cNvSpPr/>
          <p:nvPr/>
        </p:nvSpPr>
        <p:spPr>
          <a:xfrm>
            <a:off x="7586995" y="230832"/>
            <a:ext cx="4239622" cy="830997"/>
          </a:xfrm>
          <a:prstGeom prst="rect">
            <a:avLst/>
          </a:prstGeom>
        </p:spPr>
        <p:txBody>
          <a:bodyPr wrap="none">
            <a:spAutoFit/>
          </a:bodyPr>
          <a:lstStyle/>
          <a:p>
            <a:r>
              <a:rPr lang="en-US" sz="2400" b="1" dirty="0"/>
              <a:t>New maps </a:t>
            </a:r>
          </a:p>
          <a:p>
            <a:r>
              <a:rPr lang="en-US" sz="2400" dirty="0"/>
              <a:t>(CDC changed methods in 2011)</a:t>
            </a:r>
          </a:p>
        </p:txBody>
      </p:sp>
      <p:sp>
        <p:nvSpPr>
          <p:cNvPr id="5" name="TextBox 4">
            <a:extLst>
              <a:ext uri="{FF2B5EF4-FFF2-40B4-BE49-F238E27FC236}">
                <a16:creationId xmlns:a16="http://schemas.microsoft.com/office/drawing/2014/main" id="{43E81ED7-E4BA-764D-88FE-F262C68646AB}"/>
              </a:ext>
            </a:extLst>
          </p:cNvPr>
          <p:cNvSpPr txBox="1"/>
          <p:nvPr/>
        </p:nvSpPr>
        <p:spPr>
          <a:xfrm>
            <a:off x="7506612" y="2429721"/>
            <a:ext cx="658906" cy="382304"/>
          </a:xfrm>
          <a:prstGeom prst="rect">
            <a:avLst/>
          </a:prstGeom>
          <a:noFill/>
        </p:spPr>
        <p:txBody>
          <a:bodyPr wrap="square" rtlCol="0">
            <a:spAutoFit/>
          </a:bodyPr>
          <a:lstStyle/>
          <a:p>
            <a:r>
              <a:rPr lang="en-US" b="1" dirty="0">
                <a:solidFill>
                  <a:srgbClr val="FF0000"/>
                </a:solidFill>
              </a:rPr>
              <a:t>2013</a:t>
            </a:r>
          </a:p>
        </p:txBody>
      </p:sp>
      <p:sp>
        <p:nvSpPr>
          <p:cNvPr id="9" name="TextBox 8">
            <a:extLst>
              <a:ext uri="{FF2B5EF4-FFF2-40B4-BE49-F238E27FC236}">
                <a16:creationId xmlns:a16="http://schemas.microsoft.com/office/drawing/2014/main" id="{6F8F4418-9BB1-CC4C-818A-90FA723566C7}"/>
              </a:ext>
            </a:extLst>
          </p:cNvPr>
          <p:cNvSpPr txBox="1"/>
          <p:nvPr/>
        </p:nvSpPr>
        <p:spPr>
          <a:xfrm>
            <a:off x="7506612" y="4944897"/>
            <a:ext cx="658906" cy="369332"/>
          </a:xfrm>
          <a:prstGeom prst="rect">
            <a:avLst/>
          </a:prstGeom>
          <a:noFill/>
        </p:spPr>
        <p:txBody>
          <a:bodyPr wrap="square" rtlCol="0">
            <a:spAutoFit/>
          </a:bodyPr>
          <a:lstStyle/>
          <a:p>
            <a:r>
              <a:rPr lang="en-US" b="1" dirty="0">
                <a:solidFill>
                  <a:srgbClr val="FF0000"/>
                </a:solidFill>
              </a:rPr>
              <a:t>2019</a:t>
            </a:r>
          </a:p>
        </p:txBody>
      </p:sp>
    </p:spTree>
    <p:extLst>
      <p:ext uri="{BB962C8B-B14F-4D97-AF65-F5344CB8AC3E}">
        <p14:creationId xmlns:p14="http://schemas.microsoft.com/office/powerpoint/2010/main" val="88451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169A-6DF5-C047-821D-8E0EA4AE41EF}"/>
              </a:ext>
            </a:extLst>
          </p:cNvPr>
          <p:cNvSpPr txBox="1"/>
          <p:nvPr/>
        </p:nvSpPr>
        <p:spPr>
          <a:xfrm>
            <a:off x="105508" y="117231"/>
            <a:ext cx="4135415" cy="523220"/>
          </a:xfrm>
          <a:prstGeom prst="rect">
            <a:avLst/>
          </a:prstGeom>
          <a:noFill/>
        </p:spPr>
        <p:txBody>
          <a:bodyPr wrap="square" rtlCol="0">
            <a:spAutoFit/>
          </a:bodyPr>
          <a:lstStyle/>
          <a:p>
            <a:r>
              <a:rPr lang="en-US" sz="2800" b="1" dirty="0"/>
              <a:t>Motivation – and TV Lies</a:t>
            </a:r>
          </a:p>
        </p:txBody>
      </p:sp>
      <p:sp>
        <p:nvSpPr>
          <p:cNvPr id="3" name="TextBox 2">
            <a:extLst>
              <a:ext uri="{FF2B5EF4-FFF2-40B4-BE49-F238E27FC236}">
                <a16:creationId xmlns:a16="http://schemas.microsoft.com/office/drawing/2014/main" id="{2748E33A-2331-294F-ACE6-9E3B0C4A12F6}"/>
              </a:ext>
            </a:extLst>
          </p:cNvPr>
          <p:cNvSpPr txBox="1"/>
          <p:nvPr/>
        </p:nvSpPr>
        <p:spPr>
          <a:xfrm>
            <a:off x="105507" y="640451"/>
            <a:ext cx="7273487" cy="5693866"/>
          </a:xfrm>
          <a:prstGeom prst="rect">
            <a:avLst/>
          </a:prstGeom>
          <a:noFill/>
        </p:spPr>
        <p:txBody>
          <a:bodyPr wrap="square" rtlCol="0">
            <a:spAutoFit/>
          </a:bodyPr>
          <a:lstStyle/>
          <a:p>
            <a:r>
              <a:rPr lang="en-US" sz="1400" dirty="0"/>
              <a:t>Search </a:t>
            </a:r>
            <a:r>
              <a:rPr lang="en-US" sz="1400" dirty="0" err="1"/>
              <a:t>youtube</a:t>
            </a:r>
            <a:r>
              <a:rPr lang="en-US" sz="1400" dirty="0"/>
              <a:t> for phrases like "lost 100 </a:t>
            </a:r>
            <a:r>
              <a:rPr lang="en-US" sz="1400" dirty="0" err="1"/>
              <a:t>lbs</a:t>
            </a:r>
            <a:r>
              <a:rPr lang="en-US" sz="1400" dirty="0"/>
              <a:t>", "lost 400 </a:t>
            </a:r>
            <a:r>
              <a:rPr lang="en-US" sz="1400" dirty="0" err="1"/>
              <a:t>lbs</a:t>
            </a:r>
            <a:r>
              <a:rPr lang="en-US" sz="1400" dirty="0"/>
              <a:t>", "lost 800 </a:t>
            </a:r>
            <a:r>
              <a:rPr lang="en-US" sz="1400" dirty="0" err="1"/>
              <a:t>lbs</a:t>
            </a:r>
            <a:r>
              <a:rPr lang="en-US" sz="1400" dirty="0"/>
              <a:t>", etc.</a:t>
            </a:r>
          </a:p>
          <a:p>
            <a:r>
              <a:rPr lang="en-US" sz="1400" dirty="0"/>
              <a:t>You will find multiple examples. </a:t>
            </a:r>
          </a:p>
          <a:p>
            <a:r>
              <a:rPr lang="en-US" sz="1400" dirty="0"/>
              <a:t>What you will learn from these stories:</a:t>
            </a:r>
          </a:p>
          <a:p>
            <a:pPr marL="285750" indent="-285750">
              <a:buFont typeface="Arial" panose="020B0604020202020204" pitchFamily="34" charset="0"/>
              <a:buChar char="•"/>
            </a:pPr>
            <a:r>
              <a:rPr lang="en-US" sz="1400" dirty="0"/>
              <a:t>People gained weight mostly because they have used food to distract themselves from some sort of pain (stress, emotional problems, etc.)</a:t>
            </a:r>
          </a:p>
          <a:p>
            <a:pPr marL="285750" indent="-285750">
              <a:buFont typeface="Arial" panose="020B0604020202020204" pitchFamily="34" charset="0"/>
              <a:buChar char="•"/>
            </a:pPr>
            <a:r>
              <a:rPr lang="en-US" sz="1400" dirty="0"/>
              <a:t>They were eating junk (sugar and flour based foods and drinks).</a:t>
            </a:r>
          </a:p>
          <a:p>
            <a:pPr marL="285750" indent="-285750">
              <a:buFont typeface="Arial" panose="020B0604020202020204" pitchFamily="34" charset="0"/>
              <a:buChar char="•"/>
            </a:pPr>
            <a:r>
              <a:rPr lang="en-US" sz="1400" dirty="0"/>
              <a:t>There is no magic in what people were doing to lose weight: </a:t>
            </a:r>
            <a:r>
              <a:rPr lang="en-US" sz="1400" b="1" dirty="0">
                <a:solidFill>
                  <a:srgbClr val="FF0000"/>
                </a:solidFill>
              </a:rPr>
              <a:t>diet and exercise</a:t>
            </a:r>
            <a:r>
              <a:rPr lang="en-US" sz="1400" dirty="0"/>
              <a:t>.</a:t>
            </a:r>
          </a:p>
          <a:p>
            <a:pPr marL="285750" indent="-285750">
              <a:buFont typeface="Arial" panose="020B0604020202020204" pitchFamily="34" charset="0"/>
              <a:buChar char="•"/>
            </a:pPr>
            <a:r>
              <a:rPr lang="en-US" sz="1400" dirty="0"/>
              <a:t>People have used different regimens, and it was mostly simply based on will power and discipline.</a:t>
            </a:r>
          </a:p>
          <a:p>
            <a:pPr marL="285750" indent="-285750">
              <a:buFont typeface="Arial" panose="020B0604020202020204" pitchFamily="34" charset="0"/>
              <a:buChar char="•"/>
            </a:pPr>
            <a:r>
              <a:rPr lang="en-US" sz="1400" dirty="0"/>
              <a:t>But most of these regimens are not designed for long-term maintenance. Thus </a:t>
            </a:r>
            <a:r>
              <a:rPr lang="en-US" sz="1400" b="1" dirty="0">
                <a:solidFill>
                  <a:srgbClr val="FF0000"/>
                </a:solidFill>
              </a:rPr>
              <a:t>you should NOT use them as role models</a:t>
            </a:r>
            <a:r>
              <a:rPr lang="en-US" sz="1400" dirty="0"/>
              <a:t>.</a:t>
            </a:r>
          </a:p>
          <a:p>
            <a:pPr marL="285750" indent="-285750">
              <a:buFont typeface="Arial" panose="020B0604020202020204" pitchFamily="34" charset="0"/>
              <a:buChar char="•"/>
            </a:pPr>
            <a:r>
              <a:rPr lang="en-US" sz="1400" dirty="0"/>
              <a:t>TV mostly concentrates on drama, emotions, and amazing stories of fast and dramatic fat loss. (20-30 </a:t>
            </a:r>
            <a:r>
              <a:rPr lang="en-US" sz="1400" dirty="0" err="1"/>
              <a:t>lbs</a:t>
            </a:r>
            <a:r>
              <a:rPr lang="en-US" sz="1400" dirty="0"/>
              <a:t>/month, 100..500 </a:t>
            </a:r>
            <a:r>
              <a:rPr lang="en-US" sz="1400" dirty="0" err="1"/>
              <a:t>lbs</a:t>
            </a:r>
            <a:r>
              <a:rPr lang="en-US" sz="1400" dirty="0"/>
              <a:t> loss). But the winners of those shows ("The Biggest Loser", "Extreme Weight Loss", etc.) frequently gain their weight back. Because they lost weight not by creating new good effective habits, but by using will power, which never works long term.</a:t>
            </a:r>
          </a:p>
          <a:p>
            <a:pPr marL="285750" indent="-285750">
              <a:buFont typeface="Arial" panose="020B0604020202020204" pitchFamily="34" charset="0"/>
              <a:buChar char="•"/>
            </a:pPr>
            <a:r>
              <a:rPr lang="en-US" sz="1400" dirty="0"/>
              <a:t>- </a:t>
            </a:r>
            <a:r>
              <a:rPr lang="en-US" sz="1400" dirty="0">
                <a:hlinkClick r:id="rId2"/>
              </a:rPr>
              <a:t>https://healthyeater.com/biggest-loser-then-now</a:t>
            </a:r>
            <a:r>
              <a:rPr lang="en-US" sz="1400" dirty="0"/>
              <a:t>  -</a:t>
            </a:r>
          </a:p>
          <a:p>
            <a:pPr marL="285750" indent="-285750">
              <a:buFont typeface="Arial" panose="020B0604020202020204" pitchFamily="34" charset="0"/>
              <a:buChar char="•"/>
            </a:pPr>
            <a:r>
              <a:rPr lang="en-US" sz="1400" dirty="0"/>
              <a:t>- </a:t>
            </a:r>
            <a:r>
              <a:rPr lang="en-US" sz="1400" dirty="0">
                <a:hlinkClick r:id="rId3"/>
              </a:rPr>
              <a:t>http://www.dailymail.co.uk/femail/article-2927207/We-fat-Former-Biggest-Loser-contestants-admit-controversial-regained-weight-endure-lasting-health-issues.html</a:t>
            </a:r>
            <a:r>
              <a:rPr lang="en-US" sz="1400" dirty="0"/>
              <a:t>  -</a:t>
            </a:r>
          </a:p>
          <a:p>
            <a:pPr marL="285750" indent="-285750">
              <a:buFont typeface="Arial" panose="020B0604020202020204" pitchFamily="34" charset="0"/>
              <a:buChar char="•"/>
            </a:pPr>
            <a:r>
              <a:rPr lang="en-US" sz="1400" dirty="0"/>
              <a:t>"We are all fat again ..." </a:t>
            </a:r>
            <a:r>
              <a:rPr lang="en-US" sz="1400" dirty="0">
                <a:hlinkClick r:id="rId4"/>
              </a:rPr>
              <a:t>https://www.youtube.com/watch?v=DTlvDMBDIxQ</a:t>
            </a:r>
            <a:r>
              <a:rPr lang="en-US" sz="1400" dirty="0"/>
              <a:t>  - </a:t>
            </a:r>
            <a:r>
              <a:rPr lang="en-US" sz="1400" b="1" dirty="0">
                <a:solidFill>
                  <a:srgbClr val="FF0000"/>
                </a:solidFill>
              </a:rPr>
              <a:t>David Smith</a:t>
            </a:r>
            <a:r>
              <a:rPr lang="en-US" sz="1400" dirty="0"/>
              <a:t> (trainer Chris Powell)</a:t>
            </a:r>
          </a:p>
          <a:p>
            <a:pPr marL="285750" indent="-285750">
              <a:buFont typeface="Arial" panose="020B0604020202020204" pitchFamily="34" charset="0"/>
              <a:buChar char="•"/>
            </a:pPr>
            <a:r>
              <a:rPr lang="en-US" sz="1400" dirty="0"/>
              <a:t>The methods used on those TV shows are not healthy (</a:t>
            </a:r>
            <a:r>
              <a:rPr lang="en-US" sz="1400" dirty="0" err="1"/>
              <a:t>LiveScience.com</a:t>
            </a:r>
            <a:r>
              <a:rPr lang="en-US" sz="1400" dirty="0"/>
              <a:t>):</a:t>
            </a:r>
            <a:br>
              <a:rPr lang="en-US" sz="1400" dirty="0"/>
            </a:br>
            <a:r>
              <a:rPr lang="en-US" sz="1400" dirty="0"/>
              <a:t>"... physicians and nutritionists worry the (Biggest Loser) show's focus</a:t>
            </a:r>
            <a:br>
              <a:rPr lang="en-US" sz="1400" dirty="0"/>
            </a:br>
            <a:r>
              <a:rPr lang="en-US" sz="1400" dirty="0"/>
              <a:t>on competitive weight loss is, at best, counterproductive and, at worst, dangerous". Contestants on the show lose upwards of 10 pounds per week</a:t>
            </a:r>
            <a:br>
              <a:rPr lang="en-US" sz="1400" dirty="0"/>
            </a:br>
            <a:r>
              <a:rPr lang="en-US" sz="1400" dirty="0"/>
              <a:t>(... some contestants have lost 20–30+ pounds in that one week alone)</a:t>
            </a:r>
          </a:p>
        </p:txBody>
      </p:sp>
      <p:pic>
        <p:nvPicPr>
          <p:cNvPr id="1026" name="Picture 2">
            <a:extLst>
              <a:ext uri="{FF2B5EF4-FFF2-40B4-BE49-F238E27FC236}">
                <a16:creationId xmlns:a16="http://schemas.microsoft.com/office/drawing/2014/main" id="{9C6B8A20-ED03-C54E-929C-FC42445A611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98524" y="4747803"/>
            <a:ext cx="4187968" cy="176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AEE8-4BF9-9941-93E4-39758BAAA419}"/>
              </a:ext>
            </a:extLst>
          </p:cNvPr>
          <p:cNvSpPr txBox="1"/>
          <p:nvPr/>
        </p:nvSpPr>
        <p:spPr>
          <a:xfrm>
            <a:off x="7898524" y="3505062"/>
            <a:ext cx="4187968" cy="1200329"/>
          </a:xfrm>
          <a:prstGeom prst="rect">
            <a:avLst/>
          </a:prstGeom>
          <a:noFill/>
        </p:spPr>
        <p:txBody>
          <a:bodyPr wrap="square" rtlCol="0">
            <a:spAutoFit/>
          </a:bodyPr>
          <a:lstStyle/>
          <a:p>
            <a:r>
              <a:rPr lang="en-US" dirty="0"/>
              <a:t>David Smith's story:</a:t>
            </a:r>
          </a:p>
          <a:p>
            <a:r>
              <a:rPr lang="en-US" dirty="0"/>
              <a:t>650 </a:t>
            </a:r>
            <a:r>
              <a:rPr lang="en-US" dirty="0" err="1"/>
              <a:t>lbs</a:t>
            </a:r>
            <a:r>
              <a:rPr lang="en-US" dirty="0"/>
              <a:t>  </a:t>
            </a:r>
          </a:p>
          <a:p>
            <a:r>
              <a:rPr lang="en-US" dirty="0"/>
              <a:t>              &gt;&gt; lost more than 400 </a:t>
            </a:r>
            <a:r>
              <a:rPr lang="en-US" dirty="0" err="1"/>
              <a:t>lbs</a:t>
            </a:r>
            <a:r>
              <a:rPr lang="en-US" dirty="0"/>
              <a:t> </a:t>
            </a:r>
          </a:p>
          <a:p>
            <a:r>
              <a:rPr lang="en-US" dirty="0"/>
              <a:t>                                         &gt;&gt; gained a lot back</a:t>
            </a:r>
          </a:p>
        </p:txBody>
      </p:sp>
      <p:sp>
        <p:nvSpPr>
          <p:cNvPr id="6" name="Right Arrow 5">
            <a:extLst>
              <a:ext uri="{FF2B5EF4-FFF2-40B4-BE49-F238E27FC236}">
                <a16:creationId xmlns:a16="http://schemas.microsoft.com/office/drawing/2014/main" id="{30FF1F3F-67B9-8D4C-8613-48C460843833}"/>
              </a:ext>
            </a:extLst>
          </p:cNvPr>
          <p:cNvSpPr/>
          <p:nvPr/>
        </p:nvSpPr>
        <p:spPr>
          <a:xfrm rot="565243">
            <a:off x="7189691" y="4563137"/>
            <a:ext cx="640393" cy="3693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18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2C52-3355-C348-BA60-CFC80134CBF9}"/>
              </a:ext>
            </a:extLst>
          </p:cNvPr>
          <p:cNvSpPr txBox="1"/>
          <p:nvPr/>
        </p:nvSpPr>
        <p:spPr>
          <a:xfrm>
            <a:off x="181121" y="1046229"/>
            <a:ext cx="3688726" cy="1600438"/>
          </a:xfrm>
          <a:prstGeom prst="rect">
            <a:avLst/>
          </a:prstGeom>
          <a:noFill/>
        </p:spPr>
        <p:txBody>
          <a:bodyPr wrap="square" rtlCol="0">
            <a:spAutoFit/>
          </a:bodyPr>
          <a:lstStyle/>
          <a:p>
            <a:r>
              <a:rPr lang="en-US" b="1" dirty="0">
                <a:solidFill>
                  <a:srgbClr val="FF0000"/>
                </a:solidFill>
              </a:rPr>
              <a:t>Eating in modern society is like walking across a minefield.</a:t>
            </a:r>
            <a:br>
              <a:rPr lang="en-US" b="1" dirty="0"/>
            </a:br>
            <a:endParaRPr lang="en-US" sz="800" b="1" dirty="0"/>
          </a:p>
          <a:p>
            <a:r>
              <a:rPr lang="en-US" dirty="0"/>
              <a:t>Probably 90% of foods which are being sold in supermarkets are not good for you.</a:t>
            </a:r>
          </a:p>
        </p:txBody>
      </p:sp>
      <p:sp>
        <p:nvSpPr>
          <p:cNvPr id="3" name="TextBox 2">
            <a:extLst>
              <a:ext uri="{FF2B5EF4-FFF2-40B4-BE49-F238E27FC236}">
                <a16:creationId xmlns:a16="http://schemas.microsoft.com/office/drawing/2014/main" id="{C61BA8A7-3737-104D-A205-A666FC2F9824}"/>
              </a:ext>
            </a:extLst>
          </p:cNvPr>
          <p:cNvSpPr txBox="1"/>
          <p:nvPr/>
        </p:nvSpPr>
        <p:spPr>
          <a:xfrm>
            <a:off x="6924981" y="202871"/>
            <a:ext cx="2806261" cy="2585323"/>
          </a:xfrm>
          <a:prstGeom prst="rect">
            <a:avLst/>
          </a:prstGeom>
          <a:noFill/>
        </p:spPr>
        <p:txBody>
          <a:bodyPr wrap="square" rtlCol="0">
            <a:spAutoFit/>
          </a:bodyPr>
          <a:lstStyle/>
          <a:p>
            <a:r>
              <a:rPr lang="en-US" b="1" dirty="0">
                <a:solidFill>
                  <a:srgbClr val="FF0000"/>
                </a:solidFill>
              </a:rPr>
              <a:t>Food Addiction is Real</a:t>
            </a:r>
          </a:p>
          <a:p>
            <a:endParaRPr lang="en-US" dirty="0"/>
          </a:p>
          <a:p>
            <a:r>
              <a:rPr lang="en-US" dirty="0"/>
              <a:t>Food Addictions can be as strong as drug addiction or alcoholism – as was proven by multiple scientific studies.</a:t>
            </a:r>
          </a:p>
          <a:p>
            <a:endParaRPr lang="en-US" dirty="0"/>
          </a:p>
          <a:p>
            <a:endParaRPr lang="en-US" dirty="0"/>
          </a:p>
        </p:txBody>
      </p:sp>
      <p:sp>
        <p:nvSpPr>
          <p:cNvPr id="4" name="TextBox 3">
            <a:extLst>
              <a:ext uri="{FF2B5EF4-FFF2-40B4-BE49-F238E27FC236}">
                <a16:creationId xmlns:a16="http://schemas.microsoft.com/office/drawing/2014/main" id="{DDAFF380-5D83-FA43-85D8-4B8FC9D69BA7}"/>
              </a:ext>
            </a:extLst>
          </p:cNvPr>
          <p:cNvSpPr txBox="1"/>
          <p:nvPr/>
        </p:nvSpPr>
        <p:spPr>
          <a:xfrm>
            <a:off x="105508" y="117231"/>
            <a:ext cx="4135415" cy="523220"/>
          </a:xfrm>
          <a:prstGeom prst="rect">
            <a:avLst/>
          </a:prstGeom>
          <a:noFill/>
        </p:spPr>
        <p:txBody>
          <a:bodyPr wrap="square" rtlCol="0">
            <a:spAutoFit/>
          </a:bodyPr>
          <a:lstStyle/>
          <a:p>
            <a:r>
              <a:rPr lang="en-US" sz="2800" b="1" dirty="0"/>
              <a:t>Some Final Thoughts</a:t>
            </a:r>
          </a:p>
        </p:txBody>
      </p:sp>
      <p:pic>
        <p:nvPicPr>
          <p:cNvPr id="1026" name="Picture 2" descr="One is against many stock illustration. Illustration of business - 39471758">
            <a:extLst>
              <a:ext uri="{FF2B5EF4-FFF2-40B4-BE49-F238E27FC236}">
                <a16:creationId xmlns:a16="http://schemas.microsoft.com/office/drawing/2014/main" id="{098548E2-9762-964D-A82B-94F5DB9F2F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0438" y="4690657"/>
            <a:ext cx="2988441" cy="1867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ACTUALLY Escape And Survive An Active Minefield Alive - YouTube">
            <a:extLst>
              <a:ext uri="{FF2B5EF4-FFF2-40B4-BE49-F238E27FC236}">
                <a16:creationId xmlns:a16="http://schemas.microsoft.com/office/drawing/2014/main" id="{528FF7D0-0774-3044-B4FA-FF83E7B3F7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0945" y="1197268"/>
            <a:ext cx="2209988" cy="1237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630CE9-E1E8-694F-865A-D92B81B799A3}"/>
              </a:ext>
            </a:extLst>
          </p:cNvPr>
          <p:cNvSpPr txBox="1"/>
          <p:nvPr/>
        </p:nvSpPr>
        <p:spPr>
          <a:xfrm>
            <a:off x="181121" y="3124837"/>
            <a:ext cx="5889812" cy="1323439"/>
          </a:xfrm>
          <a:prstGeom prst="rect">
            <a:avLst/>
          </a:prstGeom>
          <a:noFill/>
        </p:spPr>
        <p:txBody>
          <a:bodyPr wrap="square" rtlCol="0">
            <a:spAutoFit/>
          </a:bodyPr>
          <a:lstStyle/>
          <a:p>
            <a:r>
              <a:rPr lang="en-US" dirty="0"/>
              <a:t>If you will be doing what is considered "normal" - you will get fat and sick like the rest of Americans.</a:t>
            </a:r>
          </a:p>
          <a:p>
            <a:br>
              <a:rPr lang="en-US" sz="800" dirty="0"/>
            </a:br>
            <a:r>
              <a:rPr lang="en-US" dirty="0"/>
              <a:t>To stay healthy (and lean) you must do something different from what is considered "normal".</a:t>
            </a:r>
          </a:p>
        </p:txBody>
      </p:sp>
      <p:pic>
        <p:nvPicPr>
          <p:cNvPr id="1030" name="Picture 6" descr="Food Addiction Images, Stock Photos &amp; Vectors | Shutterstock">
            <a:extLst>
              <a:ext uri="{FF2B5EF4-FFF2-40B4-BE49-F238E27FC236}">
                <a16:creationId xmlns:a16="http://schemas.microsoft.com/office/drawing/2014/main" id="{CCCE66E7-8F78-764C-856B-5EE096575602}"/>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656811" y="117231"/>
            <a:ext cx="2429681" cy="2006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D58C74-0EF3-C446-9C58-5E1EC78C9C0B}"/>
              </a:ext>
            </a:extLst>
          </p:cNvPr>
          <p:cNvSpPr txBox="1"/>
          <p:nvPr/>
        </p:nvSpPr>
        <p:spPr>
          <a:xfrm>
            <a:off x="6924980" y="5263441"/>
            <a:ext cx="5300567" cy="1477328"/>
          </a:xfrm>
          <a:prstGeom prst="rect">
            <a:avLst/>
          </a:prstGeom>
          <a:noFill/>
        </p:spPr>
        <p:txBody>
          <a:bodyPr wrap="square" rtlCol="0">
            <a:spAutoFit/>
          </a:bodyPr>
          <a:lstStyle/>
          <a:p>
            <a:r>
              <a:rPr lang="en-US" dirty="0"/>
              <a:t>Every year more than 100,000 people in America </a:t>
            </a:r>
            <a:r>
              <a:rPr lang="en-US" b="1" dirty="0">
                <a:solidFill>
                  <a:srgbClr val="FF0000"/>
                </a:solidFill>
              </a:rPr>
              <a:t>lose their limbs or go blind</a:t>
            </a:r>
            <a:r>
              <a:rPr lang="en-US" dirty="0"/>
              <a:t> because of type 2 diabetes. Which could've been prevented and cured in few weeks by simply changing their eating habits. </a:t>
            </a:r>
          </a:p>
          <a:p>
            <a:r>
              <a:rPr lang="en-US" dirty="0"/>
              <a:t>But those people struggled and failed to do this.</a:t>
            </a:r>
          </a:p>
        </p:txBody>
      </p:sp>
      <p:sp>
        <p:nvSpPr>
          <p:cNvPr id="5" name="TextBox 4">
            <a:extLst>
              <a:ext uri="{FF2B5EF4-FFF2-40B4-BE49-F238E27FC236}">
                <a16:creationId xmlns:a16="http://schemas.microsoft.com/office/drawing/2014/main" id="{F3DA064D-E23A-2147-9CA0-5D3BF0F5216A}"/>
              </a:ext>
            </a:extLst>
          </p:cNvPr>
          <p:cNvSpPr txBox="1"/>
          <p:nvPr/>
        </p:nvSpPr>
        <p:spPr>
          <a:xfrm>
            <a:off x="6924980" y="2315481"/>
            <a:ext cx="5161511" cy="923330"/>
          </a:xfrm>
          <a:prstGeom prst="rect">
            <a:avLst/>
          </a:prstGeom>
          <a:noFill/>
        </p:spPr>
        <p:txBody>
          <a:bodyPr wrap="square" rtlCol="0">
            <a:spAutoFit/>
          </a:bodyPr>
          <a:lstStyle/>
          <a:p>
            <a:r>
              <a:rPr lang="en-US" dirty="0"/>
              <a:t>Some foods (like sugar or flour) are extremely potent at promoting FA (Food Addiction) and changing brain chemistry (down-regulation of dopamine receptors).</a:t>
            </a:r>
          </a:p>
        </p:txBody>
      </p:sp>
      <p:pic>
        <p:nvPicPr>
          <p:cNvPr id="1032" name="Picture 8" descr="Diabetes… out of control! - Gangrene Pictures - MEDizzy Journal">
            <a:extLst>
              <a:ext uri="{FF2B5EF4-FFF2-40B4-BE49-F238E27FC236}">
                <a16:creationId xmlns:a16="http://schemas.microsoft.com/office/drawing/2014/main" id="{EC55DE90-2CEF-BF4D-B983-A026CC242DB3}"/>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8702258" y="3472331"/>
            <a:ext cx="1606953" cy="155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5078313"/>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a:t>
            </a:r>
          </a:p>
          <a:p>
            <a:r>
              <a:rPr lang="en-US" b="1" dirty="0">
                <a:solidFill>
                  <a:srgbClr val="FF0000"/>
                </a:solidFill>
              </a:rPr>
              <a:t> - three times a days works for most people.</a:t>
            </a:r>
          </a:p>
          <a:p>
            <a:endParaRPr lang="en-US" b="1" dirty="0">
              <a:solidFill>
                <a:srgbClr val="FF0000"/>
              </a:solidFill>
            </a:endParaRPr>
          </a:p>
          <a:p>
            <a:r>
              <a:rPr lang="en-US" b="1" dirty="0">
                <a:solidFill>
                  <a:srgbClr val="FF0000"/>
                </a:solidFill>
              </a:rPr>
              <a:t>Even better use intermitting fasting:</a:t>
            </a:r>
          </a:p>
          <a:p>
            <a:r>
              <a:rPr lang="en-US" b="1" dirty="0">
                <a:solidFill>
                  <a:srgbClr val="FF0000"/>
                </a:solidFill>
              </a:rPr>
              <a:t> - Eat 2 times a day within 6-h window</a:t>
            </a:r>
          </a:p>
          <a:p>
            <a:r>
              <a:rPr lang="en-US" b="1" dirty="0">
                <a:solidFill>
                  <a:srgbClr val="FF0000"/>
                </a:solidFill>
              </a:rPr>
              <a:t> - skip food completely on Monday, Wednesday, Friday, </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429000"/>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pic>
        <p:nvPicPr>
          <p:cNvPr id="1026" name="Picture 2" descr="After eating a large meal, lions can sleep for up to 24 hours straight. |  Sleeping animals, Sleeping lion, Animals">
            <a:extLst>
              <a:ext uri="{FF2B5EF4-FFF2-40B4-BE49-F238E27FC236}">
                <a16:creationId xmlns:a16="http://schemas.microsoft.com/office/drawing/2014/main" id="{0332D3FC-3607-1646-8514-2737597144A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27482" y="164202"/>
            <a:ext cx="2394249" cy="1486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3D94F3-7A07-1743-BF03-85C4ABD862C6}"/>
              </a:ext>
            </a:extLst>
          </p:cNvPr>
          <p:cNvSpPr txBox="1"/>
          <p:nvPr/>
        </p:nvSpPr>
        <p:spPr>
          <a:xfrm>
            <a:off x="7734749" y="1651157"/>
            <a:ext cx="1559859" cy="646331"/>
          </a:xfrm>
          <a:prstGeom prst="rect">
            <a:avLst/>
          </a:prstGeom>
          <a:noFill/>
        </p:spPr>
        <p:txBody>
          <a:bodyPr wrap="square" rtlCol="0">
            <a:spAutoFit/>
          </a:bodyPr>
          <a:lstStyle/>
          <a:p>
            <a:pPr algn="ctr"/>
            <a:r>
              <a:rPr lang="en-US" dirty="0"/>
              <a:t>Lion is sleepy after eating</a:t>
            </a:r>
          </a:p>
        </p:txBody>
      </p:sp>
      <p:pic>
        <p:nvPicPr>
          <p:cNvPr id="1028" name="Picture 4" descr="Which animal is more dangerous: a lion or tiger? - Quora">
            <a:extLst>
              <a:ext uri="{FF2B5EF4-FFF2-40B4-BE49-F238E27FC236}">
                <a16:creationId xmlns:a16="http://schemas.microsoft.com/office/drawing/2014/main" id="{EE0E890A-014A-4841-8151-A1C1485E54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97982" y="164201"/>
            <a:ext cx="2237867" cy="14869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98BEFA-9B99-EE41-8942-E5352535FC7C}"/>
              </a:ext>
            </a:extLst>
          </p:cNvPr>
          <p:cNvSpPr txBox="1"/>
          <p:nvPr/>
        </p:nvSpPr>
        <p:spPr>
          <a:xfrm>
            <a:off x="10236985" y="1651157"/>
            <a:ext cx="1559859" cy="923330"/>
          </a:xfrm>
          <a:prstGeom prst="rect">
            <a:avLst/>
          </a:prstGeom>
          <a:noFill/>
        </p:spPr>
        <p:txBody>
          <a:bodyPr wrap="square" rtlCol="0">
            <a:spAutoFit/>
          </a:bodyPr>
          <a:lstStyle/>
          <a:p>
            <a:pPr algn="ctr"/>
            <a:r>
              <a:rPr lang="en-US" dirty="0"/>
              <a:t>Lion alert and focused when hungry</a:t>
            </a: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D32729F0-93DF-8A4F-9E88-8E51E6178A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5576E39F-80D4-A943-A3AF-44F322152744}"/>
              </a:ext>
            </a:extLst>
          </p:cNvPr>
          <p:cNvSpPr/>
          <p:nvPr/>
        </p:nvSpPr>
        <p:spPr>
          <a:xfrm>
            <a:off x="5621918" y="3890170"/>
            <a:ext cx="1504335" cy="2802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71D3B3-B417-CD4B-9BFD-5C376856A425}"/>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401205"/>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10489604" cy="649408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Here is a short list of most effective things people do to lose weight:</a:t>
            </a:r>
          </a:p>
          <a:p>
            <a:pPr lvl="0" eaLnBrk="0" fontAlgn="base" hangingPunct="0">
              <a:spcBef>
                <a:spcPct val="0"/>
              </a:spcBef>
              <a:spcAft>
                <a:spcPct val="0"/>
              </a:spcAft>
            </a:pPr>
            <a:r>
              <a:rPr lang="en-US" altLang="x-none" sz="1600" dirty="0">
                <a:latin typeface="Arial" charset="0"/>
              </a:rPr>
              <a:t> - keep insulin low</a:t>
            </a:r>
          </a:p>
          <a:p>
            <a:pPr lvl="0" eaLnBrk="0" fontAlgn="base" hangingPunct="0">
              <a:spcBef>
                <a:spcPct val="0"/>
              </a:spcBef>
              <a:spcAft>
                <a:spcPct val="0"/>
              </a:spcAft>
            </a:pPr>
            <a:r>
              <a:rPr lang="en-US" altLang="x-none" sz="16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600" dirty="0">
                <a:latin typeface="Arial" charset="0"/>
              </a:rPr>
            </a:br>
            <a:r>
              <a:rPr lang="x-none" altLang="x-none" sz="1600" b="1" dirty="0">
                <a:solidFill>
                  <a:srgbClr val="0070C0"/>
                </a:solidFill>
                <a:latin typeface="Arial" charset="0"/>
              </a:rPr>
              <a:t>1. no sugar and no flour</a:t>
            </a:r>
            <a:r>
              <a:rPr lang="en-US" altLang="x-none" sz="1600" b="1" dirty="0">
                <a:solidFill>
                  <a:srgbClr val="0070C0"/>
                </a:solidFill>
                <a:latin typeface="Arial" charset="0"/>
              </a:rPr>
              <a:t> </a:t>
            </a:r>
            <a:r>
              <a:rPr lang="mr-IN" altLang="x-none" sz="1600" b="1" dirty="0">
                <a:solidFill>
                  <a:srgbClr val="0070C0"/>
                </a:solidFill>
                <a:latin typeface="Arial" charset="0"/>
              </a:rPr>
              <a:t>–</a:t>
            </a:r>
            <a:r>
              <a:rPr lang="en-US" altLang="x-none" sz="1600" b="1" dirty="0">
                <a:solidFill>
                  <a:srgbClr val="0070C0"/>
                </a:solidFill>
                <a:latin typeface="Arial" charset="0"/>
              </a:rPr>
              <a:t> only whole natural foods</a:t>
            </a:r>
            <a:r>
              <a:rPr lang="x-none" altLang="x-none" sz="1600" b="1" dirty="0">
                <a:solidFill>
                  <a:srgbClr val="0070C0"/>
                </a:solidFill>
                <a:latin typeface="Arial" charset="0"/>
              </a:rPr>
              <a:t>. </a:t>
            </a:r>
            <a:endParaRPr lang="en-US" altLang="x-none" sz="1600" b="1" dirty="0">
              <a:solidFill>
                <a:srgbClr val="0070C0"/>
              </a:solidFill>
              <a:latin typeface="Arial" charset="0"/>
            </a:endParaRPr>
          </a:p>
          <a:p>
            <a:pPr lvl="0" eaLnBrk="0" fontAlgn="base" hangingPunct="0">
              <a:spcBef>
                <a:spcPct val="0"/>
              </a:spcBef>
              <a:spcAft>
                <a:spcPct val="0"/>
              </a:spcAft>
            </a:pPr>
            <a:r>
              <a:rPr lang="en-US" altLang="x-none" sz="1600" dirty="0">
                <a:latin typeface="Arial" charset="0"/>
              </a:rPr>
              <a:t>A</a:t>
            </a:r>
            <a:r>
              <a:rPr lang="x-none" altLang="x-none" sz="1600" dirty="0">
                <a:latin typeface="Arial" charset="0"/>
              </a:rPr>
              <a:t>void all sweet taste (no sugar, no juices or sodas, etc.)</a:t>
            </a:r>
            <a:r>
              <a:rPr lang="en-US" altLang="x-none" sz="1600" dirty="0">
                <a:latin typeface="Arial" charset="0"/>
              </a:rPr>
              <a:t>.</a:t>
            </a:r>
            <a:br>
              <a:rPr lang="x-none" altLang="x-none" sz="1600" dirty="0">
                <a:latin typeface="Arial" charset="0"/>
              </a:rPr>
            </a:br>
            <a:r>
              <a:rPr lang="en-US" altLang="x-none" sz="1600" dirty="0">
                <a:latin typeface="Arial" charset="0"/>
              </a:rPr>
              <a:t>A</a:t>
            </a:r>
            <a:r>
              <a:rPr lang="x-none" altLang="x-none" sz="1600" dirty="0">
                <a:latin typeface="Arial" charset="0"/>
              </a:rPr>
              <a:t>void all flour-containing foods (no bread, pasta, chips, etc.) </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Avoid all highly-processed food, “empty” calories, fatty foods and oils. Yes, not even olive oil in salad</a:t>
            </a:r>
            <a:br>
              <a:rPr lang="x-none" altLang="x-none" sz="1600" dirty="0">
                <a:latin typeface="Arial" charset="0"/>
              </a:rPr>
            </a:br>
            <a:br>
              <a:rPr lang="x-none" altLang="x-none" sz="1600" dirty="0">
                <a:latin typeface="Arial" charset="0"/>
              </a:rPr>
            </a:br>
            <a:r>
              <a:rPr lang="x-none" altLang="x-none" sz="1600" b="1" dirty="0">
                <a:solidFill>
                  <a:srgbClr val="0070C0"/>
                </a:solidFill>
                <a:latin typeface="Arial" charset="0"/>
              </a:rPr>
              <a:t>2. intermitting fasting. </a:t>
            </a:r>
            <a:endParaRPr lang="en-US" altLang="x-none" sz="1600" b="1" dirty="0">
              <a:solidFill>
                <a:srgbClr val="0070C0"/>
              </a:solidFill>
              <a:latin typeface="Arial" charset="0"/>
            </a:endParaRPr>
          </a:p>
          <a:p>
            <a:pPr lvl="0" eaLnBrk="0" fontAlgn="base" hangingPunct="0">
              <a:spcBef>
                <a:spcPct val="0"/>
              </a:spcBef>
              <a:spcAft>
                <a:spcPct val="0"/>
              </a:spcAft>
            </a:pPr>
            <a:r>
              <a:rPr lang="x-none" altLang="x-none" sz="1600" dirty="0">
                <a:latin typeface="Arial" charset="0"/>
              </a:rPr>
              <a:t>No snacking between meals</a:t>
            </a:r>
            <a:r>
              <a:rPr lang="en-US" altLang="x-none" sz="1600" dirty="0">
                <a:latin typeface="Arial" charset="0"/>
              </a:rPr>
              <a:t> </a:t>
            </a:r>
            <a:r>
              <a:rPr lang="mr-IN" altLang="x-none" sz="1600" dirty="0">
                <a:latin typeface="Arial" charset="0"/>
              </a:rPr>
              <a:t>–</a:t>
            </a:r>
            <a:r>
              <a:rPr lang="en-US" altLang="x-none" sz="1600" dirty="0">
                <a:latin typeface="Arial" charset="0"/>
              </a:rPr>
              <a:t> give time to allow insulin to go down</a:t>
            </a:r>
          </a:p>
          <a:p>
            <a:pPr lvl="0" eaLnBrk="0" fontAlgn="base" hangingPunct="0">
              <a:spcBef>
                <a:spcPct val="0"/>
              </a:spcBef>
              <a:spcAft>
                <a:spcPct val="0"/>
              </a:spcAft>
            </a:pPr>
            <a:r>
              <a:rPr lang="en-US" altLang="x-none" sz="1600" dirty="0">
                <a:latin typeface="Arial" charset="0"/>
              </a:rPr>
              <a:t>Eat 2-3 times/day. </a:t>
            </a:r>
            <a:r>
              <a:rPr lang="x-none" altLang="x-none" sz="1600" dirty="0">
                <a:latin typeface="Arial" charset="0"/>
              </a:rPr>
              <a:t>Have</a:t>
            </a:r>
            <a:r>
              <a:rPr lang="en-US" altLang="x-none" sz="1600" dirty="0">
                <a:latin typeface="Arial" charset="0"/>
              </a:rPr>
              <a:t> one long fast (no-eating period </a:t>
            </a:r>
            <a:r>
              <a:rPr lang="mr-IN" altLang="x-none" sz="1600" dirty="0">
                <a:latin typeface="Arial" charset="0"/>
              </a:rPr>
              <a:t>–</a:t>
            </a:r>
            <a:r>
              <a:rPr lang="en-US" altLang="x-none" sz="1600" dirty="0">
                <a:latin typeface="Arial" charset="0"/>
              </a:rPr>
              <a:t> 12..16 hours long) </a:t>
            </a:r>
            <a:r>
              <a:rPr lang="x-none" altLang="x-none" sz="1600">
                <a:latin typeface="Arial" charset="0"/>
              </a:rPr>
              <a:t>every day</a:t>
            </a:r>
            <a:br>
              <a:rPr lang="x-none" altLang="x-none" sz="1600" dirty="0">
                <a:latin typeface="Arial" charset="0"/>
              </a:rPr>
            </a:br>
            <a:r>
              <a:rPr lang="en-US" altLang="x-none" sz="1600" dirty="0">
                <a:latin typeface="Arial" charset="0"/>
              </a:rPr>
              <a:t>Simple strategy - eat breakfast (8am), lunch (1pm), and small early dinner (6pm). Fasting 14 </a:t>
            </a:r>
            <a:r>
              <a:rPr lang="en-US" altLang="x-none" sz="1600" dirty="0" err="1">
                <a:latin typeface="Arial" charset="0"/>
              </a:rPr>
              <a:t>hrs</a:t>
            </a:r>
            <a:r>
              <a:rPr lang="en-US" altLang="x-none" sz="1600" dirty="0">
                <a:latin typeface="Arial" charset="0"/>
              </a:rPr>
              <a:t> (6pm-8am)</a:t>
            </a:r>
          </a:p>
          <a:p>
            <a:pPr lvl="0" eaLnBrk="0" fontAlgn="base" hangingPunct="0">
              <a:spcBef>
                <a:spcPct val="0"/>
              </a:spcBef>
              <a:spcAft>
                <a:spcPct val="0"/>
              </a:spcAft>
            </a:pPr>
            <a:br>
              <a:rPr lang="en-US" altLang="x-none" sz="1600" dirty="0">
                <a:latin typeface="Arial" charset="0"/>
              </a:rPr>
            </a:br>
            <a:r>
              <a:rPr lang="x-none" altLang="x-none" sz="1600" b="1">
                <a:solidFill>
                  <a:srgbClr val="0070C0"/>
                </a:solidFill>
                <a:latin typeface="Arial" charset="0"/>
              </a:rPr>
              <a:t>3</a:t>
            </a:r>
            <a:r>
              <a:rPr lang="x-none" altLang="x-none" sz="1600" b="1" dirty="0">
                <a:solidFill>
                  <a:srgbClr val="0070C0"/>
                </a:solidFill>
                <a:latin typeface="Arial" charset="0"/>
              </a:rPr>
              <a:t>. </a:t>
            </a:r>
            <a:r>
              <a:rPr lang="en-US" altLang="x-none" sz="16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6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600" dirty="0">
                <a:latin typeface="Arial" charset="0"/>
              </a:rPr>
              <a:t>Y</a:t>
            </a:r>
            <a:r>
              <a:rPr lang="x-none" altLang="x-none" sz="1600" dirty="0">
                <a:latin typeface="Arial" charset="0"/>
              </a:rPr>
              <a:t>ou may have huge meals - and still lose weight very fast.</a:t>
            </a:r>
            <a:r>
              <a:rPr lang="en-US" altLang="x-none" sz="1600" dirty="0">
                <a:latin typeface="Arial" charset="0"/>
              </a:rPr>
              <a:t> </a:t>
            </a:r>
            <a:br>
              <a:rPr lang="en-US" altLang="x-none" sz="1600" dirty="0">
                <a:latin typeface="Arial" charset="0"/>
              </a:rPr>
            </a:br>
            <a:r>
              <a:rPr lang="en-US" altLang="x-none" sz="1600" dirty="0">
                <a:latin typeface="Arial" charset="0"/>
              </a:rPr>
              <a:t>Example: 1</a:t>
            </a:r>
            <a:r>
              <a:rPr lang="x-none" altLang="x-none" sz="1600" dirty="0">
                <a:latin typeface="Arial" charset="0"/>
              </a:rPr>
              <a:t>000 calories = </a:t>
            </a:r>
            <a:r>
              <a:rPr lang="en-US" altLang="x-none" sz="1600" dirty="0">
                <a:latin typeface="Arial" charset="0"/>
              </a:rPr>
              <a:t>9</a:t>
            </a:r>
            <a:r>
              <a:rPr lang="x-none" altLang="x-none" sz="1600" dirty="0">
                <a:latin typeface="Arial" charset="0"/>
              </a:rPr>
              <a:t> lbs of raw </a:t>
            </a:r>
            <a:r>
              <a:rPr lang="en-US" altLang="x-none" sz="1600" dirty="0">
                <a:latin typeface="Arial" charset="0"/>
              </a:rPr>
              <a:t>lettuce salad or </a:t>
            </a:r>
            <a:r>
              <a:rPr lang="x-none" altLang="x-none" sz="1600" dirty="0">
                <a:latin typeface="Arial" charset="0"/>
              </a:rPr>
              <a:t>spinach or other green leaves </a:t>
            </a:r>
            <a:r>
              <a:rPr lang="en-US" altLang="x-none" sz="1600" dirty="0">
                <a:latin typeface="Arial" charset="0"/>
              </a:rPr>
              <a:t>or cabbage or cauliflower,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6</a:t>
            </a:r>
            <a:r>
              <a:rPr lang="x-none" altLang="x-none" sz="1600" dirty="0">
                <a:latin typeface="Arial" charset="0"/>
              </a:rPr>
              <a:t> lbs of raw broccoli</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                                     or 5 </a:t>
            </a:r>
            <a:r>
              <a:rPr lang="en-US" altLang="x-none" sz="1600" dirty="0" err="1">
                <a:latin typeface="Arial" charset="0"/>
              </a:rPr>
              <a:t>lbs</a:t>
            </a:r>
            <a:r>
              <a:rPr lang="en-US" altLang="x-none" sz="1600" dirty="0">
                <a:latin typeface="Arial" charset="0"/>
              </a:rPr>
              <a:t> of carrots,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4 </a:t>
            </a:r>
            <a:r>
              <a:rPr lang="en-US" altLang="x-none" sz="1600" dirty="0" err="1">
                <a:latin typeface="Arial" charset="0"/>
              </a:rPr>
              <a:t>lbs</a:t>
            </a:r>
            <a:r>
              <a:rPr lang="en-US" altLang="x-none" sz="1600" dirty="0">
                <a:latin typeface="Arial" charset="0"/>
              </a:rPr>
              <a:t> of apples</a:t>
            </a:r>
            <a:r>
              <a:rPr lang="x-none" altLang="x-none" sz="1600" dirty="0">
                <a:latin typeface="Arial" charset="0"/>
              </a:rPr>
              <a:t>. </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Attention </a:t>
            </a:r>
            <a:r>
              <a:rPr lang="mr-IN" altLang="x-none" sz="1600" dirty="0">
                <a:latin typeface="Arial" charset="0"/>
              </a:rPr>
              <a:t>–</a:t>
            </a:r>
            <a:r>
              <a:rPr lang="en-US" altLang="x-none" sz="1600" dirty="0">
                <a:latin typeface="Arial" charset="0"/>
              </a:rPr>
              <a:t> do not use oily dressing, because it can easily quadruple calories.</a:t>
            </a:r>
          </a:p>
          <a:p>
            <a:pPr eaLnBrk="0" fontAlgn="base" hangingPunct="0">
              <a:spcBef>
                <a:spcPct val="0"/>
              </a:spcBef>
              <a:spcAft>
                <a:spcPct val="0"/>
              </a:spcAft>
            </a:pPr>
            <a:endParaRPr lang="en-US" altLang="x-none" sz="1600" dirty="0">
              <a:latin typeface="Arial" charset="0"/>
            </a:endParaRPr>
          </a:p>
          <a:p>
            <a:pPr eaLnBrk="0" fontAlgn="base" hangingPunct="0">
              <a:spcBef>
                <a:spcPct val="0"/>
              </a:spcBef>
              <a:spcAft>
                <a:spcPct val="0"/>
              </a:spcAft>
            </a:pPr>
            <a:r>
              <a:rPr lang="en-US" altLang="x-none" sz="16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600" dirty="0">
                <a:latin typeface="Arial" charset="0"/>
              </a:rPr>
              <a:t>no meat, no chicken, no eggs, no dairy: no milk, no cheese, </a:t>
            </a:r>
            <a:r>
              <a:rPr lang="en-US" altLang="x-none" sz="1600" dirty="0" err="1">
                <a:latin typeface="Arial" charset="0"/>
              </a:rPr>
              <a:t>etc</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and no oils (not even olive oil)</a:t>
            </a:r>
          </a:p>
        </p:txBody>
      </p:sp>
    </p:spTree>
    <p:extLst>
      <p:ext uri="{BB962C8B-B14F-4D97-AF65-F5344CB8AC3E}">
        <p14:creationId xmlns:p14="http://schemas.microsoft.com/office/powerpoint/2010/main" val="2686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42678"/>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endParaRPr lang="en-US" altLang="x-none" sz="1600" dirty="0">
              <a:latin typeface="Arial" charset="0"/>
            </a:endParaRPr>
          </a:p>
          <a:p>
            <a:r>
              <a:rPr lang="en-US" altLang="x-none" sz="1600" dirty="0">
                <a:latin typeface="Arial" charset="0"/>
              </a:rPr>
              <a:t>       But ... </a:t>
            </a:r>
            <a:r>
              <a:rPr lang="x-none" altLang="x-none" sz="1600" b="1">
                <a:solidFill>
                  <a:srgbClr val="0070C0"/>
                </a:solidFill>
                <a:latin typeface="Arial" charset="0"/>
              </a:rPr>
              <a:t>intermitting</a:t>
            </a:r>
            <a:r>
              <a:rPr lang="en-US" altLang="x-none" sz="1600" b="1" dirty="0">
                <a:solidFill>
                  <a:srgbClr val="0070C0"/>
                </a:solidFill>
                <a:latin typeface="Arial" charset="0"/>
              </a:rPr>
              <a:t> fasting does NOT cause metabolism slowdown</a:t>
            </a:r>
            <a:r>
              <a:rPr lang="en-US" altLang="x-none" sz="1600" dirty="0">
                <a:latin typeface="Arial" charset="0"/>
              </a:rPr>
              <a:t> </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t>
            </a:r>
            <a:r>
              <a:rPr lang="x-none" altLang="x-none" sz="1600" b="1" dirty="0">
                <a:solidFill>
                  <a:srgbClr val="FF0000"/>
                </a:solidFill>
                <a:latin typeface="Arial" charset="0"/>
              </a:rPr>
              <a:t>avoid snacking between meals</a:t>
            </a:r>
            <a:r>
              <a:rPr lang="x-none" altLang="x-none" sz="1600" dirty="0">
                <a:latin typeface="Arial" charset="0"/>
              </a:rPr>
              <a:t>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a:t>
            </a:r>
            <a:r>
              <a:rPr lang="x-none" altLang="x-none" sz="1600" b="1">
                <a:solidFill>
                  <a:srgbClr val="FF0000"/>
                </a:solidFill>
                <a:latin typeface="Arial" charset="0"/>
              </a:rPr>
              <a:t>intermittent fasting</a:t>
            </a:r>
            <a:r>
              <a:rPr lang="x-none" altLang="x-none" sz="1600">
                <a:latin typeface="Arial" charset="0"/>
              </a:rPr>
              <a:t> works</a:t>
            </a:r>
            <a:r>
              <a:rPr lang="en-US" altLang="x-none" sz="1600" dirty="0">
                <a:latin typeface="Arial" charset="0"/>
              </a:rPr>
              <a:t> (make long pauses between meals)</a:t>
            </a:r>
          </a:p>
          <a:p>
            <a:r>
              <a:rPr lang="x-none" altLang="x-none" sz="1600">
                <a:latin typeface="Arial" charset="0"/>
              </a:rPr>
              <a:t>  </a:t>
            </a:r>
            <a:r>
              <a:rPr lang="en-US" altLang="x-none" sz="1600" b="1" dirty="0">
                <a:solidFill>
                  <a:srgbClr val="FF0000"/>
                </a:solidFill>
                <a:latin typeface="Arial" charset="0"/>
              </a:rPr>
              <a:t>intermittent fasting</a:t>
            </a:r>
            <a:r>
              <a:rPr lang="en-US" altLang="x-none" sz="1600" dirty="0">
                <a:latin typeface="Arial" charset="0"/>
              </a:rPr>
              <a:t> </a:t>
            </a:r>
            <a:r>
              <a:rPr lang="x-none" altLang="x-none" sz="1600">
                <a:latin typeface="Arial" charset="0"/>
              </a:rPr>
              <a:t>does</a:t>
            </a:r>
            <a:r>
              <a:rPr lang="en-US" altLang="x-none" sz="1600" dirty="0">
                <a:latin typeface="Arial" charset="0"/>
              </a:rPr>
              <a:t> NOT </a:t>
            </a:r>
            <a:r>
              <a:rPr lang="x-none" altLang="x-none" sz="1600">
                <a:latin typeface="Arial" charset="0"/>
              </a:rPr>
              <a:t>cause </a:t>
            </a:r>
            <a:r>
              <a:rPr lang="x-none" altLang="x-none" sz="1600" dirty="0">
                <a:latin typeface="Arial" charset="0"/>
              </a:rPr>
              <a:t>metabolic slowdown</a:t>
            </a:r>
            <a:r>
              <a:rPr lang="x-none" altLang="x-none" sz="1600">
                <a:latin typeface="Arial" charset="0"/>
              </a:rPr>
              <a:t>. </a:t>
            </a:r>
            <a:endParaRPr lang="en-US" altLang="x-none" sz="1600" dirty="0">
              <a:latin typeface="Arial" charset="0"/>
            </a:endParaRPr>
          </a:p>
          <a:p>
            <a:r>
              <a:rPr lang="en-US" altLang="x-none" sz="1600" dirty="0">
                <a:latin typeface="Arial" charset="0"/>
              </a:rPr>
              <a:t>   It doesn’t make you hungry. You feel energetic, alert, and focused.</a:t>
            </a: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5303</Words>
  <Application>Microsoft Macintosh PowerPoint</Application>
  <PresentationFormat>Widescreen</PresentationFormat>
  <Paragraphs>386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101</cp:revision>
  <cp:lastPrinted>2021-05-27T16:15:58Z</cp:lastPrinted>
  <dcterms:created xsi:type="dcterms:W3CDTF">2017-08-29T18:32:57Z</dcterms:created>
  <dcterms:modified xsi:type="dcterms:W3CDTF">2021-06-25T02:54:57Z</dcterms:modified>
</cp:coreProperties>
</file>