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69"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4"/>
    <p:restoredTop sz="94675"/>
  </p:normalViewPr>
  <p:slideViewPr>
    <p:cSldViewPr snapToGrid="0" snapToObjects="1">
      <p:cViewPr varScale="1">
        <p:scale>
          <a:sx n="81" d="100"/>
          <a:sy n="81" d="100"/>
        </p:scale>
        <p:origin x="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5/27/21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5/27/21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5/27/21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5/27/21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4.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0.jpeg"/><Relationship Id="rId3" Type="http://schemas.openxmlformats.org/officeDocument/2006/relationships/hyperlink" Target="https://www.youtube.com/watch?v=QT4hvcIjKtc" TargetMode="External"/><Relationship Id="rId21" Type="http://schemas.openxmlformats.org/officeDocument/2006/relationships/image" Target="../media/image33.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29.png"/><Relationship Id="rId2" Type="http://schemas.openxmlformats.org/officeDocument/2006/relationships/hyperlink" Target="https://youtu.be/hoQbrx955-8" TargetMode="External"/><Relationship Id="rId16" Type="http://schemas.openxmlformats.org/officeDocument/2006/relationships/image" Target="../media/image28.jpeg"/><Relationship Id="rId20"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6.jpeg"/><Relationship Id="rId5" Type="http://schemas.openxmlformats.org/officeDocument/2006/relationships/hyperlink" Target="https://www.youtube.com/watch?v=3HVsDRjOHqU" TargetMode="External"/><Relationship Id="rId15" Type="http://schemas.openxmlformats.org/officeDocument/2006/relationships/image" Target="../media/image27.jpeg"/><Relationship Id="rId23" Type="http://schemas.openxmlformats.org/officeDocument/2006/relationships/image" Target="../media/image35.jpeg"/><Relationship Id="rId10" Type="http://schemas.openxmlformats.org/officeDocument/2006/relationships/hyperlink" Target="https://www.youtube.com/watch?v=NnN8ksvVRIQ" TargetMode="External"/><Relationship Id="rId19" Type="http://schemas.openxmlformats.org/officeDocument/2006/relationships/image" Target="../media/image31.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6.jpeg"/><Relationship Id="rId22"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5" Type="http://schemas.openxmlformats.org/officeDocument/2006/relationships/image" Target="../media/image39.tiff"/><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hyperlink" Target="https://www.youtube.com/watch?v=DTlvDMBDIxQ"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2.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5985158" cy="6247864"/>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800" dirty="0"/>
          </a:p>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(100KCal/mile), running (150KCal/mile),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7235" y="5635550"/>
            <a:ext cx="6498443" cy="646331"/>
          </a:xfrm>
          <a:prstGeom prst="rect">
            <a:avLst/>
          </a:prstGeom>
        </p:spPr>
        <p:txBody>
          <a:bodyPr wrap="square">
            <a:spAutoFit/>
          </a:bodyPr>
          <a:lstStyle/>
          <a:p>
            <a:r>
              <a:rPr lang="en-US" dirty="0"/>
              <a:t>Official CDC data and maps:</a:t>
            </a:r>
            <a:br>
              <a:rPr lang="en-US" dirty="0"/>
            </a:br>
            <a:r>
              <a:rPr lang="en-US" dirty="0"/>
              <a:t> - </a:t>
            </a:r>
            <a:r>
              <a:rPr lang="en-US" dirty="0">
                <a:hlinkClick r:id="rId2"/>
              </a:rPr>
              <a:t>https://www.cdc.gov/obesity/data/prevalence-maps.html</a:t>
            </a:r>
            <a:r>
              <a:rPr lang="en-US" dirty="0"/>
              <a:t> </a:t>
            </a:r>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49318" y="1365814"/>
            <a:ext cx="3714975" cy="25101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65518" y="4373356"/>
            <a:ext cx="3082574" cy="1907691"/>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7586995" y="230832"/>
            <a:ext cx="4239622" cy="830997"/>
          </a:xfrm>
          <a:prstGeom prst="rect">
            <a:avLst/>
          </a:prstGeom>
        </p:spPr>
        <p:txBody>
          <a:bodyPr wrap="none">
            <a:spAutoFit/>
          </a:bodyPr>
          <a:lstStyle/>
          <a:p>
            <a:r>
              <a:rPr lang="en-US" sz="2400" b="1" dirty="0"/>
              <a:t>New maps </a:t>
            </a:r>
          </a:p>
          <a:p>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7506612" y="2429721"/>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7506612" y="4944897"/>
            <a:ext cx="658906" cy="369332"/>
          </a:xfrm>
          <a:prstGeom prst="rect">
            <a:avLst/>
          </a:prstGeom>
          <a:noFill/>
        </p:spPr>
        <p:txBody>
          <a:bodyPr wrap="square" rtlCol="0">
            <a:spAutoFit/>
          </a:bodyPr>
          <a:lstStyle/>
          <a:p>
            <a:r>
              <a:rPr lang="en-US" b="1" dirty="0">
                <a:solidFill>
                  <a:srgbClr val="FF0000"/>
                </a:solidFill>
              </a:rPr>
              <a:t>2019</a:t>
            </a:r>
          </a:p>
        </p:txBody>
      </p:sp>
    </p:spTree>
    <p:extLst>
      <p:ext uri="{BB962C8B-B14F-4D97-AF65-F5344CB8AC3E}">
        <p14:creationId xmlns:p14="http://schemas.microsoft.com/office/powerpoint/2010/main" val="88451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05508" y="1185244"/>
            <a:ext cx="5889812" cy="2862322"/>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b="1" dirty="0"/>
          </a:p>
          <a:p>
            <a:r>
              <a:rPr lang="en-US" dirty="0"/>
              <a:t>Probably 90% of foods which are being sold in supermarkets are not good for you.</a:t>
            </a:r>
            <a:br>
              <a:rPr lang="en-US" dirty="0"/>
            </a:br>
            <a:br>
              <a:rPr lang="en-US" dirty="0"/>
            </a:br>
            <a:r>
              <a:rPr lang="en-US" dirty="0"/>
              <a:t>If you will be doing what is considered "normal" - you will get fat and sick like the rest of Americans.</a:t>
            </a:r>
          </a:p>
          <a:p>
            <a:br>
              <a:rPr lang="en-US" dirty="0"/>
            </a:br>
            <a:r>
              <a:rPr lang="en-US" dirty="0"/>
              <a:t>To stay healthy (and lean) you must do something different from what is considered "normal".</a:t>
            </a:r>
          </a:p>
        </p:txBody>
      </p:sp>
      <p:sp>
        <p:nvSpPr>
          <p:cNvPr id="3" name="TextBox 2">
            <a:extLst>
              <a:ext uri="{FF2B5EF4-FFF2-40B4-BE49-F238E27FC236}">
                <a16:creationId xmlns:a16="http://schemas.microsoft.com/office/drawing/2014/main" id="{C61BA8A7-3737-104D-A205-A666FC2F9824}"/>
              </a:ext>
            </a:extLst>
          </p:cNvPr>
          <p:cNvSpPr txBox="1"/>
          <p:nvPr/>
        </p:nvSpPr>
        <p:spPr>
          <a:xfrm>
            <a:off x="6785925" y="410841"/>
            <a:ext cx="5300567" cy="5909310"/>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Many people have developed food addictions.</a:t>
            </a:r>
          </a:p>
          <a:p>
            <a:r>
              <a:rPr lang="en-US" dirty="0"/>
              <a:t>Food addictions can be as strong as drug addiction or alcoholism.</a:t>
            </a:r>
          </a:p>
          <a:p>
            <a:endParaRPr lang="en-US" dirty="0"/>
          </a:p>
          <a:p>
            <a:r>
              <a:rPr lang="en-US" dirty="0"/>
              <a:t>FA is real, it was proven by multiple scientific studies.</a:t>
            </a:r>
          </a:p>
          <a:p>
            <a:endParaRPr lang="en-US" dirty="0"/>
          </a:p>
          <a:p>
            <a:r>
              <a:rPr lang="en-US" dirty="0"/>
              <a:t>Every year more than 100 thousand people in America lose their limbs or go blind because of type 2 diabetes. Which could've been prevented by simply changing their eating habits. But those people struggled and failed to do this.</a:t>
            </a:r>
          </a:p>
          <a:p>
            <a:endParaRPr lang="en-US" dirty="0"/>
          </a:p>
          <a:p>
            <a:r>
              <a:rPr lang="en-US" dirty="0"/>
              <a:t>Some foods (like sugar or flower) are extremely potent at promoting FA (Food Addiction).</a:t>
            </a:r>
          </a:p>
          <a:p>
            <a:r>
              <a:rPr lang="en-US" dirty="0"/>
              <a:t>It was shown that brain chemistry changes (down-regulation of dopamine receptors).</a:t>
            </a:r>
          </a:p>
          <a:p>
            <a:endParaRPr lang="en-US" dirty="0"/>
          </a:p>
          <a:p>
            <a:r>
              <a:rPr lang="en-US" dirty="0"/>
              <a:t>The good thing is that there are ways to reverse the process. </a:t>
            </a:r>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3693319"/>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 - three times a days works for most people.</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224784"/>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10489604" cy="649408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a:latin typeface="Arial" charset="0"/>
              </a:rPr>
              <a:t>every day</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a:t>
            </a:r>
            <a:r>
              <a:rPr lang="en-US" altLang="x-none" sz="1600" dirty="0" err="1">
                <a:latin typeface="Arial" charset="0"/>
              </a:rPr>
              <a:t>etc</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intermittent fasting works</a:t>
            </a:r>
            <a:r>
              <a:rPr lang="en-US" altLang="x-none" sz="1600" dirty="0">
                <a:latin typeface="Arial" charset="0"/>
              </a:rPr>
              <a:t> (make long pauses between meals)</a:t>
            </a:r>
          </a:p>
          <a:p>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a:latin typeface="Arial" charset="0"/>
              </a:rPr>
            </a:br>
            <a:endParaRPr lang="en-US" altLang="x-none" sz="1600" dirty="0">
              <a:latin typeface="Arial" charset="0"/>
            </a:endParaRP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a:latin typeface="Arial" charset="0"/>
              </a:rPr>
            </a:b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5269</Words>
  <Application>Microsoft Macintosh PowerPoint</Application>
  <PresentationFormat>Widescreen</PresentationFormat>
  <Paragraphs>383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96</cp:revision>
  <cp:lastPrinted>2021-05-27T16:15:58Z</cp:lastPrinted>
  <dcterms:created xsi:type="dcterms:W3CDTF">2017-08-29T18:32:57Z</dcterms:created>
  <dcterms:modified xsi:type="dcterms:W3CDTF">2021-05-27T16:16:05Z</dcterms:modified>
</cp:coreProperties>
</file>