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42"/>
    <p:restoredTop sz="94662"/>
  </p:normalViewPr>
  <p:slideViewPr>
    <p:cSldViewPr snapToGrid="0" snapToObjects="1">
      <p:cViewPr varScale="1">
        <p:scale>
          <a:sx n="109" d="100"/>
          <a:sy n="109" d="100"/>
        </p:scale>
        <p:origin x="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4D9E-491B-C741-B75F-5E9BB175D9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8FCFFE-9A1A-8543-84A5-D2269FA79F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44FA9A-6B4C-9442-B967-FF80F42B3F86}"/>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5" name="Footer Placeholder 4">
            <a:extLst>
              <a:ext uri="{FF2B5EF4-FFF2-40B4-BE49-F238E27FC236}">
                <a16:creationId xmlns:a16="http://schemas.microsoft.com/office/drawing/2014/main" id="{7C048580-132F-BA44-BB99-E2264CEF1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C4425-141B-EB4E-BEA4-5D0AE794AD91}"/>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399351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7BF0-24C1-9E48-AC50-42FD251CCE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72A5BC-540C-A04F-8F7A-9DCC47D460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1D954-4E7A-8841-A674-63270BABA057}"/>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5" name="Footer Placeholder 4">
            <a:extLst>
              <a:ext uri="{FF2B5EF4-FFF2-40B4-BE49-F238E27FC236}">
                <a16:creationId xmlns:a16="http://schemas.microsoft.com/office/drawing/2014/main" id="{09A87B7B-A09F-6040-B363-7769486F0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4772E-190F-4442-83A6-A97A26780979}"/>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3679353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1F3F8B-4AB5-9640-AE8E-6C96B1DB9D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E579C1-B130-5849-8D0E-63D2ACD0F7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D7D74-E62E-3346-9BE9-951048D9A982}"/>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5" name="Footer Placeholder 4">
            <a:extLst>
              <a:ext uri="{FF2B5EF4-FFF2-40B4-BE49-F238E27FC236}">
                <a16:creationId xmlns:a16="http://schemas.microsoft.com/office/drawing/2014/main" id="{F09EE2FC-1662-6C4B-A10F-10FBD5078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D0AAA-CE44-7044-8FE0-A24FBDBD5D6C}"/>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1223786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1892-3565-9448-9340-505F70796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A48B9A-A9FE-6742-9332-6F4D9E2DA2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B748E-5910-1B4D-BAD7-36F484882642}"/>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5" name="Footer Placeholder 4">
            <a:extLst>
              <a:ext uri="{FF2B5EF4-FFF2-40B4-BE49-F238E27FC236}">
                <a16:creationId xmlns:a16="http://schemas.microsoft.com/office/drawing/2014/main" id="{81D1C4CB-8717-E540-B0F9-F032840FA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CBC7F8-F435-6340-826D-CA3088BF58AD}"/>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359655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D29A-DBB7-BC47-94E8-3A49E02AEF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FB68DB-A160-2C44-B04D-BCA6FB922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C703977-ECFE-2B4B-8DB1-2F319B05DEDD}"/>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5" name="Footer Placeholder 4">
            <a:extLst>
              <a:ext uri="{FF2B5EF4-FFF2-40B4-BE49-F238E27FC236}">
                <a16:creationId xmlns:a16="http://schemas.microsoft.com/office/drawing/2014/main" id="{F35E077D-FA30-3A4E-B345-1A6048806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2B891-B1E5-964A-AC29-88950320C0C1}"/>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333832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3EB6-03EA-3248-83AE-C315ED6A33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A2237F-1B0D-614C-BE9C-1BCCBC854D5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D47B83-755C-6043-84BE-C692E7671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27DD95-2FEA-1049-AF2F-4977D0AAEA7A}"/>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6" name="Footer Placeholder 5">
            <a:extLst>
              <a:ext uri="{FF2B5EF4-FFF2-40B4-BE49-F238E27FC236}">
                <a16:creationId xmlns:a16="http://schemas.microsoft.com/office/drawing/2014/main" id="{0C152BD7-6ED5-8743-87C1-F800272139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A9BF8D-5AB7-4649-91BA-C840543534E6}"/>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141990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3066-0421-3D44-816D-99E1AEBFC7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4C2492-4E05-764D-BEA7-5929607536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FF6E68-7D35-834D-AE88-AEA53324F3F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B73499-FC62-5F4B-B04C-D7CE5F5D39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4B1D92-DD76-2C4D-A266-359AFA0394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696650-9984-6B4B-A85D-40E132CB28A3}"/>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8" name="Footer Placeholder 7">
            <a:extLst>
              <a:ext uri="{FF2B5EF4-FFF2-40B4-BE49-F238E27FC236}">
                <a16:creationId xmlns:a16="http://schemas.microsoft.com/office/drawing/2014/main" id="{8763457E-3DE8-3A4D-AECE-1439477199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BB14AA-08B4-BB4A-91FA-EB80710F9BEF}"/>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4045450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5108-1E45-904B-9F58-16645FF5F1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00A97B-0E7B-1546-BD24-0C77B43DCFD3}"/>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4" name="Footer Placeholder 3">
            <a:extLst>
              <a:ext uri="{FF2B5EF4-FFF2-40B4-BE49-F238E27FC236}">
                <a16:creationId xmlns:a16="http://schemas.microsoft.com/office/drawing/2014/main" id="{A9C3C976-4EB1-7C41-A8B2-BEB741DBFB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07799D-0478-A246-B198-5B0505AFEA6A}"/>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4203639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0F9A09-FD10-A443-948C-25A5B0901B7F}"/>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3" name="Footer Placeholder 2">
            <a:extLst>
              <a:ext uri="{FF2B5EF4-FFF2-40B4-BE49-F238E27FC236}">
                <a16:creationId xmlns:a16="http://schemas.microsoft.com/office/drawing/2014/main" id="{C5A8F16D-80C7-5247-97C6-BCA82C6DDC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A46EE7-ED61-6B48-82CE-006BC5C7F70A}"/>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3429696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8C1F-8815-BD4B-9669-C207C4B52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837738-53B7-1A4D-959F-5F9081858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4538D1-43ED-6544-8526-99D3AE1CEB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7B8112-967B-0147-9878-C29DAF6DDD72}"/>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6" name="Footer Placeholder 5">
            <a:extLst>
              <a:ext uri="{FF2B5EF4-FFF2-40B4-BE49-F238E27FC236}">
                <a16:creationId xmlns:a16="http://schemas.microsoft.com/office/drawing/2014/main" id="{1BC23539-6C0A-EB46-B89A-55FBEE2DC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B211A-580E-F445-950C-3E3301DB6818}"/>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395615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E70E-0E1C-1A4F-A9D3-99EA20787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6A620F-26DE-DD4F-9162-9FA3BE24E9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0B3323-9989-364B-A481-02DA6778AE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EADBAA-DBC4-5B40-9DDC-EFF9ED032265}"/>
              </a:ext>
            </a:extLst>
          </p:cNvPr>
          <p:cNvSpPr>
            <a:spLocks noGrp="1"/>
          </p:cNvSpPr>
          <p:nvPr>
            <p:ph type="dt" sz="half" idx="10"/>
          </p:nvPr>
        </p:nvSpPr>
        <p:spPr/>
        <p:txBody>
          <a:bodyPr/>
          <a:lstStyle/>
          <a:p>
            <a:fld id="{F94B8803-FB12-EC44-B61C-095B74E91F0F}" type="datetimeFigureOut">
              <a:rPr lang="en-US" smtClean="0"/>
              <a:t>5/8/20</a:t>
            </a:fld>
            <a:endParaRPr lang="en-US"/>
          </a:p>
        </p:txBody>
      </p:sp>
      <p:sp>
        <p:nvSpPr>
          <p:cNvPr id="6" name="Footer Placeholder 5">
            <a:extLst>
              <a:ext uri="{FF2B5EF4-FFF2-40B4-BE49-F238E27FC236}">
                <a16:creationId xmlns:a16="http://schemas.microsoft.com/office/drawing/2014/main" id="{FD09DDAB-FEA7-C443-BD2C-1FDD7B2FB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03C9C-BCD1-EB45-84D1-10BE0E0D1F05}"/>
              </a:ext>
            </a:extLst>
          </p:cNvPr>
          <p:cNvSpPr>
            <a:spLocks noGrp="1"/>
          </p:cNvSpPr>
          <p:nvPr>
            <p:ph type="sldNum" sz="quarter" idx="12"/>
          </p:nvPr>
        </p:nvSpPr>
        <p:spPr/>
        <p:txBody>
          <a:bodyPr/>
          <a:lstStyle/>
          <a:p>
            <a:fld id="{28EECA83-0C3C-9C4F-B1E7-6D6CB7AB12C3}" type="slidenum">
              <a:rPr lang="en-US" smtClean="0"/>
              <a:t>‹#›</a:t>
            </a:fld>
            <a:endParaRPr lang="en-US"/>
          </a:p>
        </p:txBody>
      </p:sp>
    </p:spTree>
    <p:extLst>
      <p:ext uri="{BB962C8B-B14F-4D97-AF65-F5344CB8AC3E}">
        <p14:creationId xmlns:p14="http://schemas.microsoft.com/office/powerpoint/2010/main" val="2449296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DF5494-3E10-C34C-85FD-8B8E7951B8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576348-29A7-7148-9167-63C08FD1A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A083EA-269C-734F-99D9-D927C46A0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B8803-FB12-EC44-B61C-095B74E91F0F}" type="datetimeFigureOut">
              <a:rPr lang="en-US" smtClean="0"/>
              <a:t>5/8/20</a:t>
            </a:fld>
            <a:endParaRPr lang="en-US"/>
          </a:p>
        </p:txBody>
      </p:sp>
      <p:sp>
        <p:nvSpPr>
          <p:cNvPr id="5" name="Footer Placeholder 4">
            <a:extLst>
              <a:ext uri="{FF2B5EF4-FFF2-40B4-BE49-F238E27FC236}">
                <a16:creationId xmlns:a16="http://schemas.microsoft.com/office/drawing/2014/main" id="{B20A3E28-CE77-814F-8B41-6A7C8CB83F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AFD00B-89B6-4145-87BF-828EF5821E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ECA83-0C3C-9C4F-B1E7-6D6CB7AB12C3}" type="slidenum">
              <a:rPr lang="en-US" smtClean="0"/>
              <a:t>‹#›</a:t>
            </a:fld>
            <a:endParaRPr lang="en-US"/>
          </a:p>
        </p:txBody>
      </p:sp>
    </p:spTree>
    <p:extLst>
      <p:ext uri="{BB962C8B-B14F-4D97-AF65-F5344CB8AC3E}">
        <p14:creationId xmlns:p14="http://schemas.microsoft.com/office/powerpoint/2010/main" val="861004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Consistent_hashing" TargetMode="External"/><Relationship Id="rId2" Type="http://schemas.openxmlformats.org/officeDocument/2006/relationships/hyperlink" Target="https://en.wikipedia.org/wiki/High-availability_cluster" TargetMode="External"/><Relationship Id="rId1" Type="http://schemas.openxmlformats.org/officeDocument/2006/relationships/slideLayout" Target="../slideLayouts/slideLayout1.xml"/><Relationship Id="rId6" Type="http://schemas.openxmlformats.org/officeDocument/2006/relationships/image" Target="../media/image2.tiff"/><Relationship Id="rId5" Type="http://schemas.openxmlformats.org/officeDocument/2006/relationships/image" Target="../media/image1.tiff"/><Relationship Id="rId4" Type="http://schemas.openxmlformats.org/officeDocument/2006/relationships/hyperlink" Target="https://dzone.com/articles/simple-magic-consist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3BF317-5882-8C4B-9E1B-9DA86F81A71B}"/>
              </a:ext>
            </a:extLst>
          </p:cNvPr>
          <p:cNvSpPr txBox="1"/>
          <p:nvPr/>
        </p:nvSpPr>
        <p:spPr>
          <a:xfrm>
            <a:off x="0" y="0"/>
            <a:ext cx="4278923" cy="523220"/>
          </a:xfrm>
          <a:prstGeom prst="rect">
            <a:avLst/>
          </a:prstGeom>
          <a:noFill/>
        </p:spPr>
        <p:txBody>
          <a:bodyPr wrap="square" rtlCol="0">
            <a:spAutoFit/>
          </a:bodyPr>
          <a:lstStyle/>
          <a:p>
            <a:r>
              <a:rPr lang="en-US" sz="2800" b="1" dirty="0"/>
              <a:t>High Availability Clusters</a:t>
            </a:r>
          </a:p>
        </p:txBody>
      </p:sp>
      <p:sp>
        <p:nvSpPr>
          <p:cNvPr id="5" name="TextBox 4">
            <a:extLst>
              <a:ext uri="{FF2B5EF4-FFF2-40B4-BE49-F238E27FC236}">
                <a16:creationId xmlns:a16="http://schemas.microsoft.com/office/drawing/2014/main" id="{57BD5B60-08BE-DC45-887F-3FD2AA299C6B}"/>
              </a:ext>
            </a:extLst>
          </p:cNvPr>
          <p:cNvSpPr txBox="1"/>
          <p:nvPr/>
        </p:nvSpPr>
        <p:spPr>
          <a:xfrm>
            <a:off x="1" y="633045"/>
            <a:ext cx="8053754" cy="5909310"/>
          </a:xfrm>
          <a:prstGeom prst="rect">
            <a:avLst/>
          </a:prstGeom>
          <a:noFill/>
        </p:spPr>
        <p:txBody>
          <a:bodyPr wrap="square" rtlCol="0">
            <a:spAutoFit/>
          </a:bodyPr>
          <a:lstStyle/>
          <a:p>
            <a:r>
              <a:rPr lang="en-US" sz="1400" dirty="0"/>
              <a:t>Question:  </a:t>
            </a:r>
          </a:p>
          <a:p>
            <a:r>
              <a:rPr lang="en-US" sz="1400" dirty="0"/>
              <a:t>If a load balancer is used - isn't that the single point of failure?</a:t>
            </a:r>
          </a:p>
          <a:p>
            <a:endParaRPr lang="en-US" sz="1400" dirty="0"/>
          </a:p>
          <a:p>
            <a:r>
              <a:rPr lang="en-US" sz="1400" dirty="0"/>
              <a:t>Answer:</a:t>
            </a:r>
          </a:p>
          <a:p>
            <a:r>
              <a:rPr lang="en-US" sz="1400" dirty="0"/>
              <a:t>Yes, it will become a single point of failure if it is a single device. </a:t>
            </a:r>
            <a:br>
              <a:rPr lang="en-US" sz="1400" dirty="0"/>
            </a:br>
            <a:r>
              <a:rPr lang="en-US" sz="1400" dirty="0"/>
              <a:t>So to avoid this, we need to use more than one balancer, </a:t>
            </a:r>
          </a:p>
          <a:p>
            <a:r>
              <a:rPr lang="en-US" sz="1400" dirty="0"/>
              <a:t>and we need to run them as a HA (High Availability) cluster.</a:t>
            </a:r>
          </a:p>
          <a:p>
            <a:r>
              <a:rPr lang="en-US" sz="1400" dirty="0"/>
              <a:t>  - </a:t>
            </a:r>
            <a:r>
              <a:rPr lang="en-US" sz="1400" dirty="0">
                <a:hlinkClick r:id="rId2"/>
              </a:rPr>
              <a:t>https://en.wikipedia.org/wiki/High-availability_cluster</a:t>
            </a:r>
            <a:endParaRPr lang="en-US" sz="1400" dirty="0"/>
          </a:p>
          <a:p>
            <a:endParaRPr lang="en-US" sz="1400" dirty="0"/>
          </a:p>
          <a:p>
            <a:r>
              <a:rPr lang="en-US" sz="1400" dirty="0"/>
              <a:t>There are multiple ways to achieve High Availability.</a:t>
            </a:r>
          </a:p>
          <a:p>
            <a:r>
              <a:rPr lang="en-US" sz="1400" dirty="0"/>
              <a:t>For example, consider simple fail-over mechanism with just two servers (master/slave).</a:t>
            </a:r>
          </a:p>
          <a:p>
            <a:r>
              <a:rPr lang="en-US" sz="1400" dirty="0"/>
              <a:t>They receive the same input, do the same calculations, constantly in sync, but only the master provides the output. </a:t>
            </a:r>
          </a:p>
          <a:p>
            <a:r>
              <a:rPr lang="en-US" sz="1400" dirty="0"/>
              <a:t>The slave server monitors the heartbeat of the master. If the master server dies (heartbeat stops), the slave  server becomes the new master.</a:t>
            </a:r>
          </a:p>
          <a:p>
            <a:endParaRPr lang="en-US" sz="1400" dirty="0"/>
          </a:p>
          <a:p>
            <a:r>
              <a:rPr lang="en-US" sz="1400" dirty="0"/>
              <a:t>In the above simple master/slave architecture, the slave is mostly doing nothing.</a:t>
            </a:r>
          </a:p>
          <a:p>
            <a:r>
              <a:rPr lang="en-US" sz="1400" dirty="0"/>
              <a:t>In real life you may have many servers receiving same inputs and separating their responsibilities to achieve higher performance. Then if one of the servers dies, others can take over its responsibilities.</a:t>
            </a:r>
          </a:p>
          <a:p>
            <a:r>
              <a:rPr lang="en-US" sz="1400" dirty="0"/>
              <a:t>Common method of separating responsibilities (and doing fail-over) is called "</a:t>
            </a:r>
            <a:r>
              <a:rPr lang="en-US" sz="1400" b="1" dirty="0">
                <a:solidFill>
                  <a:srgbClr val="FF0000"/>
                </a:solidFill>
              </a:rPr>
              <a:t>consistent hashing</a:t>
            </a:r>
            <a:r>
              <a:rPr lang="en-US" sz="1400" dirty="0"/>
              <a:t>". </a:t>
            </a:r>
          </a:p>
          <a:p>
            <a:r>
              <a:rPr lang="en-US" sz="1400" dirty="0"/>
              <a:t>  - </a:t>
            </a:r>
            <a:r>
              <a:rPr lang="en-US" sz="1400" dirty="0">
                <a:hlinkClick r:id="rId3"/>
              </a:rPr>
              <a:t>https://en.wikipedia.org/wiki/Consistent_hashing</a:t>
            </a:r>
            <a:r>
              <a:rPr lang="en-US" sz="1400" dirty="0"/>
              <a:t> </a:t>
            </a:r>
          </a:p>
          <a:p>
            <a:r>
              <a:rPr lang="en-US" sz="1400" dirty="0"/>
              <a:t>Good explanation: </a:t>
            </a:r>
          </a:p>
          <a:p>
            <a:r>
              <a:rPr lang="en-US" sz="1400" dirty="0"/>
              <a:t>  - </a:t>
            </a:r>
            <a:r>
              <a:rPr lang="en-US" sz="1400" dirty="0">
                <a:hlinkClick r:id="rId4"/>
              </a:rPr>
              <a:t>https://dzone.com/articles/simple-magic-consistent</a:t>
            </a:r>
            <a:endParaRPr lang="en-US" sz="1400" dirty="0"/>
          </a:p>
          <a:p>
            <a:r>
              <a:rPr lang="en-US" sz="1400" dirty="0"/>
              <a:t>Original paper (1997):</a:t>
            </a:r>
          </a:p>
          <a:p>
            <a:r>
              <a:rPr lang="en-US" sz="1400" dirty="0"/>
              <a:t>  - Consistent Hashing and Random Trees: Distributed Caching Protocols for Relieving Hot Spots on the World Wide Web – by David Karger, Eric Lehman, Tom Leighton, Matthew Levine, Daniel Lewin, Rina </a:t>
            </a:r>
            <a:r>
              <a:rPr lang="en-US" sz="1400" dirty="0" err="1"/>
              <a:t>Panigrahy</a:t>
            </a:r>
            <a:r>
              <a:rPr lang="en-US" sz="1400" dirty="0"/>
              <a:t>.</a:t>
            </a:r>
          </a:p>
        </p:txBody>
      </p:sp>
      <p:pic>
        <p:nvPicPr>
          <p:cNvPr id="6" name="Picture 5">
            <a:extLst>
              <a:ext uri="{FF2B5EF4-FFF2-40B4-BE49-F238E27FC236}">
                <a16:creationId xmlns:a16="http://schemas.microsoft.com/office/drawing/2014/main" id="{91228A1B-76BF-4E4C-AF9E-3B8FF4D987E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093570" y="136686"/>
            <a:ext cx="2015880" cy="2610851"/>
          </a:xfrm>
          <a:prstGeom prst="rect">
            <a:avLst/>
          </a:prstGeom>
        </p:spPr>
      </p:pic>
      <p:pic>
        <p:nvPicPr>
          <p:cNvPr id="7" name="Picture 6">
            <a:extLst>
              <a:ext uri="{FF2B5EF4-FFF2-40B4-BE49-F238E27FC236}">
                <a16:creationId xmlns:a16="http://schemas.microsoft.com/office/drawing/2014/main" id="{0DC98224-B504-174B-AC4E-003DFC6FB60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170985" y="3353804"/>
            <a:ext cx="4021015" cy="2746429"/>
          </a:xfrm>
          <a:prstGeom prst="rect">
            <a:avLst/>
          </a:prstGeom>
        </p:spPr>
      </p:pic>
      <p:sp>
        <p:nvSpPr>
          <p:cNvPr id="8" name="TextBox 7">
            <a:extLst>
              <a:ext uri="{FF2B5EF4-FFF2-40B4-BE49-F238E27FC236}">
                <a16:creationId xmlns:a16="http://schemas.microsoft.com/office/drawing/2014/main" id="{C8F1E7C4-846C-FB48-BD51-A1B187205465}"/>
              </a:ext>
            </a:extLst>
          </p:cNvPr>
          <p:cNvSpPr txBox="1"/>
          <p:nvPr/>
        </p:nvSpPr>
        <p:spPr>
          <a:xfrm>
            <a:off x="9074150" y="6148003"/>
            <a:ext cx="2133600" cy="375139"/>
          </a:xfrm>
          <a:prstGeom prst="rect">
            <a:avLst/>
          </a:prstGeom>
          <a:noFill/>
        </p:spPr>
        <p:txBody>
          <a:bodyPr wrap="square" rtlCol="0">
            <a:spAutoFit/>
          </a:bodyPr>
          <a:lstStyle/>
          <a:p>
            <a:r>
              <a:rPr lang="en-US" b="1" dirty="0">
                <a:solidFill>
                  <a:srgbClr val="FF0000"/>
                </a:solidFill>
              </a:rPr>
              <a:t>Consistent Hashing</a:t>
            </a:r>
          </a:p>
        </p:txBody>
      </p:sp>
    </p:spTree>
    <p:extLst>
      <p:ext uri="{BB962C8B-B14F-4D97-AF65-F5344CB8AC3E}">
        <p14:creationId xmlns:p14="http://schemas.microsoft.com/office/powerpoint/2010/main" val="477725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302</Words>
  <Application>Microsoft Macintosh PowerPoint</Application>
  <PresentationFormat>Widescreen</PresentationFormat>
  <Paragraphs>23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6</cp:revision>
  <dcterms:created xsi:type="dcterms:W3CDTF">2020-05-08T15:07:26Z</dcterms:created>
  <dcterms:modified xsi:type="dcterms:W3CDTF">2020-05-08T15:49:01Z</dcterms:modified>
</cp:coreProperties>
</file>