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9" r:id="rId2"/>
    <p:sldId id="272" r:id="rId3"/>
    <p:sldId id="274" r:id="rId4"/>
    <p:sldId id="273" r:id="rId5"/>
    <p:sldId id="275" r:id="rId6"/>
    <p:sldId id="268" r:id="rId7"/>
    <p:sldId id="276" r:id="rId8"/>
    <p:sldId id="271" r:id="rId9"/>
    <p:sldId id="261" r:id="rId10"/>
    <p:sldId id="256" r:id="rId11"/>
    <p:sldId id="257" r:id="rId12"/>
    <p:sldId id="277" r:id="rId13"/>
    <p:sldId id="262" r:id="rId14"/>
    <p:sldId id="263" r:id="rId15"/>
    <p:sldId id="264" r:id="rId16"/>
    <p:sldId id="267" r:id="rId17"/>
    <p:sldId id="258" r:id="rId18"/>
    <p:sldId id="265" r:id="rId19"/>
    <p:sldId id="266" r:id="rId20"/>
    <p:sldId id="270" r:id="rId21"/>
    <p:sldId id="269" r:id="rId22"/>
    <p:sldId id="278" r:id="rId23"/>
    <p:sldId id="279" r:id="rId24"/>
    <p:sldId id="28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48"/>
    <p:restoredTop sz="94688"/>
  </p:normalViewPr>
  <p:slideViewPr>
    <p:cSldViewPr snapToGrid="0" snapToObjects="1">
      <p:cViewPr>
        <p:scale>
          <a:sx n="120" d="100"/>
          <a:sy n="120" d="100"/>
        </p:scale>
        <p:origin x="272"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6/1/21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6/1/21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4.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0.jpeg"/><Relationship Id="rId3" Type="http://schemas.openxmlformats.org/officeDocument/2006/relationships/hyperlink" Target="https://www.youtube.com/watch?v=QT4hvcIjKtc" TargetMode="External"/><Relationship Id="rId21" Type="http://schemas.openxmlformats.org/officeDocument/2006/relationships/image" Target="../media/image33.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29.png"/><Relationship Id="rId2" Type="http://schemas.openxmlformats.org/officeDocument/2006/relationships/hyperlink" Target="https://youtu.be/hoQbrx955-8" TargetMode="External"/><Relationship Id="rId16" Type="http://schemas.openxmlformats.org/officeDocument/2006/relationships/image" Target="../media/image28.jpeg"/><Relationship Id="rId20"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36.jpeg"/><Relationship Id="rId5" Type="http://schemas.openxmlformats.org/officeDocument/2006/relationships/hyperlink" Target="https://www.youtube.com/watch?v=3HVsDRjOHqU" TargetMode="External"/><Relationship Id="rId15" Type="http://schemas.openxmlformats.org/officeDocument/2006/relationships/image" Target="../media/image27.jpeg"/><Relationship Id="rId23" Type="http://schemas.openxmlformats.org/officeDocument/2006/relationships/image" Target="../media/image35.jpeg"/><Relationship Id="rId10" Type="http://schemas.openxmlformats.org/officeDocument/2006/relationships/hyperlink" Target="https://www.youtube.com/watch?v=NnN8ksvVRIQ" TargetMode="External"/><Relationship Id="rId19" Type="http://schemas.openxmlformats.org/officeDocument/2006/relationships/image" Target="../media/image31.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26.jpeg"/><Relationship Id="rId22" Type="http://schemas.openxmlformats.org/officeDocument/2006/relationships/image" Target="../media/image34.jpeg"/></Relationships>
</file>

<file path=ppt/slides/_rels/slide22.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5" Type="http://schemas.openxmlformats.org/officeDocument/2006/relationships/image" Target="../media/image39.tiff"/><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0.jpeg"/><Relationship Id="rId4" Type="http://schemas.openxmlformats.org/officeDocument/2006/relationships/hyperlink" Target="https://www.youtube.com/watch?v=DTlvDMBDIxQ"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2.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2" y="96985"/>
            <a:ext cx="5985158" cy="6247864"/>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a:p>
            <a:endParaRPr lang="en-US" sz="800" dirty="0"/>
          </a:p>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488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(100KCal/mile), running (150KCal/mile),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7235" y="5635550"/>
            <a:ext cx="6498443" cy="646331"/>
          </a:xfrm>
          <a:prstGeom prst="rect">
            <a:avLst/>
          </a:prstGeom>
        </p:spPr>
        <p:txBody>
          <a:bodyPr wrap="square">
            <a:spAutoFit/>
          </a:bodyPr>
          <a:lstStyle/>
          <a:p>
            <a:r>
              <a:rPr lang="en-US" dirty="0"/>
              <a:t>Official CDC data and maps:</a:t>
            </a:r>
            <a:br>
              <a:rPr lang="en-US" dirty="0"/>
            </a:br>
            <a:r>
              <a:rPr lang="en-US" dirty="0"/>
              <a:t> - </a:t>
            </a:r>
            <a:r>
              <a:rPr lang="en-US" dirty="0">
                <a:hlinkClick r:id="rId2"/>
              </a:rPr>
              <a:t>https://www.cdc.gov/obesity/data/prevalence-maps.html</a:t>
            </a:r>
            <a:r>
              <a:rPr lang="en-US" dirty="0"/>
              <a:t> </a:t>
            </a:r>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49318" y="1365814"/>
            <a:ext cx="3714975" cy="25101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165518" y="4373356"/>
            <a:ext cx="3082574" cy="1907691"/>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7586995" y="230832"/>
            <a:ext cx="4239622" cy="830997"/>
          </a:xfrm>
          <a:prstGeom prst="rect">
            <a:avLst/>
          </a:prstGeom>
        </p:spPr>
        <p:txBody>
          <a:bodyPr wrap="none">
            <a:spAutoFit/>
          </a:bodyPr>
          <a:lstStyle/>
          <a:p>
            <a:r>
              <a:rPr lang="en-US" sz="2400" b="1" dirty="0"/>
              <a:t>New maps </a:t>
            </a:r>
          </a:p>
          <a:p>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7506612" y="2429721"/>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7506612" y="4944897"/>
            <a:ext cx="658906" cy="369332"/>
          </a:xfrm>
          <a:prstGeom prst="rect">
            <a:avLst/>
          </a:prstGeom>
          <a:noFill/>
        </p:spPr>
        <p:txBody>
          <a:bodyPr wrap="square" rtlCol="0">
            <a:spAutoFit/>
          </a:bodyPr>
          <a:lstStyle/>
          <a:p>
            <a:r>
              <a:rPr lang="en-US" b="1" dirty="0">
                <a:solidFill>
                  <a:srgbClr val="FF0000"/>
                </a:solidFill>
              </a:rPr>
              <a:t>2019</a:t>
            </a:r>
          </a:p>
        </p:txBody>
      </p:sp>
    </p:spTree>
    <p:extLst>
      <p:ext uri="{BB962C8B-B14F-4D97-AF65-F5344CB8AC3E}">
        <p14:creationId xmlns:p14="http://schemas.microsoft.com/office/powerpoint/2010/main" val="88451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3693319"/>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 - three times a days works for most people.</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224784"/>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D32729F0-93DF-8A4F-9E88-8E51E6178A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5576E39F-80D4-A943-A3AF-44F322152744}"/>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C71D3B3-B417-CD4B-9BFD-5C376856A425}"/>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401205"/>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a:t>
            </a:r>
            <a:r>
              <a:rPr lang="en-US" altLang="x-none" sz="1400" dirty="0" err="1">
                <a:latin typeface="Arial" charset="0"/>
              </a:rPr>
              <a:t>Ornish</a:t>
            </a:r>
            <a:endParaRPr lang="en-US" altLang="x-none" sz="1400" dirty="0">
              <a:latin typeface="Arial" charset="0"/>
            </a:endParaRP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10489604" cy="649408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Here is a short list of most effective things people do to lose weight:</a:t>
            </a:r>
          </a:p>
          <a:p>
            <a:pPr lvl="0" eaLnBrk="0" fontAlgn="base" hangingPunct="0">
              <a:spcBef>
                <a:spcPct val="0"/>
              </a:spcBef>
              <a:spcAft>
                <a:spcPct val="0"/>
              </a:spcAft>
            </a:pPr>
            <a:r>
              <a:rPr lang="en-US" altLang="x-none" sz="1600" dirty="0">
                <a:latin typeface="Arial" charset="0"/>
              </a:rPr>
              <a:t> - keep insulin low</a:t>
            </a:r>
          </a:p>
          <a:p>
            <a:pPr lvl="0" eaLnBrk="0" fontAlgn="base" hangingPunct="0">
              <a:spcBef>
                <a:spcPct val="0"/>
              </a:spcBef>
              <a:spcAft>
                <a:spcPct val="0"/>
              </a:spcAft>
            </a:pPr>
            <a:r>
              <a:rPr lang="en-US" altLang="x-none" sz="16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600" dirty="0">
                <a:latin typeface="Arial" charset="0"/>
              </a:rPr>
            </a:br>
            <a:r>
              <a:rPr lang="x-none" altLang="x-none" sz="1600" b="1" dirty="0">
                <a:solidFill>
                  <a:srgbClr val="0070C0"/>
                </a:solidFill>
                <a:latin typeface="Arial" charset="0"/>
              </a:rPr>
              <a:t>1. no sugar and no flour</a:t>
            </a:r>
            <a:r>
              <a:rPr lang="en-US" altLang="x-none" sz="1600" b="1" dirty="0">
                <a:solidFill>
                  <a:srgbClr val="0070C0"/>
                </a:solidFill>
                <a:latin typeface="Arial" charset="0"/>
              </a:rPr>
              <a:t> </a:t>
            </a:r>
            <a:r>
              <a:rPr lang="mr-IN" altLang="x-none" sz="1600" b="1" dirty="0">
                <a:solidFill>
                  <a:srgbClr val="0070C0"/>
                </a:solidFill>
                <a:latin typeface="Arial" charset="0"/>
              </a:rPr>
              <a:t>–</a:t>
            </a:r>
            <a:r>
              <a:rPr lang="en-US" altLang="x-none" sz="1600" b="1" dirty="0">
                <a:solidFill>
                  <a:srgbClr val="0070C0"/>
                </a:solidFill>
                <a:latin typeface="Arial" charset="0"/>
              </a:rPr>
              <a:t> only whole natural foods</a:t>
            </a:r>
            <a:r>
              <a:rPr lang="x-none" altLang="x-none" sz="1600" b="1" dirty="0">
                <a:solidFill>
                  <a:srgbClr val="0070C0"/>
                </a:solidFill>
                <a:latin typeface="Arial" charset="0"/>
              </a:rPr>
              <a:t>. </a:t>
            </a:r>
            <a:endParaRPr lang="en-US" altLang="x-none" sz="1600" b="1" dirty="0">
              <a:solidFill>
                <a:srgbClr val="0070C0"/>
              </a:solidFill>
              <a:latin typeface="Arial" charset="0"/>
            </a:endParaRPr>
          </a:p>
          <a:p>
            <a:pPr lvl="0" eaLnBrk="0" fontAlgn="base" hangingPunct="0">
              <a:spcBef>
                <a:spcPct val="0"/>
              </a:spcBef>
              <a:spcAft>
                <a:spcPct val="0"/>
              </a:spcAft>
            </a:pPr>
            <a:r>
              <a:rPr lang="en-US" altLang="x-none" sz="1600" dirty="0">
                <a:latin typeface="Arial" charset="0"/>
              </a:rPr>
              <a:t>A</a:t>
            </a:r>
            <a:r>
              <a:rPr lang="x-none" altLang="x-none" sz="1600" dirty="0">
                <a:latin typeface="Arial" charset="0"/>
              </a:rPr>
              <a:t>void all sweet taste (no sugar, no juices or sodas, etc.)</a:t>
            </a:r>
            <a:r>
              <a:rPr lang="en-US" altLang="x-none" sz="1600" dirty="0">
                <a:latin typeface="Arial" charset="0"/>
              </a:rPr>
              <a:t>.</a:t>
            </a:r>
            <a:br>
              <a:rPr lang="x-none" altLang="x-none" sz="1600" dirty="0">
                <a:latin typeface="Arial" charset="0"/>
              </a:rPr>
            </a:br>
            <a:r>
              <a:rPr lang="en-US" altLang="x-none" sz="1600" dirty="0">
                <a:latin typeface="Arial" charset="0"/>
              </a:rPr>
              <a:t>A</a:t>
            </a:r>
            <a:r>
              <a:rPr lang="x-none" altLang="x-none" sz="1600" dirty="0">
                <a:latin typeface="Arial" charset="0"/>
              </a:rPr>
              <a:t>void all flour-containing foods (no bread, pasta, chips, etc.) </a:t>
            </a: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Avoid all highly-processed food, “empty” calories, fatty foods and oils. Yes, not even olive oil in salad</a:t>
            </a:r>
            <a:br>
              <a:rPr lang="x-none" altLang="x-none" sz="1600" dirty="0">
                <a:latin typeface="Arial" charset="0"/>
              </a:rPr>
            </a:br>
            <a:br>
              <a:rPr lang="x-none" altLang="x-none" sz="1600" dirty="0">
                <a:latin typeface="Arial" charset="0"/>
              </a:rPr>
            </a:br>
            <a:r>
              <a:rPr lang="x-none" altLang="x-none" sz="1600" b="1" dirty="0">
                <a:solidFill>
                  <a:srgbClr val="0070C0"/>
                </a:solidFill>
                <a:latin typeface="Arial" charset="0"/>
              </a:rPr>
              <a:t>2. intermitting fasting. </a:t>
            </a:r>
            <a:endParaRPr lang="en-US" altLang="x-none" sz="1600" b="1" dirty="0">
              <a:solidFill>
                <a:srgbClr val="0070C0"/>
              </a:solidFill>
              <a:latin typeface="Arial" charset="0"/>
            </a:endParaRPr>
          </a:p>
          <a:p>
            <a:pPr lvl="0" eaLnBrk="0" fontAlgn="base" hangingPunct="0">
              <a:spcBef>
                <a:spcPct val="0"/>
              </a:spcBef>
              <a:spcAft>
                <a:spcPct val="0"/>
              </a:spcAft>
            </a:pPr>
            <a:r>
              <a:rPr lang="x-none" altLang="x-none" sz="1600" dirty="0">
                <a:latin typeface="Arial" charset="0"/>
              </a:rPr>
              <a:t>No snacking between meals</a:t>
            </a:r>
            <a:r>
              <a:rPr lang="en-US" altLang="x-none" sz="1600" dirty="0">
                <a:latin typeface="Arial" charset="0"/>
              </a:rPr>
              <a:t> </a:t>
            </a:r>
            <a:r>
              <a:rPr lang="mr-IN" altLang="x-none" sz="1600" dirty="0">
                <a:latin typeface="Arial" charset="0"/>
              </a:rPr>
              <a:t>–</a:t>
            </a:r>
            <a:r>
              <a:rPr lang="en-US" altLang="x-none" sz="1600" dirty="0">
                <a:latin typeface="Arial" charset="0"/>
              </a:rPr>
              <a:t> give time to allow insulin to go down</a:t>
            </a:r>
          </a:p>
          <a:p>
            <a:pPr lvl="0" eaLnBrk="0" fontAlgn="base" hangingPunct="0">
              <a:spcBef>
                <a:spcPct val="0"/>
              </a:spcBef>
              <a:spcAft>
                <a:spcPct val="0"/>
              </a:spcAft>
            </a:pPr>
            <a:r>
              <a:rPr lang="en-US" altLang="x-none" sz="1600" dirty="0">
                <a:latin typeface="Arial" charset="0"/>
              </a:rPr>
              <a:t>Eat 2-3 times/day. </a:t>
            </a:r>
            <a:r>
              <a:rPr lang="x-none" altLang="x-none" sz="1600" dirty="0">
                <a:latin typeface="Arial" charset="0"/>
              </a:rPr>
              <a:t>Have</a:t>
            </a:r>
            <a:r>
              <a:rPr lang="en-US" altLang="x-none" sz="1600" dirty="0">
                <a:latin typeface="Arial" charset="0"/>
              </a:rPr>
              <a:t> one long fast (no-eating period </a:t>
            </a:r>
            <a:r>
              <a:rPr lang="mr-IN" altLang="x-none" sz="1600" dirty="0">
                <a:latin typeface="Arial" charset="0"/>
              </a:rPr>
              <a:t>–</a:t>
            </a:r>
            <a:r>
              <a:rPr lang="en-US" altLang="x-none" sz="1600" dirty="0">
                <a:latin typeface="Arial" charset="0"/>
              </a:rPr>
              <a:t> 12..16 hours long) </a:t>
            </a:r>
            <a:r>
              <a:rPr lang="x-none" altLang="x-none" sz="1600">
                <a:latin typeface="Arial" charset="0"/>
              </a:rPr>
              <a:t>every day</a:t>
            </a:r>
            <a:br>
              <a:rPr lang="x-none" altLang="x-none" sz="1600" dirty="0">
                <a:latin typeface="Arial" charset="0"/>
              </a:rPr>
            </a:br>
            <a:r>
              <a:rPr lang="en-US" altLang="x-none" sz="1600" dirty="0">
                <a:latin typeface="Arial" charset="0"/>
              </a:rPr>
              <a:t>Simple strategy - eat breakfast (8am), lunch (1pm), and small early dinner (6pm). Fasting 14 </a:t>
            </a:r>
            <a:r>
              <a:rPr lang="en-US" altLang="x-none" sz="1600" dirty="0" err="1">
                <a:latin typeface="Arial" charset="0"/>
              </a:rPr>
              <a:t>hrs</a:t>
            </a:r>
            <a:r>
              <a:rPr lang="en-US" altLang="x-none" sz="1600" dirty="0">
                <a:latin typeface="Arial" charset="0"/>
              </a:rPr>
              <a:t> (6pm-8am)</a:t>
            </a:r>
          </a:p>
          <a:p>
            <a:pPr lvl="0" eaLnBrk="0" fontAlgn="base" hangingPunct="0">
              <a:spcBef>
                <a:spcPct val="0"/>
              </a:spcBef>
              <a:spcAft>
                <a:spcPct val="0"/>
              </a:spcAft>
            </a:pPr>
            <a:br>
              <a:rPr lang="en-US" altLang="x-none" sz="1600" dirty="0">
                <a:latin typeface="Arial" charset="0"/>
              </a:rPr>
            </a:br>
            <a:r>
              <a:rPr lang="x-none" altLang="x-none" sz="1600" b="1">
                <a:solidFill>
                  <a:srgbClr val="0070C0"/>
                </a:solidFill>
                <a:latin typeface="Arial" charset="0"/>
              </a:rPr>
              <a:t>3</a:t>
            </a:r>
            <a:r>
              <a:rPr lang="x-none" altLang="x-none" sz="1600" b="1" dirty="0">
                <a:solidFill>
                  <a:srgbClr val="0070C0"/>
                </a:solidFill>
                <a:latin typeface="Arial" charset="0"/>
              </a:rPr>
              <a:t>. </a:t>
            </a:r>
            <a:r>
              <a:rPr lang="en-US" altLang="x-none" sz="16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6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600" dirty="0">
                <a:latin typeface="Arial" charset="0"/>
              </a:rPr>
              <a:t>Y</a:t>
            </a:r>
            <a:r>
              <a:rPr lang="x-none" altLang="x-none" sz="1600" dirty="0">
                <a:latin typeface="Arial" charset="0"/>
              </a:rPr>
              <a:t>ou may have huge meals - and still lose weight very fast.</a:t>
            </a:r>
            <a:r>
              <a:rPr lang="en-US" altLang="x-none" sz="1600" dirty="0">
                <a:latin typeface="Arial" charset="0"/>
              </a:rPr>
              <a:t> </a:t>
            </a:r>
            <a:br>
              <a:rPr lang="en-US" altLang="x-none" sz="1600" dirty="0">
                <a:latin typeface="Arial" charset="0"/>
              </a:rPr>
            </a:br>
            <a:r>
              <a:rPr lang="en-US" altLang="x-none" sz="1600" dirty="0">
                <a:latin typeface="Arial" charset="0"/>
              </a:rPr>
              <a:t>Example: 1</a:t>
            </a:r>
            <a:r>
              <a:rPr lang="x-none" altLang="x-none" sz="1600" dirty="0">
                <a:latin typeface="Arial" charset="0"/>
              </a:rPr>
              <a:t>000 calories = </a:t>
            </a:r>
            <a:r>
              <a:rPr lang="en-US" altLang="x-none" sz="1600" dirty="0">
                <a:latin typeface="Arial" charset="0"/>
              </a:rPr>
              <a:t>9</a:t>
            </a:r>
            <a:r>
              <a:rPr lang="x-none" altLang="x-none" sz="1600" dirty="0">
                <a:latin typeface="Arial" charset="0"/>
              </a:rPr>
              <a:t> lbs of raw </a:t>
            </a:r>
            <a:r>
              <a:rPr lang="en-US" altLang="x-none" sz="1600" dirty="0">
                <a:latin typeface="Arial" charset="0"/>
              </a:rPr>
              <a:t>lettuce salad or </a:t>
            </a:r>
            <a:r>
              <a:rPr lang="x-none" altLang="x-none" sz="1600" dirty="0">
                <a:latin typeface="Arial" charset="0"/>
              </a:rPr>
              <a:t>spinach or other green leaves </a:t>
            </a:r>
            <a:r>
              <a:rPr lang="en-US" altLang="x-none" sz="1600" dirty="0">
                <a:latin typeface="Arial" charset="0"/>
              </a:rPr>
              <a:t>or cabbage or cauliflower,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6</a:t>
            </a:r>
            <a:r>
              <a:rPr lang="x-none" altLang="x-none" sz="1600" dirty="0">
                <a:latin typeface="Arial" charset="0"/>
              </a:rPr>
              <a:t> lbs of raw broccoli</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                                     or 5 </a:t>
            </a:r>
            <a:r>
              <a:rPr lang="en-US" altLang="x-none" sz="1600" dirty="0" err="1">
                <a:latin typeface="Arial" charset="0"/>
              </a:rPr>
              <a:t>lbs</a:t>
            </a:r>
            <a:r>
              <a:rPr lang="en-US" altLang="x-none" sz="1600" dirty="0">
                <a:latin typeface="Arial" charset="0"/>
              </a:rPr>
              <a:t> of carrots, </a:t>
            </a:r>
          </a:p>
          <a:p>
            <a:pPr lvl="0" eaLnBrk="0" fontAlgn="base" hangingPunct="0">
              <a:spcBef>
                <a:spcPct val="0"/>
              </a:spcBef>
              <a:spcAft>
                <a:spcPct val="0"/>
              </a:spcAft>
            </a:pPr>
            <a:r>
              <a:rPr lang="en-US" altLang="x-none" sz="1600" dirty="0">
                <a:latin typeface="Arial" charset="0"/>
              </a:rPr>
              <a:t>                                     </a:t>
            </a:r>
            <a:r>
              <a:rPr lang="x-none" altLang="x-none" sz="1600" dirty="0">
                <a:latin typeface="Arial" charset="0"/>
              </a:rPr>
              <a:t>or </a:t>
            </a:r>
            <a:r>
              <a:rPr lang="en-US" altLang="x-none" sz="1600" dirty="0">
                <a:latin typeface="Arial" charset="0"/>
              </a:rPr>
              <a:t>4 </a:t>
            </a:r>
            <a:r>
              <a:rPr lang="en-US" altLang="x-none" sz="1600" dirty="0" err="1">
                <a:latin typeface="Arial" charset="0"/>
              </a:rPr>
              <a:t>lbs</a:t>
            </a:r>
            <a:r>
              <a:rPr lang="en-US" altLang="x-none" sz="1600" dirty="0">
                <a:latin typeface="Arial" charset="0"/>
              </a:rPr>
              <a:t> of apples</a:t>
            </a:r>
            <a:r>
              <a:rPr lang="x-none" altLang="x-none" sz="1600" dirty="0">
                <a:latin typeface="Arial" charset="0"/>
              </a:rPr>
              <a:t>. </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Attention </a:t>
            </a:r>
            <a:r>
              <a:rPr lang="mr-IN" altLang="x-none" sz="1600" dirty="0">
                <a:latin typeface="Arial" charset="0"/>
              </a:rPr>
              <a:t>–</a:t>
            </a:r>
            <a:r>
              <a:rPr lang="en-US" altLang="x-none" sz="1600" dirty="0">
                <a:latin typeface="Arial" charset="0"/>
              </a:rPr>
              <a:t> do not use oily dressing, because it can easily quadruple calories.</a:t>
            </a:r>
          </a:p>
          <a:p>
            <a:pPr eaLnBrk="0" fontAlgn="base" hangingPunct="0">
              <a:spcBef>
                <a:spcPct val="0"/>
              </a:spcBef>
              <a:spcAft>
                <a:spcPct val="0"/>
              </a:spcAft>
            </a:pPr>
            <a:endParaRPr lang="en-US" altLang="x-none" sz="1600" dirty="0">
              <a:latin typeface="Arial" charset="0"/>
            </a:endParaRPr>
          </a:p>
          <a:p>
            <a:pPr eaLnBrk="0" fontAlgn="base" hangingPunct="0">
              <a:spcBef>
                <a:spcPct val="0"/>
              </a:spcBef>
              <a:spcAft>
                <a:spcPct val="0"/>
              </a:spcAft>
            </a:pPr>
            <a:r>
              <a:rPr lang="en-US" altLang="x-none" sz="16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600" dirty="0">
                <a:latin typeface="Arial" charset="0"/>
              </a:rPr>
              <a:t>no meat, no chicken, no eggs, no dairy: no milk, no cheese, </a:t>
            </a:r>
            <a:r>
              <a:rPr lang="en-US" altLang="x-none" sz="1600" dirty="0" err="1">
                <a:latin typeface="Arial" charset="0"/>
              </a:rPr>
              <a:t>etc</a:t>
            </a:r>
            <a:endParaRPr lang="en-US" altLang="x-none" sz="1600" dirty="0">
              <a:latin typeface="Arial" charset="0"/>
            </a:endParaRPr>
          </a:p>
          <a:p>
            <a:pPr eaLnBrk="0" fontAlgn="base" hangingPunct="0">
              <a:spcBef>
                <a:spcPct val="0"/>
              </a:spcBef>
              <a:spcAft>
                <a:spcPct val="0"/>
              </a:spcAft>
            </a:pPr>
            <a:r>
              <a:rPr lang="en-US" altLang="x-none" sz="1600" dirty="0">
                <a:latin typeface="Arial" charset="0"/>
              </a:rPr>
              <a:t>and no oils (not even olive oil)</a:t>
            </a:r>
          </a:p>
        </p:txBody>
      </p:sp>
    </p:spTree>
    <p:extLst>
      <p:ext uri="{BB962C8B-B14F-4D97-AF65-F5344CB8AC3E}">
        <p14:creationId xmlns:p14="http://schemas.microsoft.com/office/powerpoint/2010/main" val="26868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7984"/>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avoid snacking between meals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intermittent fasting works</a:t>
            </a:r>
            <a:r>
              <a:rPr lang="en-US" altLang="x-none" sz="1600" dirty="0">
                <a:latin typeface="Arial" charset="0"/>
              </a:rPr>
              <a:t> (make long pauses between meals)</a:t>
            </a:r>
          </a:p>
          <a:p>
            <a:r>
              <a:rPr lang="x-none" altLang="x-none" sz="1600" dirty="0">
                <a:latin typeface="Arial" charset="0"/>
              </a:rPr>
              <a:t>   And it doesn't cause metabolic slowdown. </a:t>
            </a:r>
            <a:r>
              <a:rPr lang="en-US" altLang="x-none" sz="1600" dirty="0">
                <a:latin typeface="Arial" charset="0"/>
              </a:rPr>
              <a:t>It doesn’t make you hungry.</a:t>
            </a:r>
            <a:br>
              <a:rPr lang="x-none" altLang="x-none" sz="1600">
                <a:latin typeface="Arial" charset="0"/>
              </a:rPr>
            </a:br>
            <a:endParaRPr lang="en-US" altLang="x-none" sz="1600" dirty="0">
              <a:latin typeface="Arial" charset="0"/>
            </a:endParaRP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br>
              <a:rPr lang="x-none" altLang="x-none" sz="1600">
                <a:latin typeface="Arial" charset="0"/>
              </a:rPr>
            </a:b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5244</Words>
  <Application>Microsoft Macintosh PowerPoint</Application>
  <PresentationFormat>Widescreen</PresentationFormat>
  <Paragraphs>377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98</cp:revision>
  <cp:lastPrinted>2021-05-27T16:15:58Z</cp:lastPrinted>
  <dcterms:created xsi:type="dcterms:W3CDTF">2017-08-29T18:32:57Z</dcterms:created>
  <dcterms:modified xsi:type="dcterms:W3CDTF">2021-06-01T20:21:51Z</dcterms:modified>
</cp:coreProperties>
</file>