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spy.sourceforge.net/" TargetMode="External"/><Relationship Id="rId3" Type="http://schemas.openxmlformats.org/officeDocument/2006/relationships/hyperlink" Target="https://docs.python.org/3/library/multiprocessing.html" TargetMode="External"/><Relationship Id="rId7" Type="http://schemas.openxmlformats.org/officeDocument/2006/relationships/hyperlink" Target="https://dask.org/" TargetMode="External"/><Relationship Id="rId2" Type="http://schemas.openxmlformats.org/officeDocument/2006/relationships/hyperlink" Target="https://en.wikipedia.org/wiki/Global_interpreter_lo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y.io/" TargetMode="External"/><Relationship Id="rId11" Type="http://schemas.openxmlformats.org/officeDocument/2006/relationships/hyperlink" Target="https://robusgauli.medium.com/non-blocking-i-o-for-python-f4da77d3353a" TargetMode="External"/><Relationship Id="rId5" Type="http://schemas.openxmlformats.org/officeDocument/2006/relationships/hyperlink" Target="https://github.com/modin-project/modin" TargetMode="External"/><Relationship Id="rId10" Type="http://schemas.openxmlformats.org/officeDocument/2006/relationships/hyperlink" Target="https://github.com/ipython/ipyparallel" TargetMode="External"/><Relationship Id="rId4" Type="http://schemas.openxmlformats.org/officeDocument/2006/relationships/hyperlink" Target="https://eventlet.net/" TargetMode="External"/><Relationship Id="rId9" Type="http://schemas.openxmlformats.org/officeDocument/2006/relationships/hyperlink" Target="https://github.com/nalepae/pandarall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eventlet/" TargetMode="External"/><Relationship Id="rId2" Type="http://schemas.openxmlformats.org/officeDocument/2006/relationships/hyperlink" Target="https://eventle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eleryproject.org/en/stable/userguide/concurrency/eventlet.html" TargetMode="External"/><Relationship Id="rId5" Type="http://schemas.openxmlformats.org/officeDocument/2006/relationships/hyperlink" Target="https://eventlet.net/doc/patching.html" TargetMode="External"/><Relationship Id="rId4" Type="http://schemas.openxmlformats.org/officeDocument/2006/relationships/hyperlink" Target="http://eventlet.net/doc/modules/greenpoo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FDF2-3A28-A84D-A039-718B3B51F826}"/>
              </a:ext>
            </a:extLst>
          </p:cNvPr>
          <p:cNvSpPr/>
          <p:nvPr/>
        </p:nvSpPr>
        <p:spPr>
          <a:xfrm>
            <a:off x="695160" y="5196419"/>
            <a:ext cx="94004" cy="12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2C900-0F5B-E148-9FB6-27EA11903FFD}"/>
              </a:ext>
            </a:extLst>
          </p:cNvPr>
          <p:cNvSpPr/>
          <p:nvPr/>
        </p:nvSpPr>
        <p:spPr>
          <a:xfrm>
            <a:off x="871311" y="5196419"/>
            <a:ext cx="94004" cy="12172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CEE2E-F176-0B4B-A3D9-4FE8313B0D55}"/>
              </a:ext>
            </a:extLst>
          </p:cNvPr>
          <p:cNvSpPr/>
          <p:nvPr/>
        </p:nvSpPr>
        <p:spPr>
          <a:xfrm>
            <a:off x="1086064" y="5196419"/>
            <a:ext cx="94005" cy="12172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AC34D-F881-984C-8E32-0B3C52476B3C}"/>
              </a:ext>
            </a:extLst>
          </p:cNvPr>
          <p:cNvSpPr/>
          <p:nvPr/>
        </p:nvSpPr>
        <p:spPr>
          <a:xfrm>
            <a:off x="504980" y="5070763"/>
            <a:ext cx="834520" cy="143998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9D567-49C5-1A4B-B630-AFC4D9F44176}"/>
              </a:ext>
            </a:extLst>
          </p:cNvPr>
          <p:cNvSpPr txBox="1"/>
          <p:nvPr/>
        </p:nvSpPr>
        <p:spPr>
          <a:xfrm>
            <a:off x="192169" y="4579593"/>
            <a:ext cx="17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02B51-356F-9F40-8DD7-4B919AD95556}"/>
              </a:ext>
            </a:extLst>
          </p:cNvPr>
          <p:cNvSpPr txBox="1"/>
          <p:nvPr/>
        </p:nvSpPr>
        <p:spPr>
          <a:xfrm>
            <a:off x="7808455" y="3726405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Python with GIL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03557-53C4-444B-AB3B-32B15BC759D3}"/>
              </a:ext>
            </a:extLst>
          </p:cNvPr>
          <p:cNvSpPr/>
          <p:nvPr/>
        </p:nvSpPr>
        <p:spPr>
          <a:xfrm>
            <a:off x="7895062" y="4453477"/>
            <a:ext cx="261071" cy="6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8F02E-BD1C-5D48-90F8-93571E847902}"/>
              </a:ext>
            </a:extLst>
          </p:cNvPr>
          <p:cNvSpPr/>
          <p:nvPr/>
        </p:nvSpPr>
        <p:spPr>
          <a:xfrm>
            <a:off x="7895061" y="5058313"/>
            <a:ext cx="261071" cy="604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29B44-9ED4-304D-A7EA-B4B8AA943A70}"/>
              </a:ext>
            </a:extLst>
          </p:cNvPr>
          <p:cNvSpPr/>
          <p:nvPr/>
        </p:nvSpPr>
        <p:spPr>
          <a:xfrm>
            <a:off x="7895060" y="5663149"/>
            <a:ext cx="261071" cy="604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6DAE-C273-1C49-B934-EF0EDF7E5EDC}"/>
              </a:ext>
            </a:extLst>
          </p:cNvPr>
          <p:cNvSpPr/>
          <p:nvPr/>
        </p:nvSpPr>
        <p:spPr>
          <a:xfrm>
            <a:off x="7609312" y="4210589"/>
            <a:ext cx="1921019" cy="237426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7FA-AB1D-7349-8EE7-45AFDFCE92E9}"/>
              </a:ext>
            </a:extLst>
          </p:cNvPr>
          <p:cNvSpPr txBox="1"/>
          <p:nvPr/>
        </p:nvSpPr>
        <p:spPr>
          <a:xfrm>
            <a:off x="8183177" y="4582821"/>
            <a:ext cx="58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7140-A6B6-DB4C-9F49-A52FA9793F4A}"/>
              </a:ext>
            </a:extLst>
          </p:cNvPr>
          <p:cNvSpPr txBox="1"/>
          <p:nvPr/>
        </p:nvSpPr>
        <p:spPr>
          <a:xfrm>
            <a:off x="8183177" y="5206842"/>
            <a:ext cx="178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page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43381-D2FF-474D-AE34-9D33AF730B1C}"/>
              </a:ext>
            </a:extLst>
          </p:cNvPr>
          <p:cNvSpPr txBox="1"/>
          <p:nvPr/>
        </p:nvSpPr>
        <p:spPr>
          <a:xfrm>
            <a:off x="8183177" y="5790088"/>
            <a:ext cx="120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 insert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49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Threads – and GIL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GIL = Global Interpreter Lock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https://en.wikipedia.org/wiki/Global_interpreter_lock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2F9D-60E3-4A46-B6CE-11A2F8F8810D}"/>
              </a:ext>
            </a:extLst>
          </p:cNvPr>
          <p:cNvSpPr txBox="1"/>
          <p:nvPr/>
        </p:nvSpPr>
        <p:spPr>
          <a:xfrm>
            <a:off x="52057" y="1119415"/>
            <a:ext cx="5123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Operating system constantly switches execution for 100s of processes and threads between just few CPUs.</a:t>
            </a:r>
          </a:p>
          <a:p>
            <a:endParaRPr lang="en-US" sz="1400" dirty="0"/>
          </a:p>
          <a:p>
            <a:r>
              <a:rPr lang="en-US" sz="1400" dirty="0"/>
              <a:t>A process may have several "native" threads inside. Operating system sees them as "light processes" and switches execution for them in same way as it switches between processes.</a:t>
            </a:r>
          </a:p>
          <a:p>
            <a:endParaRPr lang="en-US" sz="1400" dirty="0"/>
          </a:p>
          <a:p>
            <a:r>
              <a:rPr lang="en-US" sz="1400" dirty="0"/>
              <a:t>With GIL only one thread can be accessing the interpreter at a time. So threads in Python can not run "in parallel".</a:t>
            </a:r>
          </a:p>
          <a:p>
            <a:endParaRPr lang="en-US" sz="1400" dirty="0"/>
          </a:p>
          <a:p>
            <a:r>
              <a:rPr lang="en-US" sz="1400" dirty="0"/>
              <a:t>Some python modules written in C/C++ (like </a:t>
            </a:r>
            <a:r>
              <a:rPr lang="en-US" sz="1400" dirty="0" err="1"/>
              <a:t>Numpy</a:t>
            </a:r>
            <a:r>
              <a:rPr lang="en-US" sz="1400" dirty="0"/>
              <a:t>) can lift this restriction inside them – and achieve fast processing speeds.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FBB6A-B684-D34B-BACD-2704D07F0C5B}"/>
              </a:ext>
            </a:extLst>
          </p:cNvPr>
          <p:cNvSpPr txBox="1"/>
          <p:nvPr/>
        </p:nvSpPr>
        <p:spPr>
          <a:xfrm>
            <a:off x="3054742" y="4579593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B2AB9-152F-FC46-946E-4FBD939508D8}"/>
              </a:ext>
            </a:extLst>
          </p:cNvPr>
          <p:cNvSpPr/>
          <p:nvPr/>
        </p:nvSpPr>
        <p:spPr>
          <a:xfrm>
            <a:off x="3201113" y="5085037"/>
            <a:ext cx="179572" cy="1439987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BD89AB-74CB-6940-9368-54DB38C6D743}"/>
              </a:ext>
            </a:extLst>
          </p:cNvPr>
          <p:cNvSpPr/>
          <p:nvPr/>
        </p:nvSpPr>
        <p:spPr>
          <a:xfrm>
            <a:off x="3686021" y="5094937"/>
            <a:ext cx="179572" cy="14399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1B6D8-F433-B04E-B57D-37B1C930E182}"/>
              </a:ext>
            </a:extLst>
          </p:cNvPr>
          <p:cNvSpPr/>
          <p:nvPr/>
        </p:nvSpPr>
        <p:spPr>
          <a:xfrm>
            <a:off x="4147180" y="5104837"/>
            <a:ext cx="179572" cy="143998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2D4CD3-D97B-CB48-858F-D5340C4D0582}"/>
              </a:ext>
            </a:extLst>
          </p:cNvPr>
          <p:cNvSpPr txBox="1"/>
          <p:nvPr/>
        </p:nvSpPr>
        <p:spPr>
          <a:xfrm>
            <a:off x="6101093" y="123865"/>
            <a:ext cx="5962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achieve parallelism in 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Multiprocessing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https://docs.python.org/3/library/multiprocessing.html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dirty="0" err="1"/>
              <a:t>Eventlet</a:t>
            </a:r>
            <a:r>
              <a:rPr lang="en-US" sz="1400" dirty="0"/>
              <a:t> (monkey-patching, has limitations) - </a:t>
            </a:r>
            <a:r>
              <a:rPr lang="en-US" sz="1400" dirty="0">
                <a:hlinkClick r:id="rId4"/>
              </a:rPr>
              <a:t>https://eventlet.net/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modules which are multithreaded inside them (</a:t>
            </a:r>
            <a:r>
              <a:rPr lang="en-US" sz="1400" dirty="0" err="1"/>
              <a:t>numpy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https://github.com/modin-project/modin</a:t>
            </a:r>
            <a:r>
              <a:rPr lang="en-US" sz="1400" dirty="0"/>
              <a:t>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Ray - </a:t>
            </a:r>
            <a:r>
              <a:rPr lang="en-US" sz="1400" dirty="0">
                <a:hlinkClick r:id="rId6"/>
              </a:rPr>
              <a:t>https://ray.io/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Dask</a:t>
            </a:r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https://dask.org/</a:t>
            </a:r>
            <a:r>
              <a:rPr lang="en-US" sz="1400" dirty="0"/>
              <a:t>  (multiple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Dispy</a:t>
            </a: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http://dispy.sourceforge.net/</a:t>
            </a:r>
            <a:r>
              <a:rPr lang="en-US" sz="1400" dirty="0"/>
              <a:t> (across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Pandaral-lel</a:t>
            </a:r>
            <a:r>
              <a:rPr lang="en-US" sz="1400" dirty="0"/>
              <a:t> - </a:t>
            </a:r>
            <a:r>
              <a:rPr lang="en-US" sz="1400" dirty="0">
                <a:hlinkClick r:id="rId9"/>
              </a:rPr>
              <a:t>https://github.com/nalepae/pandarallel</a:t>
            </a:r>
            <a:r>
              <a:rPr lang="en-US" sz="1400" dirty="0"/>
              <a:t> 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ipyparallel</a:t>
            </a:r>
            <a:r>
              <a:rPr lang="en-US" sz="1400" dirty="0"/>
              <a:t> - </a:t>
            </a:r>
            <a:r>
              <a:rPr lang="en-US" sz="1400" dirty="0">
                <a:hlinkClick r:id="rId10"/>
              </a:rPr>
              <a:t>https://github.com/ipython/ipyparallel</a:t>
            </a:r>
            <a:r>
              <a:rPr lang="en-US" sz="1400" dirty="0"/>
              <a:t> (</a:t>
            </a:r>
            <a:r>
              <a:rPr lang="en-US" sz="1400" dirty="0" err="1"/>
              <a:t>jupyter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Interesting read: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1"/>
              </a:rPr>
              <a:t>https://robusgauli.medium.com/non-blocking-i-o-for-python-f4da77d3353a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3AE06-5DB5-5D41-A960-FC89DFFD08F7}"/>
              </a:ext>
            </a:extLst>
          </p:cNvPr>
          <p:cNvSpPr txBox="1"/>
          <p:nvPr/>
        </p:nvSpPr>
        <p:spPr>
          <a:xfrm>
            <a:off x="0" y="612844"/>
            <a:ext cx="57951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Eventlet</a:t>
            </a:r>
            <a:r>
              <a:rPr lang="en-US" dirty="0"/>
              <a:t> is a concurrent networking library for Python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https://eventlet.net/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https://pypi.org/project/eventlet/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http://eventlet.net/doc/modules/greenpool.html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One of the challenges of writing a library like </a:t>
            </a:r>
            <a:r>
              <a:rPr lang="en-US" dirty="0" err="1"/>
              <a:t>Eventlet</a:t>
            </a:r>
            <a:r>
              <a:rPr lang="en-US" dirty="0"/>
              <a:t> is that the built-in networking libraries don’t natively support the sort of </a:t>
            </a:r>
            <a:r>
              <a:rPr lang="en-US" b="1" dirty="0">
                <a:solidFill>
                  <a:srgbClr val="FF0000"/>
                </a:solidFill>
              </a:rPr>
              <a:t>cooperative yielding</a:t>
            </a:r>
            <a:r>
              <a:rPr lang="en-US" dirty="0"/>
              <a:t> that we need. </a:t>
            </a:r>
          </a:p>
          <a:p>
            <a:r>
              <a:rPr lang="en-US" dirty="0"/>
              <a:t>What we must do instead is </a:t>
            </a:r>
            <a:r>
              <a:rPr lang="en-US" b="1" dirty="0">
                <a:solidFill>
                  <a:srgbClr val="FF0000"/>
                </a:solidFill>
              </a:rPr>
              <a:t>patch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standard library modules</a:t>
            </a:r>
            <a:r>
              <a:rPr lang="en-US" dirty="0"/>
              <a:t> in certain key places so that they do cooperatively yield.</a:t>
            </a:r>
          </a:p>
          <a:p>
            <a:r>
              <a:rPr lang="en-US" dirty="0"/>
              <a:t>The application using </a:t>
            </a:r>
            <a:r>
              <a:rPr lang="en-US" dirty="0" err="1"/>
              <a:t>Eventlet</a:t>
            </a:r>
            <a:r>
              <a:rPr lang="en-US" dirty="0"/>
              <a:t> must explicitly "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" the world for itself, using one or both of the convenient methods provided.</a:t>
            </a:r>
          </a:p>
          <a:p>
            <a:r>
              <a:rPr lang="en-US" dirty="0"/>
              <a:t> - </a:t>
            </a:r>
            <a:r>
              <a:rPr lang="en-US" dirty="0">
                <a:hlinkClick r:id="rId5"/>
              </a:rPr>
              <a:t>https://eventlet.net/doc/patching.html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Note that some libraries, usually with C extensions, cannot be </a:t>
            </a:r>
            <a:r>
              <a:rPr lang="en-US" dirty="0" err="1"/>
              <a:t>monkeypatched</a:t>
            </a:r>
            <a:r>
              <a:rPr lang="en-US" dirty="0"/>
              <a:t> and therefore cannot benefit from using </a:t>
            </a:r>
            <a:r>
              <a:rPr lang="en-US" dirty="0" err="1"/>
              <a:t>Eventlet</a:t>
            </a:r>
            <a:r>
              <a:rPr lang="en-US" dirty="0"/>
              <a:t> - read these notes:</a:t>
            </a:r>
          </a:p>
          <a:p>
            <a:r>
              <a:rPr lang="en-US" dirty="0"/>
              <a:t> - </a:t>
            </a:r>
            <a:r>
              <a:rPr lang="en-US" dirty="0">
                <a:hlinkClick r:id="rId6"/>
              </a:rPr>
              <a:t>https://docs.celeryproject.org/en/stable/userguide/concurrency/eventlet.html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C8B5F-415A-EC42-94C1-F0497711E85E}"/>
              </a:ext>
            </a:extLst>
          </p:cNvPr>
          <p:cNvSpPr txBox="1"/>
          <p:nvPr/>
        </p:nvSpPr>
        <p:spPr>
          <a:xfrm>
            <a:off x="0" y="0"/>
            <a:ext cx="226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Eventlet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2B532-299D-5549-88D2-FC10E597868D}"/>
              </a:ext>
            </a:extLst>
          </p:cNvPr>
          <p:cNvSpPr txBox="1"/>
          <p:nvPr/>
        </p:nvSpPr>
        <p:spPr>
          <a:xfrm>
            <a:off x="6594825" y="705177"/>
            <a:ext cx="547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('requests.__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('time')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mypile.spawn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internall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may call patched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requests.get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mypool.waitall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531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12</cp:revision>
  <dcterms:created xsi:type="dcterms:W3CDTF">2021-07-03T00:40:49Z</dcterms:created>
  <dcterms:modified xsi:type="dcterms:W3CDTF">2021-07-04T16:50:19Z</dcterms:modified>
</cp:coreProperties>
</file>