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9" r:id="rId2"/>
    <p:sldId id="272" r:id="rId3"/>
    <p:sldId id="268" r:id="rId4"/>
    <p:sldId id="271" r:id="rId5"/>
    <p:sldId id="261" r:id="rId6"/>
    <p:sldId id="256" r:id="rId7"/>
    <p:sldId id="257" r:id="rId8"/>
    <p:sldId id="262" r:id="rId9"/>
    <p:sldId id="263" r:id="rId10"/>
    <p:sldId id="264" r:id="rId11"/>
    <p:sldId id="267" r:id="rId12"/>
    <p:sldId id="258" r:id="rId13"/>
    <p:sldId id="265" r:id="rId14"/>
    <p:sldId id="266"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4"/>
    <p:restoredTop sz="94729"/>
  </p:normalViewPr>
  <p:slideViewPr>
    <p:cSldViewPr snapToGrid="0" snapToObjects="1">
      <p:cViewPr varScale="1">
        <p:scale>
          <a:sx n="109" d="100"/>
          <a:sy n="109" d="100"/>
        </p:scale>
        <p:origin x="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2/15/21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2/15/21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2/15/21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2/15/21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2/15/21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2/15/21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2/15/21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2/15/21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Okinawa_di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rightlineeating.com/wp-content/uploads/2017/03/BLE-Book-Launch-PowerPoint.pdf" TargetMode="External"/><Relationship Id="rId2" Type="http://schemas.openxmlformats.org/officeDocument/2006/relationships/hyperlink" Target="https://brightlineeating.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eatthis.com/8-diet-experts-order-chinese-restauran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LkXwfTsqQgQ" TargetMode="External"/><Relationship Id="rId2" Type="http://schemas.openxmlformats.org/officeDocument/2006/relationships/hyperlink" Target="https://www.veghealth.com/" TargetMode="External"/><Relationship Id="rId1" Type="http://schemas.openxmlformats.org/officeDocument/2006/relationships/slideLayout" Target="../slideLayouts/slideLayout2.xml"/><Relationship Id="rId5" Type="http://schemas.openxmlformats.org/officeDocument/2006/relationships/hyperlink" Target="http://www.npr.org/sections/thesalt/2015/04/11/398325030/eating-to-break-100-longevity-diet-tips-from-the-blue-zones" TargetMode="External"/><Relationship Id="rId4" Type="http://schemas.openxmlformats.org/officeDocument/2006/relationships/hyperlink" Target="https://youtu.be/0z03xkwFbw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gROqn53az2g" TargetMode="External"/><Relationship Id="rId13" Type="http://schemas.openxmlformats.org/officeDocument/2006/relationships/hyperlink" Target="https://www.youtube.com/watch?v=v7AYKMP6rOE" TargetMode="External"/><Relationship Id="rId3" Type="http://schemas.openxmlformats.org/officeDocument/2006/relationships/hyperlink" Target="https://www.youtube.com/watch?v=QT4hvcIjKtc" TargetMode="External"/><Relationship Id="rId7" Type="http://schemas.openxmlformats.org/officeDocument/2006/relationships/hyperlink" Target="https://www.youtube.com/watch?v=q0bo-kDHT7Y" TargetMode="External"/><Relationship Id="rId12" Type="http://schemas.openxmlformats.org/officeDocument/2006/relationships/hyperlink" Target="https://www.youtube.com/watch?v=oX6I6vs1EFs" TargetMode="External"/><Relationship Id="rId2" Type="http://schemas.openxmlformats.org/officeDocument/2006/relationships/hyperlink" Target="https://youtu.be/hoQbrx955-8" TargetMode="External"/><Relationship Id="rId1" Type="http://schemas.openxmlformats.org/officeDocument/2006/relationships/slideLayout" Target="../slideLayouts/slideLayout2.xml"/><Relationship Id="rId6" Type="http://schemas.openxmlformats.org/officeDocument/2006/relationships/hyperlink" Target="https://www.youtube.com/watch?v=2KDJdDfaEHM" TargetMode="External"/><Relationship Id="rId11" Type="http://schemas.openxmlformats.org/officeDocument/2006/relationships/hyperlink" Target="https://www.youtube.com/user/yogaglo" TargetMode="External"/><Relationship Id="rId5" Type="http://schemas.openxmlformats.org/officeDocument/2006/relationships/hyperlink" Target="https://www.youtube.com/watch?v=3HVsDRjOHqU" TargetMode="External"/><Relationship Id="rId10" Type="http://schemas.openxmlformats.org/officeDocument/2006/relationships/hyperlink" Target="https://www.youtube.com/watch?v=NnN8ksvVRIQ" TargetMode="External"/><Relationship Id="rId4" Type="http://schemas.openxmlformats.org/officeDocument/2006/relationships/hyperlink" Target="https://www.youtube.com/watch?v=askyPISMogs" TargetMode="External"/><Relationship Id="rId9" Type="http://schemas.openxmlformats.org/officeDocument/2006/relationships/hyperlink" Target="https://www.youtube.com/watch?v=nj_bOz2aig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itunes.apple.com/us/podcast/big-change-the-film-podcast/id1093956175?mt=2" TargetMode="External"/><Relationship Id="rId2" Type="http://schemas.openxmlformats.org/officeDocument/2006/relationships/hyperlink" Target="https://www.youtube.com/channel/UCzFwW-13NfNBAtGbJxvJsQQ/videos"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ncbi.nlm.nih.gov/pmc/articles/PMC2495396/" TargetMode="External"/><Relationship Id="rId7" Type="http://schemas.openxmlformats.org/officeDocument/2006/relationships/image" Target="../media/image5.tiff"/><Relationship Id="rId2" Type="http://schemas.openxmlformats.org/officeDocument/2006/relationships/hyperlink" Target="https://intensivedietarymanagement.com/perils-snacking-hormonal-obesity-xiii/" TargetMode="External"/><Relationship Id="rId1" Type="http://schemas.openxmlformats.org/officeDocument/2006/relationships/slideLayout" Target="../slideLayouts/slideLayout2.xml"/><Relationship Id="rId6" Type="http://schemas.openxmlformats.org/officeDocument/2006/relationships/hyperlink" Target="https://intensivedietarymanagement.com/longer-fasting-regimens-part-7/" TargetMode="External"/><Relationship Id="rId5" Type="http://schemas.openxmlformats.org/officeDocument/2006/relationships/hyperlink" Target="https://intensivedietarymanagement.com/fasting-regimens-part-6/" TargetMode="External"/><Relationship Id="rId4" Type="http://schemas.openxmlformats.org/officeDocument/2006/relationships/hyperlink" Target="https://www.ncbi.nlm.nih.gov/pmc/articles/PMC2495396/pdf/postmedj00315-0056.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www.maryomalley.com/" TargetMode="External"/><Relationship Id="rId3" Type="http://schemas.openxmlformats.org/officeDocument/2006/relationships/hyperlink" Target="https://intensivedietarymanagement.com/" TargetMode="External"/><Relationship Id="rId7" Type="http://schemas.openxmlformats.org/officeDocument/2006/relationships/hyperlink" Target="https://brightlineeating.com/" TargetMode="External"/><Relationship Id="rId12" Type="http://schemas.openxmlformats.org/officeDocument/2006/relationships/hyperlink" Target="https://www.youtube.com/watch?v=6PkJ1MO-LNQ" TargetMode="External"/><Relationship Id="rId2" Type="http://schemas.openxmlformats.org/officeDocument/2006/relationships/hyperlink" Target="https://www.drmcdougall.com/" TargetMode="External"/><Relationship Id="rId1" Type="http://schemas.openxmlformats.org/officeDocument/2006/relationships/slideLayout" Target="../slideLayouts/slideLayout2.xml"/><Relationship Id="rId6" Type="http://schemas.openxmlformats.org/officeDocument/2006/relationships/hyperlink" Target="http://www.ariwhitten.com/" TargetMode="External"/><Relationship Id="rId11" Type="http://schemas.openxmlformats.org/officeDocument/2006/relationships/hyperlink" Target="https://www.youtube.com/watch?v=B6fcMML8-6Q" TargetMode="External"/><Relationship Id="rId5" Type="http://schemas.openxmlformats.org/officeDocument/2006/relationships/hyperlink" Target="http://www.eatstopeat.com/" TargetMode="External"/><Relationship Id="rId10" Type="http://schemas.openxmlformats.org/officeDocument/2006/relationships/hyperlink" Target="https://www.youtube.com/watch?v=0CdwWliv7Hg" TargetMode="External"/><Relationship Id="rId4" Type="http://schemas.openxmlformats.org/officeDocument/2006/relationships/hyperlink" Target="http://www.leangains.com/" TargetMode="External"/><Relationship Id="rId9" Type="http://schemas.openxmlformats.org/officeDocument/2006/relationships/hyperlink" Target="https://bluezones.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5526"/>
            <a:ext cx="10889673" cy="2062103"/>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Almost everyone is on a diet </a:t>
            </a:r>
            <a:r>
              <a:rPr lang="mr-IN" altLang="x-none" sz="1600" dirty="0">
                <a:latin typeface="Arial" charset="0"/>
              </a:rPr>
              <a:t>–</a:t>
            </a:r>
            <a:r>
              <a:rPr lang="en-US" altLang="x-none" sz="1600" dirty="0">
                <a:latin typeface="Arial" charset="0"/>
              </a:rPr>
              <a:t> but most people fail to lose weight long term.</a:t>
            </a:r>
          </a:p>
          <a:p>
            <a:pPr lvl="0" eaLnBrk="0" fontAlgn="base" hangingPunct="0">
              <a:spcBef>
                <a:spcPct val="0"/>
              </a:spcBef>
              <a:spcAft>
                <a:spcPct val="0"/>
              </a:spcAft>
            </a:pPr>
            <a:r>
              <a:rPr lang="en-US" altLang="x-none" sz="1600" dirty="0">
                <a:latin typeface="Arial" charset="0"/>
              </a:rPr>
              <a:t>According to the data of American </a:t>
            </a:r>
            <a:r>
              <a:rPr lang="en-US" altLang="x-none" sz="1600" b="1" dirty="0">
                <a:solidFill>
                  <a:srgbClr val="0070C0"/>
                </a:solidFill>
                <a:latin typeface="Arial" charset="0"/>
              </a:rPr>
              <a:t>National Weight Control Registry</a:t>
            </a:r>
            <a:r>
              <a:rPr lang="en-US" altLang="x-none" sz="1600" dirty="0">
                <a:latin typeface="Arial" charset="0"/>
              </a:rPr>
              <a:t>, t</a:t>
            </a:r>
            <a:r>
              <a:rPr lang="x-none" altLang="x-none" sz="1600" dirty="0">
                <a:latin typeface="Arial" charset="0"/>
              </a:rPr>
              <a:t>he probability of </a:t>
            </a:r>
            <a:r>
              <a:rPr lang="en-US" altLang="x-none" sz="1600" dirty="0">
                <a:latin typeface="Arial" charset="0"/>
              </a:rPr>
              <a:t>losing 30+ </a:t>
            </a:r>
            <a:r>
              <a:rPr lang="en-US" altLang="x-none" sz="1600" dirty="0" err="1">
                <a:latin typeface="Arial" charset="0"/>
              </a:rPr>
              <a:t>lbs</a:t>
            </a:r>
            <a:r>
              <a:rPr lang="en-US" altLang="x-none" sz="1600" dirty="0">
                <a:latin typeface="Arial" charset="0"/>
              </a:rPr>
              <a:t> and keeping it off for just 1 year </a:t>
            </a:r>
            <a:r>
              <a:rPr lang="en-US" altLang="x-none" sz="1600" b="1" dirty="0">
                <a:solidFill>
                  <a:srgbClr val="0070C0"/>
                </a:solidFill>
                <a:latin typeface="Arial" charset="0"/>
              </a:rPr>
              <a:t>is less than </a:t>
            </a:r>
            <a:r>
              <a:rPr lang="x-none" altLang="x-none" sz="1600" b="1" dirty="0">
                <a:solidFill>
                  <a:srgbClr val="0070C0"/>
                </a:solidFill>
                <a:latin typeface="Arial" charset="0"/>
              </a:rPr>
              <a:t>1 in 10,000</a:t>
            </a:r>
            <a:r>
              <a:rPr lang="x-none" altLang="x-none" sz="1600" dirty="0">
                <a:latin typeface="Arial" charset="0"/>
              </a:rPr>
              <a:t>.</a:t>
            </a:r>
            <a:r>
              <a:rPr lang="en-US" altLang="x-none" sz="1600" dirty="0">
                <a:latin typeface="Arial" charset="0"/>
              </a:rPr>
              <a:t>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For 15 years I was failing too. I tried different approaches. Finally I started to succeed. </a:t>
            </a:r>
          </a:p>
          <a:p>
            <a:pPr lvl="0" eaLnBrk="0" fontAlgn="base" hangingPunct="0">
              <a:spcBef>
                <a:spcPct val="0"/>
              </a:spcBef>
              <a:spcAft>
                <a:spcPct val="0"/>
              </a:spcAft>
            </a:pPr>
            <a:r>
              <a:rPr lang="en-US" altLang="x-none" sz="1600" dirty="0">
                <a:latin typeface="Arial" charset="0"/>
              </a:rPr>
              <a:t>I slowly lost more than 60 </a:t>
            </a:r>
            <a:r>
              <a:rPr lang="en-US" altLang="x-none" sz="1600" dirty="0" err="1">
                <a:latin typeface="Arial" charset="0"/>
              </a:rPr>
              <a:t>lbs</a:t>
            </a:r>
            <a:r>
              <a:rPr lang="en-US" altLang="x-none" sz="1600" dirty="0">
                <a:latin typeface="Arial" charset="0"/>
              </a:rPr>
              <a:t> - I am definitely in “1 in 10,000” category mentioned above.</a:t>
            </a:r>
          </a:p>
          <a:p>
            <a:pPr lvl="0" eaLnBrk="0" fontAlgn="base" hangingPunct="0">
              <a:spcBef>
                <a:spcPct val="0"/>
              </a:spcBef>
              <a:spcAft>
                <a:spcPct val="0"/>
              </a:spcAft>
            </a:pPr>
            <a:r>
              <a:rPr lang="en-US" altLang="x-none" sz="1600" dirty="0">
                <a:latin typeface="Arial" charset="0"/>
              </a:rPr>
              <a:t>This presentation describes what really works (and what doesn’t).</a:t>
            </a:r>
          </a:p>
          <a:p>
            <a:pPr lvl="0" eaLnBrk="0" fontAlgn="base" hangingPunct="0">
              <a:spcBef>
                <a:spcPct val="0"/>
              </a:spcBef>
              <a:spcAft>
                <a:spcPct val="0"/>
              </a:spcAft>
            </a:pPr>
            <a:r>
              <a:rPr lang="en-US" altLang="x-none" sz="1600" dirty="0">
                <a:latin typeface="Arial" charset="0"/>
              </a:rPr>
              <a:t>And how to be healthy and live longer (like people in “Blue Zones” </a:t>
            </a:r>
            <a:r>
              <a:rPr lang="mr-IN" altLang="x-none" sz="1600" dirty="0">
                <a:latin typeface="Arial" charset="0"/>
              </a:rPr>
              <a:t>–</a:t>
            </a:r>
            <a:r>
              <a:rPr lang="en-US" altLang="x-none" sz="1600" dirty="0">
                <a:latin typeface="Arial" charset="0"/>
              </a:rPr>
              <a:t> later in this presentation).</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455" y="2496411"/>
            <a:ext cx="3198899" cy="372687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02646" y="2813182"/>
            <a:ext cx="4001870" cy="245448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55807" y="1074781"/>
            <a:ext cx="1967052" cy="5352524"/>
          </a:xfrm>
          <a:prstGeom prst="rect">
            <a:avLst/>
          </a:prstGeom>
        </p:spPr>
      </p:pic>
      <p:sp>
        <p:nvSpPr>
          <p:cNvPr id="6" name="TextBox 5"/>
          <p:cNvSpPr txBox="1"/>
          <p:nvPr/>
        </p:nvSpPr>
        <p:spPr>
          <a:xfrm>
            <a:off x="566029" y="6255890"/>
            <a:ext cx="1600823" cy="369332"/>
          </a:xfrm>
          <a:prstGeom prst="rect">
            <a:avLst/>
          </a:prstGeom>
          <a:noFill/>
        </p:spPr>
        <p:txBody>
          <a:bodyPr wrap="none" rtlCol="0">
            <a:spAutoFit/>
          </a:bodyPr>
          <a:lstStyle/>
          <a:p>
            <a:r>
              <a:rPr lang="en-US" dirty="0"/>
              <a:t>268 </a:t>
            </a:r>
            <a:r>
              <a:rPr lang="en-US" dirty="0" err="1"/>
              <a:t>lbs</a:t>
            </a:r>
            <a:r>
              <a:rPr lang="en-US" dirty="0"/>
              <a:t> in 2010</a:t>
            </a:r>
          </a:p>
        </p:txBody>
      </p:sp>
      <p:sp>
        <p:nvSpPr>
          <p:cNvPr id="7" name="TextBox 6"/>
          <p:cNvSpPr txBox="1"/>
          <p:nvPr/>
        </p:nvSpPr>
        <p:spPr>
          <a:xfrm>
            <a:off x="10038921" y="6427304"/>
            <a:ext cx="1600823" cy="369332"/>
          </a:xfrm>
          <a:prstGeom prst="rect">
            <a:avLst/>
          </a:prstGeom>
          <a:noFill/>
        </p:spPr>
        <p:txBody>
          <a:bodyPr wrap="none" rtlCol="0">
            <a:spAutoFit/>
          </a:bodyPr>
          <a:lstStyle/>
          <a:p>
            <a:r>
              <a:rPr lang="en-US" dirty="0"/>
              <a:t>208 </a:t>
            </a:r>
            <a:r>
              <a:rPr lang="en-US" dirty="0" err="1"/>
              <a:t>lbs</a:t>
            </a:r>
            <a:r>
              <a:rPr lang="en-US" dirty="0"/>
              <a:t> in 2017</a:t>
            </a:r>
          </a:p>
        </p:txBody>
      </p:sp>
    </p:spTree>
    <p:extLst>
      <p:ext uri="{BB962C8B-B14F-4D97-AF65-F5344CB8AC3E}">
        <p14:creationId xmlns:p14="http://schemas.microsoft.com/office/powerpoint/2010/main" val="78666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6728" y="0"/>
            <a:ext cx="7620000" cy="5981700"/>
          </a:xfrm>
          <a:prstGeom prst="rect">
            <a:avLst/>
          </a:prstGeom>
        </p:spPr>
      </p:pic>
      <p:sp>
        <p:nvSpPr>
          <p:cNvPr id="5" name="TextBox 4"/>
          <p:cNvSpPr txBox="1"/>
          <p:nvPr/>
        </p:nvSpPr>
        <p:spPr>
          <a:xfrm>
            <a:off x="775855" y="6165271"/>
            <a:ext cx="1690255" cy="584775"/>
          </a:xfrm>
          <a:prstGeom prst="rect">
            <a:avLst/>
          </a:prstGeom>
          <a:noFill/>
        </p:spPr>
        <p:txBody>
          <a:bodyPr wrap="square" rtlCol="0">
            <a:spAutoFit/>
          </a:bodyPr>
          <a:lstStyle/>
          <a:p>
            <a:r>
              <a:rPr lang="en-US" sz="3200" b="1">
                <a:solidFill>
                  <a:srgbClr val="00B050"/>
                </a:solidFill>
              </a:rPr>
              <a:t>Healthy</a:t>
            </a:r>
          </a:p>
        </p:txBody>
      </p:sp>
      <p:sp>
        <p:nvSpPr>
          <p:cNvPr id="6" name="TextBox 5"/>
          <p:cNvSpPr txBox="1"/>
          <p:nvPr/>
        </p:nvSpPr>
        <p:spPr>
          <a:xfrm>
            <a:off x="9490364" y="6165272"/>
            <a:ext cx="2216727" cy="584775"/>
          </a:xfrm>
          <a:prstGeom prst="rect">
            <a:avLst/>
          </a:prstGeom>
          <a:noFill/>
        </p:spPr>
        <p:txBody>
          <a:bodyPr wrap="square" rtlCol="0">
            <a:spAutoFit/>
          </a:bodyPr>
          <a:lstStyle/>
          <a:p>
            <a:r>
              <a:rPr lang="en-US" sz="3200" b="1">
                <a:solidFill>
                  <a:srgbClr val="FF0000"/>
                </a:solidFill>
              </a:rPr>
              <a:t>Unhealthy</a:t>
            </a:r>
            <a:endParaRPr lang="en-US" sz="3200" b="1" dirty="0">
              <a:solidFill>
                <a:srgbClr val="FF0000"/>
              </a:solidFill>
            </a:endParaRPr>
          </a:p>
        </p:txBody>
      </p:sp>
      <p:sp>
        <p:nvSpPr>
          <p:cNvPr id="7" name="TextBox 6"/>
          <p:cNvSpPr txBox="1"/>
          <p:nvPr/>
        </p:nvSpPr>
        <p:spPr>
          <a:xfrm>
            <a:off x="0" y="0"/>
            <a:ext cx="1992923" cy="369332"/>
          </a:xfrm>
          <a:prstGeom prst="rect">
            <a:avLst/>
          </a:prstGeom>
          <a:noFill/>
        </p:spPr>
        <p:txBody>
          <a:bodyPr wrap="square" rtlCol="0">
            <a:spAutoFit/>
          </a:bodyPr>
          <a:lstStyle/>
          <a:p>
            <a:r>
              <a:rPr lang="en-US" b="1" dirty="0">
                <a:solidFill>
                  <a:srgbClr val="0070C0"/>
                </a:solidFill>
              </a:rPr>
              <a:t>From Jeff </a:t>
            </a:r>
            <a:r>
              <a:rPr lang="en-US" b="1" dirty="0" err="1">
                <a:solidFill>
                  <a:srgbClr val="0070C0"/>
                </a:solidFill>
              </a:rPr>
              <a:t>Novick</a:t>
            </a:r>
            <a:endParaRPr lang="en-US" b="1" dirty="0">
              <a:solidFill>
                <a:srgbClr val="0070C0"/>
              </a:solidFill>
            </a:endParaRPr>
          </a:p>
        </p:txBody>
      </p:sp>
    </p:spTree>
    <p:extLst>
      <p:ext uri="{BB962C8B-B14F-4D97-AF65-F5344CB8AC3E}">
        <p14:creationId xmlns:p14="http://schemas.microsoft.com/office/powerpoint/2010/main" val="205378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5" y="0"/>
            <a:ext cx="11471564" cy="6771084"/>
          </a:xfrm>
          <a:prstGeom prst="rect">
            <a:avLst/>
          </a:prstGeom>
          <a:noFill/>
        </p:spPr>
        <p:txBody>
          <a:bodyPr wrap="square" rtlCol="0">
            <a:spAutoFit/>
          </a:bodyPr>
          <a:lstStyle/>
          <a:p>
            <a:r>
              <a:rPr lang="en-US" sz="2800" b="1" dirty="0"/>
              <a:t>Okinawa Diet</a:t>
            </a:r>
            <a:r>
              <a:rPr lang="en-US" sz="1600" dirty="0"/>
              <a:t> - </a:t>
            </a:r>
            <a:r>
              <a:rPr lang="en-US" sz="1600" dirty="0">
                <a:hlinkClick r:id="rId2"/>
              </a:rPr>
              <a:t>https://en.wikipedia.org/wiki/Okinawa_diet</a:t>
            </a:r>
            <a:br>
              <a:rPr lang="en-US" sz="1600" dirty="0"/>
            </a:br>
            <a:r>
              <a:rPr lang="en-US" sz="1600" dirty="0"/>
              <a:t>Okinawa is one of “</a:t>
            </a:r>
            <a:r>
              <a:rPr lang="en-US" sz="1600" b="1" dirty="0">
                <a:solidFill>
                  <a:srgbClr val="0070C0"/>
                </a:solidFill>
              </a:rPr>
              <a:t>Blue Zones</a:t>
            </a:r>
            <a:r>
              <a:rPr lang="en-US" sz="1600" dirty="0"/>
              <a:t>” </a:t>
            </a:r>
            <a:r>
              <a:rPr lang="mr-IN" sz="1600" dirty="0"/>
              <a:t>–</a:t>
            </a:r>
            <a:r>
              <a:rPr lang="en-US" sz="1600" dirty="0"/>
              <a:t> places with highest concentration of healthy 100+ year old people. </a:t>
            </a:r>
            <a:br>
              <a:rPr lang="en-US" sz="1600" dirty="0"/>
            </a:br>
            <a:r>
              <a:rPr lang="en-US" sz="1600" dirty="0"/>
              <a:t>People from the Ryukyu Islands (of which Okinawa is the largest) have a life expectancy among the highest in the world.</a:t>
            </a:r>
          </a:p>
          <a:p>
            <a:r>
              <a:rPr lang="en-US" sz="1600" dirty="0"/>
              <a:t>Also they have low mortality from cardiovascular disease and certain types of cancers.  Compared age-adjusted mortality of Okinawans versus Americans (1995) average Okinawan was:   </a:t>
            </a:r>
          </a:p>
          <a:p>
            <a:r>
              <a:rPr lang="en-US" sz="1600" dirty="0"/>
              <a:t> - 8 times less likely to die from coronary heart disease,   </a:t>
            </a:r>
          </a:p>
          <a:p>
            <a:r>
              <a:rPr lang="en-US" sz="1600" dirty="0"/>
              <a:t> - 7 times less likely to die from prostate cancer,   </a:t>
            </a:r>
          </a:p>
          <a:p>
            <a:r>
              <a:rPr lang="en-US" sz="1600" dirty="0"/>
              <a:t> - 6.5 times less likely to die from breast cancer,   </a:t>
            </a:r>
          </a:p>
          <a:p>
            <a:r>
              <a:rPr lang="en-US" sz="1600" dirty="0"/>
              <a:t> - and 2.5 times less likely to die from colon cancer </a:t>
            </a:r>
          </a:p>
          <a:p>
            <a:r>
              <a:rPr lang="en-US" sz="1600" dirty="0"/>
              <a:t>Recently numbers got worse because young people shift to Western diet. </a:t>
            </a:r>
          </a:p>
          <a:p>
            <a:r>
              <a:rPr lang="en-US" sz="1600" b="1" dirty="0">
                <a:solidFill>
                  <a:schemeClr val="accent2">
                    <a:lumMod val="75000"/>
                  </a:schemeClr>
                </a:solidFill>
              </a:rPr>
              <a:t>What is the magic of the “old diet? </a:t>
            </a:r>
          </a:p>
          <a:p>
            <a:r>
              <a:rPr lang="en-US" sz="1600" b="1" dirty="0">
                <a:solidFill>
                  <a:schemeClr val="accent2">
                    <a:lumMod val="75000"/>
                  </a:schemeClr>
                </a:solidFill>
              </a:rPr>
              <a:t>In short, the Okinawans circa 1950 ate </a:t>
            </a:r>
            <a:r>
              <a:rPr lang="en-US" sz="1600" b="1" dirty="0">
                <a:solidFill>
                  <a:srgbClr val="00B050"/>
                </a:solidFill>
              </a:rPr>
              <a:t>mostly sweet potatoes, with some rice, legumes, and other grains</a:t>
            </a:r>
            <a:r>
              <a:rPr lang="en-US" sz="1600" b="1" dirty="0">
                <a:solidFill>
                  <a:schemeClr val="accent2">
                    <a:lumMod val="75000"/>
                  </a:schemeClr>
                </a:solidFill>
              </a:rPr>
              <a:t>. Of the 1262 grams of food per day:  849-sweet potato, 154-rice, 71-legumes, 38-grains, 150-everything else.</a:t>
            </a:r>
          </a:p>
          <a:p>
            <a:r>
              <a:rPr lang="en-US" sz="1600" dirty="0"/>
              <a:t>The dietary intake of Okinawans compared to other Japanese circa 1950 shows that Okinawans consumed: </a:t>
            </a:r>
          </a:p>
          <a:p>
            <a:r>
              <a:rPr lang="en-US" sz="1400" dirty="0"/>
              <a:t> - fewer total calories (1785 vs. 2068), </a:t>
            </a:r>
          </a:p>
          <a:p>
            <a:r>
              <a:rPr lang="en-US" sz="1400" dirty="0"/>
              <a:t> - less polyunsaturated fat (4.8% of calories vs. 8%), </a:t>
            </a:r>
          </a:p>
          <a:p>
            <a:r>
              <a:rPr lang="en-US" sz="1400" dirty="0"/>
              <a:t> - less rice (154g vs. 328g), </a:t>
            </a:r>
          </a:p>
          <a:p>
            <a:r>
              <a:rPr lang="en-US" sz="1400" dirty="0"/>
              <a:t> - significantly less wheat, barley and other grains (38g vs. 153g), </a:t>
            </a:r>
          </a:p>
          <a:p>
            <a:r>
              <a:rPr lang="en-US" sz="1400" dirty="0"/>
              <a:t> - less sugars (3g vs. 8g), </a:t>
            </a:r>
          </a:p>
          <a:p>
            <a:r>
              <a:rPr lang="en-US" sz="1400" dirty="0"/>
              <a:t> - more legumes (71g vs. 55g), </a:t>
            </a:r>
          </a:p>
          <a:p>
            <a:r>
              <a:rPr lang="en-US" sz="1400" dirty="0"/>
              <a:t> - significantly less fish (15g vs. 62g), </a:t>
            </a:r>
          </a:p>
          <a:p>
            <a:r>
              <a:rPr lang="en-US" sz="1400" dirty="0"/>
              <a:t> - significantly less meat and poultry (3g vs. 11g), </a:t>
            </a:r>
          </a:p>
          <a:p>
            <a:r>
              <a:rPr lang="en-US" sz="1400" dirty="0"/>
              <a:t> - less eggs (1g vs. 7g), </a:t>
            </a:r>
          </a:p>
          <a:p>
            <a:r>
              <a:rPr lang="en-US" sz="1400" dirty="0"/>
              <a:t> - less dairy (&lt;1g vs. 8g), </a:t>
            </a:r>
          </a:p>
          <a:p>
            <a:r>
              <a:rPr lang="en-US" sz="1400" dirty="0"/>
              <a:t> - much more sweet potatoes (849g vs. 66g), </a:t>
            </a:r>
          </a:p>
          <a:p>
            <a:r>
              <a:rPr lang="en-US" sz="1400" dirty="0"/>
              <a:t> - less other potatoes (2g vs. 47g), </a:t>
            </a:r>
          </a:p>
          <a:p>
            <a:r>
              <a:rPr lang="en-US" sz="1400" dirty="0"/>
              <a:t> - less fruit (&lt;1g vs. 44g), </a:t>
            </a:r>
          </a:p>
          <a:p>
            <a:r>
              <a:rPr lang="en-US" sz="1400" dirty="0"/>
              <a:t> - and no pickled vegetables (0g vs. 42g). [4]</a:t>
            </a:r>
            <a:r>
              <a:rPr lang="en-US" sz="1600" dirty="0"/>
              <a:t> </a:t>
            </a:r>
          </a:p>
        </p:txBody>
      </p:sp>
    </p:spTree>
    <p:extLst>
      <p:ext uri="{BB962C8B-B14F-4D97-AF65-F5344CB8AC3E}">
        <p14:creationId xmlns:p14="http://schemas.microsoft.com/office/powerpoint/2010/main" val="100992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2" y="96985"/>
            <a:ext cx="11873340" cy="6647974"/>
          </a:xfrm>
          <a:prstGeom prst="rect">
            <a:avLst/>
          </a:prstGeom>
          <a:noFill/>
        </p:spPr>
        <p:txBody>
          <a:bodyPr wrap="square" rtlCol="0">
            <a:spAutoFit/>
          </a:bodyPr>
          <a:lstStyle/>
          <a:p>
            <a:r>
              <a:rPr lang="en-US" altLang="x-none" dirty="0">
                <a:latin typeface="Arial" charset="0"/>
              </a:rPr>
              <a:t>Some people achieve good results using </a:t>
            </a:r>
            <a:r>
              <a:rPr lang="en-US" altLang="x-none" b="1" dirty="0">
                <a:solidFill>
                  <a:srgbClr val="0070C0"/>
                </a:solidFill>
                <a:latin typeface="Arial" charset="0"/>
              </a:rPr>
              <a:t>support groups</a:t>
            </a:r>
            <a:r>
              <a:rPr lang="en-US" altLang="x-none" dirty="0">
                <a:latin typeface="Arial" charset="0"/>
              </a:rPr>
              <a:t>. </a:t>
            </a:r>
            <a:r>
              <a:rPr lang="x-none" altLang="x-none" dirty="0">
                <a:latin typeface="Arial" charset="0"/>
              </a:rPr>
              <a:t>If you want to be a part of some program, I highly recommend Susan Peirce's program </a:t>
            </a:r>
            <a:r>
              <a:rPr lang="en-US" altLang="x-none" dirty="0">
                <a:latin typeface="Arial" charset="0"/>
              </a:rPr>
              <a:t>”</a:t>
            </a:r>
            <a:r>
              <a:rPr lang="x-none" altLang="x-none" dirty="0">
                <a:latin typeface="Arial" charset="0"/>
              </a:rPr>
              <a:t>Bright Line Eating</a:t>
            </a:r>
            <a:r>
              <a:rPr lang="en-US" altLang="x-none" dirty="0">
                <a:latin typeface="Arial" charset="0"/>
              </a:rPr>
              <a:t>” (BLE)</a:t>
            </a:r>
            <a:r>
              <a:rPr lang="x-none" altLang="x-none" dirty="0">
                <a:latin typeface="Arial" charset="0"/>
              </a:rPr>
              <a:t>. It grew from Food Addicts Anonymous (FAA) 12-step program, but it is more flexible, scientific, provides support via internet, and at this point in time it is the most effective program in existence: </a:t>
            </a:r>
            <a:br>
              <a:rPr lang="x-none" altLang="x-none" dirty="0">
                <a:latin typeface="Arial" charset="0"/>
              </a:rPr>
            </a:br>
            <a:r>
              <a:rPr lang="x-none" altLang="x-none" dirty="0">
                <a:latin typeface="Arial" charset="0"/>
              </a:rPr>
              <a:t> - </a:t>
            </a:r>
            <a:r>
              <a:rPr lang="x-none" altLang="x-none" dirty="0">
                <a:latin typeface="Arial" charset="0"/>
                <a:hlinkClick r:id="rId2"/>
              </a:rPr>
              <a:t>https://brightlineeating.com/</a:t>
            </a:r>
            <a:r>
              <a:rPr lang="x-none" altLang="x-none" dirty="0">
                <a:latin typeface="Arial" charset="0"/>
              </a:rPr>
              <a:t> </a:t>
            </a:r>
            <a:br>
              <a:rPr lang="x-none" altLang="x-none" dirty="0">
                <a:latin typeface="Arial" charset="0"/>
              </a:rPr>
            </a:br>
            <a:endParaRPr lang="en-US" altLang="x-none" dirty="0">
              <a:latin typeface="Arial" charset="0"/>
            </a:endParaRPr>
          </a:p>
          <a:p>
            <a:r>
              <a:rPr lang="en-US" altLang="x-none" dirty="0">
                <a:latin typeface="Arial" charset="0"/>
              </a:rPr>
              <a:t>You can buy Susan’s book on amazon. Also h</a:t>
            </a:r>
            <a:r>
              <a:rPr lang="x-none" altLang="x-none" dirty="0">
                <a:latin typeface="Arial" charset="0"/>
              </a:rPr>
              <a:t>ere is Susan's book launch presentation slides from March of </a:t>
            </a:r>
            <a:r>
              <a:rPr lang="en-US" altLang="x-none" dirty="0">
                <a:latin typeface="Arial" charset="0"/>
              </a:rPr>
              <a:t>2017</a:t>
            </a:r>
            <a:r>
              <a:rPr lang="x-none" altLang="x-none" dirty="0">
                <a:latin typeface="Arial" charset="0"/>
              </a:rPr>
              <a:t>: </a:t>
            </a:r>
            <a:br>
              <a:rPr lang="x-none" altLang="x-none" dirty="0">
                <a:latin typeface="Arial" charset="0"/>
              </a:rPr>
            </a:br>
            <a:r>
              <a:rPr lang="x-none" altLang="x-none" dirty="0">
                <a:latin typeface="Arial" charset="0"/>
              </a:rPr>
              <a:t> - </a:t>
            </a:r>
            <a:r>
              <a:rPr lang="x-none" altLang="x-none" dirty="0">
                <a:latin typeface="Arial" charset="0"/>
                <a:hlinkClick r:id="rId3"/>
              </a:rPr>
              <a:t>https://brightlineeating.com/wp-content/uploads/2017/03/BLE-Book-Launch-PowerPoint.pdf</a:t>
            </a:r>
            <a:r>
              <a:rPr lang="x-none" altLang="x-none" dirty="0">
                <a:latin typeface="Arial" charset="0"/>
              </a:rPr>
              <a:t> </a:t>
            </a:r>
            <a:endParaRPr lang="en-US" dirty="0"/>
          </a:p>
          <a:p>
            <a:endParaRPr lang="en-US" altLang="x-none" sz="1600" dirty="0">
              <a:latin typeface="Arial" charset="0"/>
            </a:endParaRPr>
          </a:p>
          <a:p>
            <a:r>
              <a:rPr lang="en-US" altLang="x-none" dirty="0">
                <a:latin typeface="Arial" charset="0"/>
              </a:rPr>
              <a:t>About 1</a:t>
            </a:r>
            <a:r>
              <a:rPr lang="x-none" altLang="x-none" dirty="0">
                <a:latin typeface="Arial" charset="0"/>
              </a:rPr>
              <a:t>2-step programs</a:t>
            </a:r>
            <a:r>
              <a:rPr lang="en-US" altLang="x-none" dirty="0">
                <a:latin typeface="Arial" charset="0"/>
              </a:rPr>
              <a:t> - there are many of them, for example:</a:t>
            </a:r>
            <a:br>
              <a:rPr lang="x-none" altLang="x-none" sz="1600" dirty="0">
                <a:latin typeface="Arial" charset="0"/>
              </a:rPr>
            </a:br>
            <a:r>
              <a:rPr lang="x-none" altLang="x-none" sz="1600" dirty="0">
                <a:solidFill>
                  <a:srgbClr val="0070C0"/>
                </a:solidFill>
                <a:latin typeface="Arial" charset="0"/>
              </a:rPr>
              <a:t>• 1939 – Alcoholics Anonymous (AA) </a:t>
            </a:r>
            <a:br>
              <a:rPr lang="x-none" altLang="x-none" sz="1600" dirty="0">
                <a:solidFill>
                  <a:srgbClr val="0070C0"/>
                </a:solidFill>
                <a:latin typeface="Arial" charset="0"/>
              </a:rPr>
            </a:br>
            <a:r>
              <a:rPr lang="x-none" altLang="x-none" sz="1600" dirty="0">
                <a:solidFill>
                  <a:srgbClr val="0070C0"/>
                </a:solidFill>
                <a:latin typeface="Arial" charset="0"/>
              </a:rPr>
              <a:t>• 1960 – Overeaters Anonymous (OA)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Anonymous (FAA) (1987)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Anorexics and Bulimics Anonymous (ABA) (1993)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Compulsive Eaters Anonymous-HOW (CEA-HOW) (1996)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in Recovery Anonymous (FA) (1998)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Eating Disorders Anonymous (EDA) (2000)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GreySheeters Anonymous (GSA)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Recovery From Food Addiction, Inc. (RFA)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Compulsions Anonymous (FCA) </a:t>
            </a:r>
            <a:br>
              <a:rPr lang="x-none" altLang="x-none" sz="1600" dirty="0">
                <a:latin typeface="Arial" charset="0"/>
              </a:rPr>
            </a:br>
            <a:br>
              <a:rPr lang="x-none" altLang="x-none" sz="1600" dirty="0">
                <a:latin typeface="Arial" charset="0"/>
              </a:rPr>
            </a:br>
            <a:r>
              <a:rPr lang="x-none" altLang="x-none" dirty="0">
                <a:latin typeface="Arial" charset="0"/>
              </a:rPr>
              <a:t>The 12-step groups work well for some people because they provide </a:t>
            </a:r>
            <a:r>
              <a:rPr lang="en-US" altLang="x-none" dirty="0">
                <a:latin typeface="Arial" charset="0"/>
              </a:rPr>
              <a:t>personal </a:t>
            </a:r>
            <a:r>
              <a:rPr lang="x-none" altLang="x-none" dirty="0">
                <a:latin typeface="Arial" charset="0"/>
              </a:rPr>
              <a:t>support which is very important for people who are high on </a:t>
            </a:r>
            <a:r>
              <a:rPr lang="en-US" altLang="x-none" dirty="0">
                <a:latin typeface="Arial" charset="0"/>
              </a:rPr>
              <a:t>susceptibility s</a:t>
            </a:r>
            <a:r>
              <a:rPr lang="x-none" altLang="x-none" dirty="0">
                <a:latin typeface="Arial" charset="0"/>
              </a:rPr>
              <a:t>cale (</a:t>
            </a:r>
            <a:r>
              <a:rPr lang="en-US" altLang="x-none" dirty="0">
                <a:latin typeface="Arial" charset="0"/>
              </a:rPr>
              <a:t>a.k.a. food </a:t>
            </a:r>
            <a:r>
              <a:rPr lang="x-none" altLang="x-none" dirty="0">
                <a:latin typeface="Arial" charset="0"/>
              </a:rPr>
              <a:t>addicts). But results will depend on specific group. You need a group where people achieve results. If people just meet to wine and complain - this will not be effective. Also you need a group where people use modern scientific-based approach.</a:t>
            </a:r>
            <a:endParaRPr lang="en-US" dirty="0"/>
          </a:p>
        </p:txBody>
      </p:sp>
    </p:spTree>
    <p:extLst>
      <p:ext uri="{BB962C8B-B14F-4D97-AF65-F5344CB8AC3E}">
        <p14:creationId xmlns:p14="http://schemas.microsoft.com/office/powerpoint/2010/main" val="835352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610104" cy="2031325"/>
          </a:xfrm>
          <a:prstGeom prst="rect">
            <a:avLst/>
          </a:prstGeom>
          <a:noFill/>
        </p:spPr>
        <p:txBody>
          <a:bodyPr wrap="square" rtlCol="0">
            <a:spAutoFit/>
          </a:bodyPr>
          <a:lstStyle/>
          <a:p>
            <a:r>
              <a:rPr lang="en-US" altLang="x-none" dirty="0">
                <a:latin typeface="Arial" charset="0"/>
              </a:rPr>
              <a:t>How to eat at different places:</a:t>
            </a:r>
          </a:p>
          <a:p>
            <a:r>
              <a:rPr lang="en-US" dirty="0">
                <a:latin typeface="Arial" charset="0"/>
              </a:rPr>
              <a:t>  Chinese </a:t>
            </a:r>
            <a:r>
              <a:rPr lang="mr-IN" dirty="0">
                <a:latin typeface="Arial" charset="0"/>
              </a:rPr>
              <a:t>–</a:t>
            </a:r>
            <a:r>
              <a:rPr lang="en-US" dirty="0">
                <a:latin typeface="Arial" charset="0"/>
              </a:rPr>
              <a:t> “Buddha's Delight” </a:t>
            </a:r>
            <a:r>
              <a:rPr lang="mr-IN" dirty="0">
                <a:latin typeface="Arial" charset="0"/>
              </a:rPr>
              <a:t>–</a:t>
            </a:r>
            <a:r>
              <a:rPr lang="en-US" dirty="0">
                <a:latin typeface="Arial" charset="0"/>
              </a:rPr>
              <a:t> steamed vegetables, no oil, with sauce on the side + rice + tofu</a:t>
            </a:r>
          </a:p>
          <a:p>
            <a:r>
              <a:rPr lang="en-US" dirty="0">
                <a:latin typeface="Arial" charset="0"/>
              </a:rPr>
              <a:t>           - </a:t>
            </a:r>
            <a:r>
              <a:rPr lang="en-US" dirty="0">
                <a:latin typeface="Arial" charset="0"/>
                <a:hlinkClick r:id="rId2"/>
              </a:rPr>
              <a:t>http://www.eatthis.com/8-diet-experts-order-chinese-restaurants</a:t>
            </a:r>
            <a:endParaRPr lang="en-US" dirty="0">
              <a:latin typeface="Arial" charset="0"/>
            </a:endParaRPr>
          </a:p>
          <a:p>
            <a:r>
              <a:rPr lang="en-US" dirty="0">
                <a:latin typeface="Arial" charset="0"/>
              </a:rPr>
              <a:t>  McDonalds - </a:t>
            </a:r>
            <a:r>
              <a:rPr lang="en-US" dirty="0"/>
              <a:t>Basic Side Salad, Fruit (Apple Slices and Cuties), Fruit &amp; Maple Oatmeal</a:t>
            </a:r>
          </a:p>
          <a:p>
            <a:r>
              <a:rPr lang="en-US" dirty="0"/>
              <a:t>  Generic restaurant - ask to make a plate of greens, vegetables, berries, and fruits, no oil, no dressing</a:t>
            </a:r>
          </a:p>
          <a:p>
            <a:r>
              <a:rPr lang="en-US" dirty="0"/>
              <a:t>  Mexican restaurants – I usually order salad without dressing, salsa without chips, coffee, some fruits or berries for dessert</a:t>
            </a:r>
          </a:p>
          <a:p>
            <a:r>
              <a:rPr lang="en-US" dirty="0"/>
              <a:t>  Coffee shops – I take 1-shot espresso + oat or soy milk + cold water</a:t>
            </a:r>
          </a:p>
        </p:txBody>
      </p:sp>
      <p:sp>
        <p:nvSpPr>
          <p:cNvPr id="4" name="TextBox 3"/>
          <p:cNvSpPr txBox="1"/>
          <p:nvPr/>
        </p:nvSpPr>
        <p:spPr>
          <a:xfrm>
            <a:off x="110841" y="2738627"/>
            <a:ext cx="7897085" cy="3693319"/>
          </a:xfrm>
          <a:prstGeom prst="rect">
            <a:avLst/>
          </a:prstGeom>
          <a:noFill/>
        </p:spPr>
        <p:txBody>
          <a:bodyPr wrap="square" rtlCol="0">
            <a:spAutoFit/>
          </a:bodyPr>
          <a:lstStyle/>
          <a:p>
            <a:r>
              <a:rPr lang="en-US" dirty="0"/>
              <a:t>Calories in Coffee (8oz - small):</a:t>
            </a:r>
          </a:p>
          <a:p>
            <a:r>
              <a:rPr lang="en-US" dirty="0"/>
              <a:t> - Cappuccino with half &amp; half </a:t>
            </a:r>
            <a:r>
              <a:rPr lang="mr-IN" dirty="0"/>
              <a:t>–</a:t>
            </a:r>
            <a:r>
              <a:rPr lang="en-US" dirty="0"/>
              <a:t> 330</a:t>
            </a:r>
          </a:p>
          <a:p>
            <a:r>
              <a:rPr lang="en-US" dirty="0"/>
              <a:t> - Cappuccino with whole milk </a:t>
            </a:r>
            <a:r>
              <a:rPr lang="mr-IN" dirty="0"/>
              <a:t>–</a:t>
            </a:r>
            <a:r>
              <a:rPr lang="en-US" dirty="0"/>
              <a:t> 113</a:t>
            </a:r>
          </a:p>
          <a:p>
            <a:r>
              <a:rPr lang="en-US" dirty="0"/>
              <a:t> - Latte with 2% milk </a:t>
            </a:r>
            <a:r>
              <a:rPr lang="mr-IN" dirty="0"/>
              <a:t>–</a:t>
            </a:r>
            <a:r>
              <a:rPr lang="en-US" dirty="0"/>
              <a:t> 95</a:t>
            </a:r>
          </a:p>
          <a:p>
            <a:r>
              <a:rPr lang="en-US" dirty="0"/>
              <a:t> - Americano </a:t>
            </a:r>
            <a:r>
              <a:rPr lang="mr-IN" dirty="0"/>
              <a:t>–</a:t>
            </a:r>
            <a:r>
              <a:rPr lang="en-US" dirty="0"/>
              <a:t> 8 </a:t>
            </a:r>
          </a:p>
          <a:p>
            <a:endParaRPr lang="en-US" dirty="0"/>
          </a:p>
          <a:p>
            <a:r>
              <a:rPr lang="en-US" dirty="0"/>
              <a:t>Calories in some products:</a:t>
            </a:r>
          </a:p>
          <a:p>
            <a:r>
              <a:rPr lang="en-US" dirty="0"/>
              <a:t> - Hazelnuts (12) </a:t>
            </a:r>
            <a:r>
              <a:rPr lang="mr-IN" dirty="0"/>
              <a:t>–</a:t>
            </a:r>
            <a:r>
              <a:rPr lang="en-US" dirty="0"/>
              <a:t> 100</a:t>
            </a:r>
          </a:p>
          <a:p>
            <a:r>
              <a:rPr lang="en-US" dirty="0"/>
              <a:t> - brazil nut (1) - 33</a:t>
            </a:r>
          </a:p>
          <a:p>
            <a:r>
              <a:rPr lang="en-US" dirty="0"/>
              <a:t> - Raisins (50) - 80</a:t>
            </a:r>
          </a:p>
          <a:p>
            <a:r>
              <a:rPr lang="en-US" dirty="0"/>
              <a:t> - Apple or similar size fruit (1 medium) - 90</a:t>
            </a:r>
          </a:p>
          <a:p>
            <a:r>
              <a:rPr lang="en-US" dirty="0"/>
              <a:t> - Potato (1 medium) - 160</a:t>
            </a:r>
          </a:p>
          <a:p>
            <a:r>
              <a:rPr lang="en-US" dirty="0"/>
              <a:t> - banana (1 medium) - 105</a:t>
            </a:r>
          </a:p>
        </p:txBody>
      </p:sp>
    </p:spTree>
    <p:extLst>
      <p:ext uri="{BB962C8B-B14F-4D97-AF65-F5344CB8AC3E}">
        <p14:creationId xmlns:p14="http://schemas.microsoft.com/office/powerpoint/2010/main" val="1848881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370975"/>
          </a:xfrm>
          <a:prstGeom prst="rect">
            <a:avLst/>
          </a:prstGeom>
          <a:noFill/>
        </p:spPr>
        <p:txBody>
          <a:bodyPr wrap="square" rtlCol="0">
            <a:spAutoFit/>
          </a:bodyPr>
          <a:lstStyle/>
          <a:p>
            <a:r>
              <a:rPr lang="en-US" altLang="x-none" sz="1600" dirty="0">
                <a:latin typeface="Arial" charset="0"/>
              </a:rPr>
              <a:t>More links:</a:t>
            </a:r>
            <a:endParaRPr lang="en-US" sz="1600" dirty="0">
              <a:latin typeface="Arial" charset="0"/>
            </a:endParaRPr>
          </a:p>
          <a:p>
            <a:r>
              <a:rPr lang="en-US" sz="1600" dirty="0">
                <a:latin typeface="Arial" charset="0"/>
              </a:rPr>
              <a:t> - </a:t>
            </a:r>
            <a:r>
              <a:rPr lang="en-US" sz="1600" dirty="0">
                <a:hlinkClick r:id="rId2"/>
              </a:rPr>
              <a:t>https://www.veghealth.com</a:t>
            </a:r>
            <a:r>
              <a:rPr lang="en-US" sz="1600" dirty="0"/>
              <a:t> - Discover How to Thrive on a Vegetarian Diet and Stop</a:t>
            </a:r>
          </a:p>
          <a:p>
            <a:r>
              <a:rPr lang="en-US" sz="1600" dirty="0"/>
              <a:t>                                                          Being Vulnerable to Vitamin and Mineral Deficiencies </a:t>
            </a:r>
          </a:p>
          <a:p>
            <a:r>
              <a:rPr lang="en-US" sz="1600" dirty="0"/>
              <a:t>- </a:t>
            </a:r>
            <a:r>
              <a:rPr lang="en-US" sz="1600" dirty="0">
                <a:hlinkClick r:id="rId3"/>
              </a:rPr>
              <a:t>https://youtu.be/LkXwfTsqQgQ</a:t>
            </a:r>
            <a:r>
              <a:rPr lang="en-US" sz="1600" dirty="0"/>
              <a:t> - muscles matter</a:t>
            </a:r>
          </a:p>
          <a:p>
            <a:r>
              <a:rPr lang="en-US" sz="1600" dirty="0"/>
              <a:t> - </a:t>
            </a:r>
            <a:r>
              <a:rPr lang="en-US" sz="1600" dirty="0">
                <a:hlinkClick r:id="rId4"/>
              </a:rPr>
              <a:t>https://youtu.be/0z03xkwFbw4</a:t>
            </a:r>
            <a:r>
              <a:rPr lang="en-US" sz="1600" dirty="0"/>
              <a:t> - custom diets for different people (depends on microbiome)</a:t>
            </a:r>
          </a:p>
          <a:p>
            <a:endParaRPr lang="en-US" sz="1600" dirty="0"/>
          </a:p>
          <a:p>
            <a:r>
              <a:rPr lang="en-US" sz="1600" dirty="0"/>
              <a:t> - </a:t>
            </a:r>
            <a:r>
              <a:rPr lang="en-US" sz="1600" dirty="0">
                <a:hlinkClick r:id="rId5"/>
              </a:rPr>
              <a:t>http://www.npr.org/sections/thesalt/2015/04/11/398325030/eating-to-break-100-longevity-diet-tips-from-the-blue-zones</a:t>
            </a:r>
            <a:r>
              <a:rPr lang="en-US" sz="1600" dirty="0"/>
              <a:t> - </a:t>
            </a:r>
          </a:p>
          <a:p>
            <a:r>
              <a:rPr lang="en-US" sz="1600" dirty="0"/>
              <a:t>    from the book “</a:t>
            </a:r>
            <a:r>
              <a:rPr lang="en-US" sz="1600" b="1" dirty="0">
                <a:solidFill>
                  <a:srgbClr val="00B0F0"/>
                </a:solidFill>
              </a:rPr>
              <a:t>The Blue Zones Solution</a:t>
            </a:r>
            <a:r>
              <a:rPr lang="en-US" sz="1600" dirty="0"/>
              <a:t>” by  Dan </a:t>
            </a:r>
            <a:r>
              <a:rPr lang="en-US" sz="1600" dirty="0" err="1"/>
              <a:t>Buettner</a:t>
            </a:r>
            <a:r>
              <a:rPr lang="en-US" sz="1600" dirty="0"/>
              <a:t>, National Geographic explorer</a:t>
            </a:r>
          </a:p>
          <a:p>
            <a:r>
              <a:rPr lang="en-US" sz="1600" dirty="0"/>
              <a:t>      - Stop eating when your stomach is 80 percent full to avoid weight gain.</a:t>
            </a:r>
          </a:p>
          <a:p>
            <a:r>
              <a:rPr lang="en-US" sz="1600" dirty="0"/>
              <a:t>      - Eat the smallest meal of the day in the late afternoon or evening.</a:t>
            </a:r>
            <a:br>
              <a:rPr lang="en-US" sz="1600" dirty="0"/>
            </a:br>
            <a:r>
              <a:rPr lang="en-US" sz="1600" dirty="0"/>
              <a:t>      - Eat mostly plants, especially beans. And eat meat rarely, in small portions of 3 to 4 ounces. </a:t>
            </a:r>
            <a:br>
              <a:rPr lang="en-US" sz="1600" dirty="0"/>
            </a:br>
            <a:r>
              <a:rPr lang="en-US" sz="1600" dirty="0"/>
              <a:t>        Blue </a:t>
            </a:r>
            <a:r>
              <a:rPr lang="en-US" sz="1600" dirty="0" err="1"/>
              <a:t>Zoners</a:t>
            </a:r>
            <a:r>
              <a:rPr lang="en-US" sz="1600" dirty="0"/>
              <a:t> eat portions this size just five times a month, on average.</a:t>
            </a:r>
            <a:br>
              <a:rPr lang="en-US" sz="1600" dirty="0"/>
            </a:br>
            <a:r>
              <a:rPr lang="en-US" sz="1600" dirty="0"/>
              <a:t>      - Drink alcohol moderately and regularly, i.e. 1-2 glasses a day.</a:t>
            </a:r>
          </a:p>
          <a:p>
            <a:endParaRPr lang="en-US" sz="1600" dirty="0"/>
          </a:p>
          <a:p>
            <a:r>
              <a:rPr lang="en-US" sz="2400" b="1" dirty="0"/>
              <a:t>Five Blue Zones:</a:t>
            </a:r>
          </a:p>
          <a:p>
            <a:r>
              <a:rPr lang="en-US" sz="1600" dirty="0"/>
              <a:t>  - </a:t>
            </a:r>
            <a:r>
              <a:rPr lang="en-US" sz="1600" b="1" dirty="0">
                <a:solidFill>
                  <a:srgbClr val="FF0000"/>
                </a:solidFill>
              </a:rPr>
              <a:t>Ikaria, Greece </a:t>
            </a:r>
            <a:r>
              <a:rPr lang="en-US" sz="1600" dirty="0"/>
              <a:t>- potatoes, goat's milk, honey, legumes (especially garbanzo beans, black-eyed peas, and lentils), wild greens, some fruit and relatively small amounts of fish, feta cheese, lemons and herbs like sage and marjoram. Rarely goat meat.</a:t>
            </a:r>
            <a:br>
              <a:rPr lang="en-US" sz="1600" dirty="0"/>
            </a:br>
            <a:r>
              <a:rPr lang="en-US" sz="1600" dirty="0"/>
              <a:t>  - </a:t>
            </a:r>
            <a:r>
              <a:rPr lang="en-US" sz="1600" b="1" dirty="0">
                <a:solidFill>
                  <a:srgbClr val="FF0000"/>
                </a:solidFill>
              </a:rPr>
              <a:t>Okinawa, Japan </a:t>
            </a:r>
            <a:r>
              <a:rPr lang="en-US" sz="1600" dirty="0"/>
              <a:t>- seaweed, turmeric and sweet potato, bitter melons, tofu, garlic, brown rice, green tea and shitake mushrooms.</a:t>
            </a:r>
          </a:p>
          <a:p>
            <a:r>
              <a:rPr lang="en-US" sz="1600" dirty="0"/>
              <a:t>  - </a:t>
            </a:r>
            <a:r>
              <a:rPr lang="en-US" sz="1600" b="1" dirty="0">
                <a:solidFill>
                  <a:srgbClr val="FF0000"/>
                </a:solidFill>
              </a:rPr>
              <a:t>Sardinia, Italy </a:t>
            </a:r>
            <a:r>
              <a:rPr lang="en-US" sz="1600" dirty="0"/>
              <a:t>- goat's milk and sheep's cheese, flat bread, sourdough bread and barley, plenty of fennel, fava beans, chickpeas, tomatoes, almonds, milk thistle tea and wine from Grenache grapes.</a:t>
            </a:r>
          </a:p>
          <a:p>
            <a:r>
              <a:rPr lang="en-US" sz="1600" dirty="0"/>
              <a:t>  - </a:t>
            </a:r>
            <a:r>
              <a:rPr lang="en-US" sz="1600" b="1" dirty="0">
                <a:solidFill>
                  <a:srgbClr val="FF0000"/>
                </a:solidFill>
              </a:rPr>
              <a:t>Loma Linda, Calif </a:t>
            </a:r>
            <a:r>
              <a:rPr lang="en-US" sz="1600" dirty="0"/>
              <a:t>- Seventh-day Adventists - mostly plant-based diet (grains, fruits, nuts and vegetables, and drink only water. Some of them eat small amounts of meat and fish.) Sugar is taboo. Their top foods include avocados, salmon, nuts, beans, oatmeal, whole wheat bread and soy milk. </a:t>
            </a:r>
            <a:r>
              <a:rPr lang="en-US" sz="1600" dirty="0" err="1"/>
              <a:t>Pesco</a:t>
            </a:r>
            <a:r>
              <a:rPr lang="en-US" sz="1600" dirty="0"/>
              <a:t>-vegetarians in the community, who ate a plant-based diet with up to one serving of fish a day, lived longer than vegan Adventists. </a:t>
            </a:r>
            <a:br>
              <a:rPr lang="en-US" sz="1600" dirty="0"/>
            </a:br>
            <a:r>
              <a:rPr lang="en-US" sz="1600" dirty="0"/>
              <a:t>- </a:t>
            </a:r>
            <a:r>
              <a:rPr lang="en-US" sz="1600" b="1" dirty="0">
                <a:solidFill>
                  <a:srgbClr val="FF0000"/>
                </a:solidFill>
              </a:rPr>
              <a:t>Nicoya Peninsula, Costa Rica </a:t>
            </a:r>
            <a:r>
              <a:rPr lang="en-US" sz="1600" dirty="0"/>
              <a:t>- beans, corn and squash. papayas, yams, bananas and peach palms (fruit).</a:t>
            </a:r>
          </a:p>
        </p:txBody>
      </p:sp>
    </p:spTree>
    <p:extLst>
      <p:ext uri="{BB962C8B-B14F-4D97-AF65-F5344CB8AC3E}">
        <p14:creationId xmlns:p14="http://schemas.microsoft.com/office/powerpoint/2010/main" val="1515992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309420"/>
          </a:xfrm>
          <a:prstGeom prst="rect">
            <a:avLst/>
          </a:prstGeom>
          <a:noFill/>
        </p:spPr>
        <p:txBody>
          <a:bodyPr wrap="square" rtlCol="0">
            <a:spAutoFit/>
          </a:bodyPr>
          <a:lstStyle/>
          <a:p>
            <a:r>
              <a:rPr lang="en-US" altLang="x-none" sz="2800" b="1" dirty="0"/>
              <a:t>Blue Zones </a:t>
            </a:r>
            <a:r>
              <a:rPr lang="mr-IN" altLang="x-none" sz="2800" b="1" dirty="0"/>
              <a:t>–</a:t>
            </a:r>
            <a:r>
              <a:rPr lang="en-US" altLang="x-none" sz="2800" b="1" dirty="0"/>
              <a:t> 9 principles. </a:t>
            </a:r>
          </a:p>
          <a:p>
            <a:endParaRPr lang="en-US" sz="1600" dirty="0"/>
          </a:p>
          <a:p>
            <a:r>
              <a:rPr lang="en-US" sz="1600" dirty="0"/>
              <a:t>People who live in a Blue Zone have nine characteristics in common, according to researchers. </a:t>
            </a:r>
            <a:br>
              <a:rPr lang="en-US" sz="1600" dirty="0"/>
            </a:br>
            <a:r>
              <a:rPr lang="en-US" sz="1600" dirty="0"/>
              <a:t>For the Blue Zones Project, these are called "Power 9 Principles.”</a:t>
            </a:r>
          </a:p>
          <a:p>
            <a:endParaRPr lang="en-US" sz="1600" dirty="0"/>
          </a:p>
          <a:p>
            <a:r>
              <a:rPr lang="en-US" sz="1600" dirty="0"/>
              <a:t>1. Move naturally - Get more physically active by walking in the community, do manual labor around the house and yard, and grow gardens.</a:t>
            </a:r>
          </a:p>
          <a:p>
            <a:endParaRPr lang="en-US" sz="800" dirty="0"/>
          </a:p>
          <a:p>
            <a:r>
              <a:rPr lang="en-US" sz="1600" dirty="0"/>
              <a:t>2. Know your purpose - People who know why they get up in the morning live up to seven years longer than those who don't.</a:t>
            </a:r>
          </a:p>
          <a:p>
            <a:endParaRPr lang="en-US" sz="800" dirty="0"/>
          </a:p>
          <a:p>
            <a:r>
              <a:rPr lang="en-US" sz="1600" dirty="0"/>
              <a:t>3. Down shift - To reverse inflammation related to every major age-related disease, find time each day to meditate, nap, pray or enjoy a happy hour.</a:t>
            </a:r>
          </a:p>
          <a:p>
            <a:endParaRPr lang="en-US" sz="800" dirty="0"/>
          </a:p>
          <a:p>
            <a:r>
              <a:rPr lang="en-US" sz="1600" dirty="0"/>
              <a:t>4. 80 percent rule - It takes the stomach 20 minutes to tell the brain it is full, causing most people to accidentally overeat. Stop eating when 80 percent full.</a:t>
            </a:r>
          </a:p>
          <a:p>
            <a:endParaRPr lang="en-US" sz="800" dirty="0"/>
          </a:p>
          <a:p>
            <a:r>
              <a:rPr lang="en-US" sz="1600" dirty="0"/>
              <a:t>5. Plant slant - Eat a mostly plant-based diet heavy on beans, nuts and green plants. This is consistent with U.S. Department of Agriculture recommendations.</a:t>
            </a:r>
          </a:p>
          <a:p>
            <a:endParaRPr lang="en-US" sz="800" dirty="0"/>
          </a:p>
          <a:p>
            <a:r>
              <a:rPr lang="en-US" sz="1600" dirty="0"/>
              <a:t>6. Wine at 5 - For those who have a healthy relationship with alcohol, 1-2 glasses of wine daily can add years to a life, especially when combined with a healthy diet.</a:t>
            </a:r>
          </a:p>
          <a:p>
            <a:endParaRPr lang="en-US" sz="800" dirty="0"/>
          </a:p>
          <a:p>
            <a:r>
              <a:rPr lang="en-US" sz="1600" dirty="0"/>
              <a:t>7. Family first - Living in a thriving family is worth six extra years of life expectancy.</a:t>
            </a:r>
          </a:p>
          <a:p>
            <a:endParaRPr lang="en-US" sz="800" dirty="0"/>
          </a:p>
          <a:p>
            <a:r>
              <a:rPr lang="en-US" sz="1600" dirty="0"/>
              <a:t>8. Belong - Recommit, reconnect or explore a faith-based community. No matter which faith, studies show that people who show up to their faith community four times a month live an extra four to 14 years.</a:t>
            </a:r>
          </a:p>
          <a:p>
            <a:endParaRPr lang="en-US" sz="800" dirty="0"/>
          </a:p>
          <a:p>
            <a:r>
              <a:rPr lang="en-US" sz="1600" dirty="0"/>
              <a:t>9. Right tribe - Friends have a long-term impact on well-being. Expand a social circle to include healthy-minded, supportive people. This could be the most powerful way to add years to a life.</a:t>
            </a:r>
          </a:p>
        </p:txBody>
      </p:sp>
    </p:spTree>
    <p:extLst>
      <p:ext uri="{BB962C8B-B14F-4D97-AF65-F5344CB8AC3E}">
        <p14:creationId xmlns:p14="http://schemas.microsoft.com/office/powerpoint/2010/main" val="1071488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965" y="174812"/>
            <a:ext cx="9078500" cy="6463308"/>
          </a:xfrm>
          <a:prstGeom prst="rect">
            <a:avLst/>
          </a:prstGeom>
          <a:noFill/>
        </p:spPr>
        <p:txBody>
          <a:bodyPr wrap="square" rtlCol="0">
            <a:spAutoFit/>
          </a:bodyPr>
          <a:lstStyle/>
          <a:p>
            <a:r>
              <a:rPr lang="en-US" dirty="0"/>
              <a:t>Here are some links about exercising: </a:t>
            </a:r>
          </a:p>
          <a:p>
            <a:br>
              <a:rPr lang="en-US" dirty="0"/>
            </a:br>
            <a:r>
              <a:rPr lang="en-US" dirty="0"/>
              <a:t>Flexibility - Tom Merrick </a:t>
            </a:r>
            <a:br>
              <a:rPr lang="en-US" dirty="0"/>
            </a:br>
            <a:r>
              <a:rPr lang="en-US" dirty="0"/>
              <a:t> - </a:t>
            </a:r>
            <a:r>
              <a:rPr lang="en-US" dirty="0">
                <a:hlinkClick r:id="rId2"/>
              </a:rPr>
              <a:t>https://youtu.be/hoQbrx955-8</a:t>
            </a:r>
            <a:r>
              <a:rPr lang="en-US" dirty="0"/>
              <a:t> </a:t>
            </a:r>
            <a:br>
              <a:rPr lang="en-US" dirty="0"/>
            </a:br>
            <a:r>
              <a:rPr lang="en-US" dirty="0"/>
              <a:t> - </a:t>
            </a:r>
            <a:r>
              <a:rPr lang="en-US" dirty="0">
                <a:hlinkClick r:id="rId3"/>
              </a:rPr>
              <a:t>https://www.youtube.com/watch?v=QT4hvcIjKtc</a:t>
            </a:r>
            <a:r>
              <a:rPr lang="en-US" dirty="0"/>
              <a:t> </a:t>
            </a:r>
            <a:br>
              <a:rPr lang="en-US" dirty="0"/>
            </a:br>
            <a:r>
              <a:rPr lang="en-US" dirty="0"/>
              <a:t>Flexibility - Emmet Louis </a:t>
            </a:r>
            <a:br>
              <a:rPr lang="en-US" dirty="0"/>
            </a:br>
            <a:r>
              <a:rPr lang="en-US" dirty="0"/>
              <a:t> - </a:t>
            </a:r>
            <a:r>
              <a:rPr lang="en-US" dirty="0">
                <a:hlinkClick r:id="rId4"/>
              </a:rPr>
              <a:t>https://www.youtube.com/watch?v=askyPISMogs</a:t>
            </a:r>
            <a:r>
              <a:rPr lang="en-US" dirty="0"/>
              <a:t> </a:t>
            </a:r>
            <a:br>
              <a:rPr lang="en-US" dirty="0"/>
            </a:br>
            <a:r>
              <a:rPr lang="en-US" dirty="0"/>
              <a:t> - </a:t>
            </a:r>
            <a:r>
              <a:rPr lang="en-US" dirty="0">
                <a:hlinkClick r:id="rId5"/>
              </a:rPr>
              <a:t>https://www.youtube.com/watch?v=3HVsDRjOHqU</a:t>
            </a:r>
            <a:r>
              <a:rPr lang="en-US" dirty="0"/>
              <a:t> </a:t>
            </a:r>
          </a:p>
          <a:p>
            <a:r>
              <a:rPr lang="en-US" dirty="0"/>
              <a:t> - </a:t>
            </a:r>
            <a:r>
              <a:rPr lang="en-US" dirty="0">
                <a:hlinkClick r:id="rId6"/>
              </a:rPr>
              <a:t>https://www.youtube.com/watch?v=2KDJdDfaEHM</a:t>
            </a:r>
            <a:endParaRPr lang="en-US" dirty="0"/>
          </a:p>
          <a:p>
            <a:r>
              <a:rPr lang="en-US" dirty="0"/>
              <a:t>Strength max load (1-4 reps, 4 sets/day):</a:t>
            </a:r>
          </a:p>
          <a:p>
            <a:r>
              <a:rPr lang="en-US" dirty="0"/>
              <a:t> - </a:t>
            </a:r>
            <a:r>
              <a:rPr lang="en-US" dirty="0">
                <a:hlinkClick r:id="rId7"/>
              </a:rPr>
              <a:t>https://www.youtube.com/watch?v=q0bo-kDHT7Y</a:t>
            </a:r>
            <a:r>
              <a:rPr lang="en-US" dirty="0"/>
              <a:t> </a:t>
            </a:r>
            <a:br>
              <a:rPr lang="en-US" dirty="0"/>
            </a:br>
            <a:r>
              <a:rPr lang="en-US" dirty="0"/>
              <a:t>Strength </a:t>
            </a:r>
            <a:r>
              <a:rPr lang="mr-IN" dirty="0"/>
              <a:t>–</a:t>
            </a:r>
            <a:r>
              <a:rPr lang="en-US" dirty="0"/>
              <a:t> endurance (more pullups)</a:t>
            </a:r>
          </a:p>
          <a:p>
            <a:r>
              <a:rPr lang="en-US" dirty="0"/>
              <a:t>   (3 variations, 3 sets each </a:t>
            </a:r>
            <a:r>
              <a:rPr lang="mr-IN" dirty="0"/>
              <a:t>–</a:t>
            </a:r>
            <a:r>
              <a:rPr lang="en-US" dirty="0"/>
              <a:t> 9 sets total at ~70% of max</a:t>
            </a:r>
          </a:p>
          <a:p>
            <a:r>
              <a:rPr lang="en-US" dirty="0"/>
              <a:t>    or go to max. number of sets. At the end </a:t>
            </a:r>
            <a:r>
              <a:rPr lang="mr-IN" dirty="0"/>
              <a:t>–</a:t>
            </a:r>
            <a:r>
              <a:rPr lang="en-US" dirty="0"/>
              <a:t> hold and slow release):</a:t>
            </a:r>
          </a:p>
          <a:p>
            <a:r>
              <a:rPr lang="en-US" dirty="0"/>
              <a:t> - </a:t>
            </a:r>
            <a:r>
              <a:rPr lang="en-US" dirty="0">
                <a:hlinkClick r:id="rId8"/>
              </a:rPr>
              <a:t>https://www.youtube.com/watch?v=gROqn53az2g</a:t>
            </a:r>
            <a:endParaRPr lang="en-US" dirty="0"/>
          </a:p>
          <a:p>
            <a:r>
              <a:rPr lang="en-US" dirty="0"/>
              <a:t> - </a:t>
            </a:r>
            <a:r>
              <a:rPr lang="en-US" dirty="0">
                <a:hlinkClick r:id="rId9"/>
              </a:rPr>
              <a:t>https://www.youtube.com/watch?v=nj_bOz2aigQ</a:t>
            </a:r>
            <a:endParaRPr lang="en-US" dirty="0"/>
          </a:p>
          <a:p>
            <a:r>
              <a:rPr lang="en-US" dirty="0"/>
              <a:t> - </a:t>
            </a:r>
            <a:r>
              <a:rPr lang="en-US" dirty="0">
                <a:hlinkClick r:id="rId10"/>
              </a:rPr>
              <a:t>https://www.youtube.com/watch?v=NnN8ksvVRIQ</a:t>
            </a:r>
            <a:r>
              <a:rPr lang="en-US" dirty="0"/>
              <a:t> </a:t>
            </a:r>
            <a:br>
              <a:rPr lang="en-US" dirty="0"/>
            </a:br>
            <a:endParaRPr lang="en-US" dirty="0"/>
          </a:p>
          <a:p>
            <a:r>
              <a:rPr lang="en-US" dirty="0"/>
              <a:t>Yoga - </a:t>
            </a:r>
            <a:r>
              <a:rPr lang="en-US" dirty="0" err="1"/>
              <a:t>yogaglo</a:t>
            </a:r>
            <a:r>
              <a:rPr lang="en-US" dirty="0"/>
              <a:t>:  </a:t>
            </a:r>
            <a:r>
              <a:rPr lang="en-US" dirty="0">
                <a:hlinkClick r:id="rId11"/>
              </a:rPr>
              <a:t>https://www.youtube.com/user/yogaglo</a:t>
            </a:r>
            <a:r>
              <a:rPr lang="en-US" dirty="0"/>
              <a:t> </a:t>
            </a:r>
            <a:br>
              <a:rPr lang="en-US" dirty="0"/>
            </a:br>
            <a:r>
              <a:rPr lang="en-US" dirty="0"/>
              <a:t>Yoga for surfers (17 min): </a:t>
            </a:r>
            <a:r>
              <a:rPr lang="en-US" dirty="0">
                <a:hlinkClick r:id="rId12"/>
              </a:rPr>
              <a:t>https://www.youtube.com/watch?v=oX6I6vs1EFs</a:t>
            </a:r>
            <a:r>
              <a:rPr lang="en-US" dirty="0"/>
              <a:t> </a:t>
            </a:r>
            <a:br>
              <a:rPr lang="en-US" dirty="0"/>
            </a:br>
            <a:r>
              <a:rPr lang="en-US" dirty="0"/>
              <a:t>Yoga with </a:t>
            </a:r>
            <a:r>
              <a:rPr lang="en-US" dirty="0" err="1"/>
              <a:t>Adriene</a:t>
            </a:r>
            <a:r>
              <a:rPr lang="en-US" dirty="0"/>
              <a:t>: </a:t>
            </a:r>
            <a:r>
              <a:rPr lang="en-US" dirty="0">
                <a:hlinkClick r:id="rId13"/>
              </a:rPr>
              <a:t>https://www.youtube.com/watch?v=v7AYKMP6rOE</a:t>
            </a:r>
            <a:r>
              <a:rPr lang="en-US" dirty="0"/>
              <a:t> </a:t>
            </a:r>
          </a:p>
          <a:p>
            <a:endParaRPr lang="en-US" dirty="0"/>
          </a:p>
          <a:p>
            <a:r>
              <a:rPr lang="en-US" dirty="0"/>
              <a:t>Also </a:t>
            </a:r>
            <a:r>
              <a:rPr lang="mr-IN" dirty="0"/>
              <a:t>–</a:t>
            </a:r>
            <a:r>
              <a:rPr lang="en-US" dirty="0"/>
              <a:t> walk/run (with your dog), play outside, etc. </a:t>
            </a:r>
            <a:r>
              <a:rPr lang="mr-IN" dirty="0"/>
              <a:t>–</a:t>
            </a:r>
            <a:r>
              <a:rPr lang="en-US" dirty="0"/>
              <a:t> 30-90 min/day. The more – the better.</a:t>
            </a:r>
          </a:p>
        </p:txBody>
      </p:sp>
    </p:spTree>
    <p:extLst>
      <p:ext uri="{BB962C8B-B14F-4D97-AF65-F5344CB8AC3E}">
        <p14:creationId xmlns:p14="http://schemas.microsoft.com/office/powerpoint/2010/main" val="169162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DAB573-CAAA-4847-B2E4-BDAA142F4BF8}"/>
              </a:ext>
            </a:extLst>
          </p:cNvPr>
          <p:cNvSpPr txBox="1"/>
          <p:nvPr/>
        </p:nvSpPr>
        <p:spPr>
          <a:xfrm>
            <a:off x="1753650" y="3218195"/>
            <a:ext cx="2386059" cy="369332"/>
          </a:xfrm>
          <a:prstGeom prst="rect">
            <a:avLst/>
          </a:prstGeom>
          <a:noFill/>
        </p:spPr>
        <p:txBody>
          <a:bodyPr wrap="square" rtlCol="0">
            <a:spAutoFit/>
          </a:bodyPr>
          <a:lstStyle/>
          <a:p>
            <a:r>
              <a:rPr lang="en-US" dirty="0"/>
              <a:t>You feel tired / hungry </a:t>
            </a:r>
          </a:p>
        </p:txBody>
      </p:sp>
      <p:sp>
        <p:nvSpPr>
          <p:cNvPr id="5" name="TextBox 4">
            <a:extLst>
              <a:ext uri="{FF2B5EF4-FFF2-40B4-BE49-F238E27FC236}">
                <a16:creationId xmlns:a16="http://schemas.microsoft.com/office/drawing/2014/main" id="{A6F59F0D-D34A-AB43-AD20-E963A5DEF92B}"/>
              </a:ext>
            </a:extLst>
          </p:cNvPr>
          <p:cNvSpPr txBox="1"/>
          <p:nvPr/>
        </p:nvSpPr>
        <p:spPr>
          <a:xfrm>
            <a:off x="3000375" y="3986886"/>
            <a:ext cx="3015908" cy="1477328"/>
          </a:xfrm>
          <a:prstGeom prst="rect">
            <a:avLst/>
          </a:prstGeom>
          <a:noFill/>
        </p:spPr>
        <p:txBody>
          <a:bodyPr wrap="square" rtlCol="0">
            <a:spAutoFit/>
          </a:bodyPr>
          <a:lstStyle/>
          <a:p>
            <a:r>
              <a:rPr lang="en-US" dirty="0"/>
              <a:t>You eat “modern” food (something sweet, bread, burger, etc.), it causes strong spike of sugars in your  blood, you feel better</a:t>
            </a:r>
          </a:p>
        </p:txBody>
      </p:sp>
      <p:sp>
        <p:nvSpPr>
          <p:cNvPr id="6" name="TextBox 5">
            <a:extLst>
              <a:ext uri="{FF2B5EF4-FFF2-40B4-BE49-F238E27FC236}">
                <a16:creationId xmlns:a16="http://schemas.microsoft.com/office/drawing/2014/main" id="{B184FB43-D2D7-2F40-BC9D-2C1FE466B0AF}"/>
              </a:ext>
            </a:extLst>
          </p:cNvPr>
          <p:cNvSpPr txBox="1"/>
          <p:nvPr/>
        </p:nvSpPr>
        <p:spPr>
          <a:xfrm>
            <a:off x="1227628" y="6142567"/>
            <a:ext cx="3967519" cy="646331"/>
          </a:xfrm>
          <a:prstGeom prst="rect">
            <a:avLst/>
          </a:prstGeom>
          <a:noFill/>
        </p:spPr>
        <p:txBody>
          <a:bodyPr wrap="square" rtlCol="0">
            <a:spAutoFit/>
          </a:bodyPr>
          <a:lstStyle/>
          <a:p>
            <a:r>
              <a:rPr lang="en-US" dirty="0"/>
              <a:t>Pancreas releases insulin to send signal to all cells to absorb sugar from blood. </a:t>
            </a:r>
          </a:p>
        </p:txBody>
      </p:sp>
      <p:sp>
        <p:nvSpPr>
          <p:cNvPr id="7" name="TextBox 6">
            <a:extLst>
              <a:ext uri="{FF2B5EF4-FFF2-40B4-BE49-F238E27FC236}">
                <a16:creationId xmlns:a16="http://schemas.microsoft.com/office/drawing/2014/main" id="{6ED0A656-8F05-2C41-A0DF-66F94FFDA0E8}"/>
              </a:ext>
            </a:extLst>
          </p:cNvPr>
          <p:cNvSpPr txBox="1"/>
          <p:nvPr/>
        </p:nvSpPr>
        <p:spPr>
          <a:xfrm>
            <a:off x="0" y="4143129"/>
            <a:ext cx="2635155" cy="1200329"/>
          </a:xfrm>
          <a:prstGeom prst="rect">
            <a:avLst/>
          </a:prstGeom>
          <a:noFill/>
        </p:spPr>
        <p:txBody>
          <a:bodyPr wrap="square" rtlCol="0">
            <a:spAutoFit/>
          </a:bodyPr>
          <a:lstStyle/>
          <a:p>
            <a:r>
              <a:rPr lang="en-US" dirty="0"/>
              <a:t>Big insulin level causes decreasing of sugar levels to normal – and then below (over-regulation)</a:t>
            </a:r>
          </a:p>
        </p:txBody>
      </p:sp>
      <p:sp>
        <p:nvSpPr>
          <p:cNvPr id="11" name="Right Arrow 10">
            <a:extLst>
              <a:ext uri="{FF2B5EF4-FFF2-40B4-BE49-F238E27FC236}">
                <a16:creationId xmlns:a16="http://schemas.microsoft.com/office/drawing/2014/main" id="{7196044C-991E-A246-8847-3AF36E6AFF0F}"/>
              </a:ext>
            </a:extLst>
          </p:cNvPr>
          <p:cNvSpPr/>
          <p:nvPr/>
        </p:nvSpPr>
        <p:spPr>
          <a:xfrm rot="13477708">
            <a:off x="1054539" y="5687275"/>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AC51304-9420-9649-B9C2-02F688CD7686}"/>
              </a:ext>
            </a:extLst>
          </p:cNvPr>
          <p:cNvSpPr txBox="1"/>
          <p:nvPr/>
        </p:nvSpPr>
        <p:spPr>
          <a:xfrm>
            <a:off x="196769" y="-137263"/>
            <a:ext cx="5164812" cy="584775"/>
          </a:xfrm>
          <a:prstGeom prst="rect">
            <a:avLst/>
          </a:prstGeom>
          <a:noFill/>
        </p:spPr>
        <p:txBody>
          <a:bodyPr wrap="none" rtlCol="0">
            <a:spAutoFit/>
          </a:bodyPr>
          <a:lstStyle/>
          <a:p>
            <a:r>
              <a:rPr lang="en-US" sz="3200" b="1" dirty="0"/>
              <a:t>Marathoner and sweet water</a:t>
            </a:r>
          </a:p>
        </p:txBody>
      </p:sp>
      <p:sp>
        <p:nvSpPr>
          <p:cNvPr id="15" name="TextBox 14">
            <a:extLst>
              <a:ext uri="{FF2B5EF4-FFF2-40B4-BE49-F238E27FC236}">
                <a16:creationId xmlns:a16="http://schemas.microsoft.com/office/drawing/2014/main" id="{CF2FDED6-6F65-6243-A719-C3D73BBBAA8C}"/>
              </a:ext>
            </a:extLst>
          </p:cNvPr>
          <p:cNvSpPr txBox="1"/>
          <p:nvPr/>
        </p:nvSpPr>
        <p:spPr>
          <a:xfrm>
            <a:off x="6001292" y="941839"/>
            <a:ext cx="6175717" cy="5632311"/>
          </a:xfrm>
          <a:prstGeom prst="rect">
            <a:avLst/>
          </a:prstGeom>
          <a:noFill/>
        </p:spPr>
        <p:txBody>
          <a:bodyPr wrap="square" rtlCol="0">
            <a:spAutoFit/>
          </a:bodyPr>
          <a:lstStyle/>
          <a:p>
            <a:r>
              <a:rPr lang="en-US" b="1" dirty="0">
                <a:solidFill>
                  <a:srgbClr val="0070C0"/>
                </a:solidFill>
              </a:rPr>
              <a:t>Do not eat to get energy from food. </a:t>
            </a:r>
          </a:p>
          <a:p>
            <a:r>
              <a:rPr lang="en-US" dirty="0"/>
              <a:t>Instead do something to give your body time to switch gears to start using your internal energy. Like marathoner. Eat a fruit or salad, drink water (or salt water ?), walk, breathe, wait 15 min. </a:t>
            </a:r>
          </a:p>
          <a:p>
            <a:endParaRPr lang="en-US" dirty="0"/>
          </a:p>
          <a:p>
            <a:r>
              <a:rPr lang="en-US" dirty="0"/>
              <a:t>You need to avoid spikes of insulin, because they cause sugar level to go below normal and cause “Vicious Circle”.</a:t>
            </a:r>
          </a:p>
          <a:p>
            <a:r>
              <a:rPr lang="en-US" dirty="0"/>
              <a:t>So - avoid sweet foods or drinks, avoid big meals, avoid highly-processed foods, avoid animal products. Especially avoid combinations of carbs with animal products.</a:t>
            </a:r>
          </a:p>
          <a:p>
            <a:endParaRPr lang="en-US" dirty="0"/>
          </a:p>
          <a:p>
            <a:r>
              <a:rPr lang="en-US" dirty="0"/>
              <a:t>Why you need to eat? Habits? Social reasons? You don’t need to eat much to get energy. But you need to get vitamins, minerals, some microelements. So eat berries, fruits, vegetables, legumes. Don’t be afraid of not eating. Body can use its own storage for energy. </a:t>
            </a:r>
            <a:r>
              <a:rPr lang="en-US" b="1" dirty="0">
                <a:solidFill>
                  <a:srgbClr val="0070C0"/>
                </a:solidFill>
              </a:rPr>
              <a:t>Remember that the longest fast was </a:t>
            </a:r>
            <a:r>
              <a:rPr lang="x-none" altLang="x-none" b="1">
                <a:solidFill>
                  <a:srgbClr val="0070C0"/>
                </a:solidFill>
              </a:rPr>
              <a:t>382 days ! </a:t>
            </a:r>
            <a:endParaRPr lang="en-US" b="1" dirty="0">
              <a:solidFill>
                <a:srgbClr val="0070C0"/>
              </a:solidFill>
            </a:endParaRPr>
          </a:p>
          <a:p>
            <a:endParaRPr lang="en-US" dirty="0"/>
          </a:p>
          <a:p>
            <a:r>
              <a:rPr lang="en-US" dirty="0">
                <a:solidFill>
                  <a:srgbClr val="0070C0"/>
                </a:solidFill>
              </a:rPr>
              <a:t>Eat natural whole foods, mostly plants. Drink water. Have enough sleep. Walk and exercise every day. Think good thoughts, love yourself, reduce stress. Easy </a:t>
            </a:r>
            <a:r>
              <a:rPr lang="en-US" dirty="0">
                <a:solidFill>
                  <a:srgbClr val="0070C0"/>
                </a:solidFill>
                <a:sym typeface="Wingdings" pitchFamily="2" charset="2"/>
              </a:rPr>
              <a:t> </a:t>
            </a:r>
            <a:endParaRPr lang="en-US" dirty="0">
              <a:solidFill>
                <a:srgbClr val="0070C0"/>
              </a:solidFill>
            </a:endParaRPr>
          </a:p>
        </p:txBody>
      </p:sp>
      <p:sp>
        <p:nvSpPr>
          <p:cNvPr id="16" name="TextBox 15">
            <a:extLst>
              <a:ext uri="{FF2B5EF4-FFF2-40B4-BE49-F238E27FC236}">
                <a16:creationId xmlns:a16="http://schemas.microsoft.com/office/drawing/2014/main" id="{3FECCB69-6DA3-5A40-9A42-D256A6128AF4}"/>
              </a:ext>
            </a:extLst>
          </p:cNvPr>
          <p:cNvSpPr txBox="1"/>
          <p:nvPr/>
        </p:nvSpPr>
        <p:spPr>
          <a:xfrm>
            <a:off x="6016283" y="-74179"/>
            <a:ext cx="6160726" cy="1077218"/>
          </a:xfrm>
          <a:prstGeom prst="rect">
            <a:avLst/>
          </a:prstGeom>
          <a:noFill/>
        </p:spPr>
        <p:txBody>
          <a:bodyPr wrap="square" rtlCol="0">
            <a:spAutoFit/>
          </a:bodyPr>
          <a:lstStyle/>
          <a:p>
            <a:r>
              <a:rPr lang="en-US" sz="3200" b="1" dirty="0"/>
              <a:t>What to eat when you tired, nervous, hungry?</a:t>
            </a:r>
          </a:p>
        </p:txBody>
      </p:sp>
      <p:sp>
        <p:nvSpPr>
          <p:cNvPr id="2" name="TextBox 1">
            <a:extLst>
              <a:ext uri="{FF2B5EF4-FFF2-40B4-BE49-F238E27FC236}">
                <a16:creationId xmlns:a16="http://schemas.microsoft.com/office/drawing/2014/main" id="{CC3D4649-A7E5-5848-B1B1-6FCC78D19016}"/>
              </a:ext>
            </a:extLst>
          </p:cNvPr>
          <p:cNvSpPr txBox="1"/>
          <p:nvPr/>
        </p:nvSpPr>
        <p:spPr>
          <a:xfrm>
            <a:off x="23354" y="487300"/>
            <a:ext cx="5862560" cy="2031325"/>
          </a:xfrm>
          <a:prstGeom prst="rect">
            <a:avLst/>
          </a:prstGeom>
          <a:noFill/>
        </p:spPr>
        <p:txBody>
          <a:bodyPr wrap="square" rtlCol="0">
            <a:spAutoFit/>
          </a:bodyPr>
          <a:lstStyle/>
          <a:p>
            <a:r>
              <a:rPr lang="en-US" dirty="0"/>
              <a:t>Should a marathon runner add sugars into water in the middle of the race to get more energy? No, No, No !!! The drink will not contain enough energy and will not be metabolized fast enough. But the sugar in it will be interpreted by the body as a signal to shut down the process of getting energy from internal sources (fat). The marathoner will feel more tired and can crash.</a:t>
            </a:r>
          </a:p>
        </p:txBody>
      </p:sp>
      <p:sp>
        <p:nvSpPr>
          <p:cNvPr id="3" name="TextBox 2">
            <a:extLst>
              <a:ext uri="{FF2B5EF4-FFF2-40B4-BE49-F238E27FC236}">
                <a16:creationId xmlns:a16="http://schemas.microsoft.com/office/drawing/2014/main" id="{B258565D-FE61-2345-85D1-E350F7F822DC}"/>
              </a:ext>
            </a:extLst>
          </p:cNvPr>
          <p:cNvSpPr txBox="1"/>
          <p:nvPr/>
        </p:nvSpPr>
        <p:spPr>
          <a:xfrm>
            <a:off x="1602863" y="2662593"/>
            <a:ext cx="2536846" cy="584775"/>
          </a:xfrm>
          <a:prstGeom prst="rect">
            <a:avLst/>
          </a:prstGeom>
          <a:noFill/>
        </p:spPr>
        <p:txBody>
          <a:bodyPr wrap="square" rtlCol="0">
            <a:spAutoFit/>
          </a:bodyPr>
          <a:lstStyle/>
          <a:p>
            <a:r>
              <a:rPr lang="en-US" sz="3200" b="1" dirty="0"/>
              <a:t>Vicious Circle</a:t>
            </a:r>
          </a:p>
        </p:txBody>
      </p:sp>
      <p:sp>
        <p:nvSpPr>
          <p:cNvPr id="17" name="Right Arrow 16">
            <a:extLst>
              <a:ext uri="{FF2B5EF4-FFF2-40B4-BE49-F238E27FC236}">
                <a16:creationId xmlns:a16="http://schemas.microsoft.com/office/drawing/2014/main" id="{20FCDA76-9125-9144-AE74-9178186B56E0}"/>
              </a:ext>
            </a:extLst>
          </p:cNvPr>
          <p:cNvSpPr/>
          <p:nvPr/>
        </p:nvSpPr>
        <p:spPr>
          <a:xfrm rot="7788484">
            <a:off x="4009954" y="5726549"/>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1D182B78-BC0B-EC4C-8355-6BE7842FBE17}"/>
              </a:ext>
            </a:extLst>
          </p:cNvPr>
          <p:cNvSpPr/>
          <p:nvPr/>
        </p:nvSpPr>
        <p:spPr>
          <a:xfrm rot="19136811">
            <a:off x="969164" y="3639309"/>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366DADD-4692-4044-AC44-520575DE5498}"/>
              </a:ext>
            </a:extLst>
          </p:cNvPr>
          <p:cNvSpPr/>
          <p:nvPr/>
        </p:nvSpPr>
        <p:spPr>
          <a:xfrm rot="2819040">
            <a:off x="3940901" y="3617121"/>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2F9C353-3FFB-4442-AC69-88DD41E8B594}"/>
              </a:ext>
            </a:extLst>
          </p:cNvPr>
          <p:cNvCxnSpPr/>
          <p:nvPr/>
        </p:nvCxnSpPr>
        <p:spPr>
          <a:xfrm>
            <a:off x="5951098" y="314793"/>
            <a:ext cx="0" cy="6325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F3D414-8DF8-F041-8FEA-8EF6DF9A82D9}"/>
              </a:ext>
            </a:extLst>
          </p:cNvPr>
          <p:cNvCxnSpPr/>
          <p:nvPr/>
        </p:nvCxnSpPr>
        <p:spPr>
          <a:xfrm>
            <a:off x="125329" y="2686936"/>
            <a:ext cx="57041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92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5785368" cy="1169551"/>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I highly recommend to listen to some episodes of the </a:t>
            </a:r>
          </a:p>
          <a:p>
            <a:pPr lvl="0" eaLnBrk="0" fontAlgn="base" hangingPunct="0">
              <a:spcBef>
                <a:spcPct val="0"/>
              </a:spcBef>
              <a:spcAft>
                <a:spcPct val="0"/>
              </a:spcAft>
            </a:pPr>
            <a:r>
              <a:rPr lang="en-US" altLang="x-none" sz="1400" dirty="0">
                <a:latin typeface="Arial" charset="0"/>
              </a:rPr>
              <a:t>"Big Change the Film" series by Jason Cohen. </a:t>
            </a:r>
          </a:p>
          <a:p>
            <a:pPr lvl="0" eaLnBrk="0" fontAlgn="base" hangingPunct="0">
              <a:spcBef>
                <a:spcPct val="0"/>
              </a:spcBef>
              <a:spcAft>
                <a:spcPct val="0"/>
              </a:spcAft>
            </a:pPr>
            <a:r>
              <a:rPr lang="en-US" altLang="x-none" sz="1400" dirty="0">
                <a:latin typeface="Arial" charset="0"/>
              </a:rPr>
              <a:t>You can find it on </a:t>
            </a:r>
            <a:r>
              <a:rPr lang="en-US" altLang="x-none" sz="1400" dirty="0" err="1">
                <a:latin typeface="Arial" charset="0"/>
              </a:rPr>
              <a:t>youtube</a:t>
            </a:r>
            <a:r>
              <a:rPr lang="en-US" altLang="x-none" sz="1400" dirty="0">
                <a:latin typeface="Arial" charset="0"/>
              </a:rPr>
              <a:t> or iTunes:</a:t>
            </a:r>
          </a:p>
          <a:p>
            <a:pPr lvl="0" eaLnBrk="0" fontAlgn="base" hangingPunct="0">
              <a:spcBef>
                <a:spcPct val="0"/>
              </a:spcBef>
              <a:spcAft>
                <a:spcPct val="0"/>
              </a:spcAft>
            </a:pPr>
            <a:r>
              <a:rPr lang="en-US" altLang="x-none" sz="1400" dirty="0">
                <a:latin typeface="Arial" charset="0"/>
              </a:rPr>
              <a:t>  on YouTube: - </a:t>
            </a:r>
            <a:r>
              <a:rPr lang="en-US" altLang="x-none" sz="800" dirty="0">
                <a:latin typeface="Arial" charset="0"/>
                <a:hlinkClick r:id="rId2"/>
              </a:rPr>
              <a:t>https://www.youtube.com/channel/UCzFwW-13NfNBAtGbJxvJsQQ/videos</a:t>
            </a:r>
            <a:endParaRPr lang="en-US" altLang="x-none" sz="800" dirty="0">
              <a:latin typeface="Arial" charset="0"/>
            </a:endParaRPr>
          </a:p>
          <a:p>
            <a:pPr lvl="0" eaLnBrk="0" fontAlgn="base" hangingPunct="0">
              <a:spcBef>
                <a:spcPct val="0"/>
              </a:spcBef>
              <a:spcAft>
                <a:spcPct val="0"/>
              </a:spcAft>
            </a:pPr>
            <a:r>
              <a:rPr lang="en-US" altLang="x-none" sz="1400" dirty="0">
                <a:latin typeface="Arial" charset="0"/>
              </a:rPr>
              <a:t>  on iTunes: - </a:t>
            </a:r>
            <a:r>
              <a:rPr lang="en-US" altLang="x-none" sz="800" dirty="0">
                <a:latin typeface="Arial" charset="0"/>
                <a:hlinkClick r:id="rId3"/>
              </a:rPr>
              <a:t>https://itunes.apple.com/us/podcast/big-change-the-film-podcast/id1093956175?mt=2</a:t>
            </a:r>
            <a:endParaRPr lang="en-US" altLang="x-none" sz="800" dirty="0">
              <a:latin typeface="Arial" charset="0"/>
            </a:endParaRPr>
          </a:p>
        </p:txBody>
      </p:sp>
      <p:sp>
        <p:nvSpPr>
          <p:cNvPr id="3" name="TextBox 2">
            <a:extLst>
              <a:ext uri="{FF2B5EF4-FFF2-40B4-BE49-F238E27FC236}">
                <a16:creationId xmlns:a16="http://schemas.microsoft.com/office/drawing/2014/main" id="{15880EE5-D473-424E-B386-E18B602828FC}"/>
              </a:ext>
            </a:extLst>
          </p:cNvPr>
          <p:cNvSpPr txBox="1"/>
          <p:nvPr/>
        </p:nvSpPr>
        <p:spPr>
          <a:xfrm>
            <a:off x="6778753" y="294608"/>
            <a:ext cx="5413247" cy="6124754"/>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Specifically it is about removing mostly or completely:</a:t>
            </a:r>
          </a:p>
          <a:p>
            <a:pPr lvl="0" eaLnBrk="0" fontAlgn="base" hangingPunct="0">
              <a:spcBef>
                <a:spcPct val="0"/>
              </a:spcBef>
              <a:spcAft>
                <a:spcPct val="0"/>
              </a:spcAft>
            </a:pPr>
            <a:r>
              <a:rPr lang="en-US" altLang="x-none" sz="1400" dirty="0">
                <a:latin typeface="Arial" charset="0"/>
              </a:rPr>
              <a:t>    all animal products (no meats, chicken, eggs, dairy)</a:t>
            </a:r>
          </a:p>
          <a:p>
            <a:pPr lvl="0" eaLnBrk="0" fontAlgn="base" hangingPunct="0">
              <a:spcBef>
                <a:spcPct val="0"/>
              </a:spcBef>
              <a:spcAft>
                <a:spcPct val="0"/>
              </a:spcAft>
            </a:pPr>
            <a:r>
              <a:rPr lang="en-US" altLang="x-none" sz="1400" dirty="0">
                <a:latin typeface="Arial" charset="0"/>
              </a:rPr>
              <a:t>    all highly processed products (sugars, sodas, oils,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most difficult for me was removing milk and cheese.</a:t>
            </a:r>
          </a:p>
          <a:p>
            <a:pPr lvl="0" eaLnBrk="0" fontAlgn="base" hangingPunct="0">
              <a:spcBef>
                <a:spcPct val="0"/>
              </a:spcBef>
              <a:spcAft>
                <a:spcPct val="0"/>
              </a:spcAft>
            </a:pPr>
            <a:r>
              <a:rPr lang="en-US" altLang="x-none" sz="1400" dirty="0">
                <a:latin typeface="Arial" charset="0"/>
              </a:rPr>
              <a:t>The strangest for me was removing oils.</a:t>
            </a:r>
          </a:p>
          <a:p>
            <a:pPr lvl="0" eaLnBrk="0" fontAlgn="base" hangingPunct="0">
              <a:spcBef>
                <a:spcPct val="0"/>
              </a:spcBef>
              <a:spcAft>
                <a:spcPct val="0"/>
              </a:spcAft>
            </a:pPr>
            <a:r>
              <a:rPr lang="en-US" altLang="x-none" sz="1400" b="1" dirty="0">
                <a:solidFill>
                  <a:srgbClr val="0070C0"/>
                </a:solidFill>
                <a:latin typeface="Arial" charset="0"/>
              </a:rPr>
              <a:t>Yes, no oil, not even olive oil,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Good foods are greens, beans, berries, vegetables, nuts and seeds, rice, oats, buckwheat,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There are many scientists describing how to live this way.</a:t>
            </a:r>
          </a:p>
          <a:p>
            <a:pPr lvl="0" eaLnBrk="0" fontAlgn="base" hangingPunct="0">
              <a:spcBef>
                <a:spcPct val="0"/>
              </a:spcBef>
              <a:spcAft>
                <a:spcPct val="0"/>
              </a:spcAft>
            </a:pPr>
            <a:r>
              <a:rPr lang="en-US" altLang="x-none" sz="1400" dirty="0">
                <a:latin typeface="Arial" charset="0"/>
              </a:rPr>
              <a:t>Main famous names:</a:t>
            </a:r>
          </a:p>
          <a:p>
            <a:pPr lvl="0" eaLnBrk="0" fontAlgn="base" hangingPunct="0">
              <a:spcBef>
                <a:spcPct val="0"/>
              </a:spcBef>
              <a:spcAft>
                <a:spcPct val="0"/>
              </a:spcAft>
            </a:pPr>
            <a:r>
              <a:rPr lang="en-US" altLang="x-none" sz="1400" dirty="0">
                <a:latin typeface="Arial" charset="0"/>
              </a:rPr>
              <a:t>    Dr. John McDougall</a:t>
            </a:r>
          </a:p>
          <a:p>
            <a:pPr lvl="0" eaLnBrk="0" fontAlgn="base" hangingPunct="0">
              <a:spcBef>
                <a:spcPct val="0"/>
              </a:spcBef>
              <a:spcAft>
                <a:spcPct val="0"/>
              </a:spcAft>
            </a:pPr>
            <a:r>
              <a:rPr lang="en-US" altLang="x-none" sz="1400" dirty="0">
                <a:latin typeface="Arial" charset="0"/>
              </a:rPr>
              <a:t>    Dr. Joel Fuhrman</a:t>
            </a:r>
          </a:p>
          <a:p>
            <a:pPr lvl="0" eaLnBrk="0" fontAlgn="base" hangingPunct="0">
              <a:spcBef>
                <a:spcPct val="0"/>
              </a:spcBef>
              <a:spcAft>
                <a:spcPct val="0"/>
              </a:spcAft>
            </a:pPr>
            <a:r>
              <a:rPr lang="en-US" altLang="x-none" sz="1400" dirty="0">
                <a:latin typeface="Arial" charset="0"/>
              </a:rPr>
              <a:t>    Dr. Caldwell </a:t>
            </a:r>
            <a:r>
              <a:rPr lang="en-US" altLang="x-none" sz="1400" dirty="0" err="1">
                <a:latin typeface="Arial" charset="0"/>
              </a:rPr>
              <a:t>Esselstyn</a:t>
            </a:r>
            <a:r>
              <a:rPr lang="en-US" altLang="x-none" sz="1400" dirty="0">
                <a:latin typeface="Arial" charset="0"/>
              </a:rPr>
              <a:t> - and his son Rip </a:t>
            </a:r>
            <a:r>
              <a:rPr lang="en-US" altLang="x-none" sz="1400" dirty="0" err="1">
                <a:latin typeface="Arial" charset="0"/>
              </a:rPr>
              <a:t>Esselstyn</a:t>
            </a: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    Dr. Michael </a:t>
            </a:r>
            <a:r>
              <a:rPr lang="en-US" altLang="x-none" sz="1400" dirty="0" err="1">
                <a:latin typeface="Arial" charset="0"/>
              </a:rPr>
              <a:t>Greger</a:t>
            </a: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    Dr. Neal Barnard</a:t>
            </a:r>
          </a:p>
          <a:p>
            <a:pPr lvl="0" eaLnBrk="0" fontAlgn="base" hangingPunct="0">
              <a:spcBef>
                <a:spcPct val="0"/>
              </a:spcBef>
              <a:spcAft>
                <a:spcPct val="0"/>
              </a:spcAft>
            </a:pPr>
            <a:r>
              <a:rPr lang="en-US" altLang="x-none" sz="1400" dirty="0">
                <a:latin typeface="Arial" charset="0"/>
              </a:rPr>
              <a:t>    Dr. Dean </a:t>
            </a:r>
            <a:r>
              <a:rPr lang="en-US" altLang="x-none" sz="1400" dirty="0" err="1">
                <a:latin typeface="Arial" charset="0"/>
              </a:rPr>
              <a:t>Ornish</a:t>
            </a:r>
            <a:endParaRPr lang="en-US" altLang="x-none" sz="1400" dirty="0">
              <a:latin typeface="Arial" charset="0"/>
            </a:endParaRP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You can find their lectures and interviews on </a:t>
            </a:r>
            <a:r>
              <a:rPr lang="en-US" altLang="x-none" sz="1400" dirty="0" err="1">
                <a:latin typeface="Arial" charset="0"/>
              </a:rPr>
              <a:t>youtube</a:t>
            </a:r>
            <a:r>
              <a:rPr lang="en-US" altLang="x-none" sz="1400" dirty="0">
                <a:latin typeface="Arial" charset="0"/>
              </a:rPr>
              <a:t>.</a:t>
            </a:r>
          </a:p>
          <a:p>
            <a:pPr lvl="0" eaLnBrk="0" fontAlgn="base" hangingPunct="0">
              <a:spcBef>
                <a:spcPct val="0"/>
              </a:spcBef>
              <a:spcAft>
                <a:spcPct val="0"/>
              </a:spcAft>
            </a:pPr>
            <a:r>
              <a:rPr lang="en-US" altLang="x-none" sz="1400" dirty="0">
                <a:latin typeface="Arial" charset="0"/>
              </a:rPr>
              <a:t>There are also many books by those authors.</a:t>
            </a:r>
          </a:p>
          <a:p>
            <a:pPr lvl="0" eaLnBrk="0" fontAlgn="base" hangingPunct="0">
              <a:spcBef>
                <a:spcPct val="0"/>
              </a:spcBef>
              <a:spcAft>
                <a:spcPct val="0"/>
              </a:spcAft>
            </a:pPr>
            <a:r>
              <a:rPr lang="en-US" altLang="x-none" sz="1400" dirty="0">
                <a:latin typeface="Arial" charset="0"/>
              </a:rPr>
              <a:t>Many websites and communities joining people.</a:t>
            </a:r>
          </a:p>
          <a:p>
            <a:pPr lvl="0" eaLnBrk="0" fontAlgn="base" hangingPunct="0">
              <a:spcBef>
                <a:spcPct val="0"/>
              </a:spcBef>
              <a:spcAft>
                <a:spcPct val="0"/>
              </a:spcAft>
            </a:pPr>
            <a:r>
              <a:rPr lang="en-US" altLang="x-none" sz="1400" dirty="0">
                <a:latin typeface="Arial" charset="0"/>
              </a:rPr>
              <a:t>Also there are great documentaries (look at Netflix and Google):</a:t>
            </a:r>
          </a:p>
          <a:p>
            <a:pPr eaLnBrk="0" fontAlgn="base" hangingPunct="0">
              <a:spcBef>
                <a:spcPct val="0"/>
              </a:spcBef>
              <a:spcAft>
                <a:spcPct val="0"/>
              </a:spcAft>
            </a:pPr>
            <a:r>
              <a:rPr lang="en-US" altLang="x-none" sz="1400" dirty="0">
                <a:latin typeface="Arial" charset="0"/>
              </a:rPr>
              <a:t>  Forks Over Knives (2011)</a:t>
            </a:r>
          </a:p>
          <a:p>
            <a:pPr eaLnBrk="0" fontAlgn="base" hangingPunct="0">
              <a:spcBef>
                <a:spcPct val="0"/>
              </a:spcBef>
              <a:spcAft>
                <a:spcPct val="0"/>
              </a:spcAft>
            </a:pPr>
            <a:r>
              <a:rPr lang="en-US" altLang="x-none" sz="1400" dirty="0">
                <a:latin typeface="Arial" charset="0"/>
              </a:rPr>
              <a:t>  What The Health (2017)</a:t>
            </a:r>
          </a:p>
          <a:p>
            <a:pPr eaLnBrk="0" fontAlgn="base" hangingPunct="0">
              <a:spcBef>
                <a:spcPct val="0"/>
              </a:spcBef>
              <a:spcAft>
                <a:spcPct val="0"/>
              </a:spcAft>
            </a:pPr>
            <a:r>
              <a:rPr lang="en-US" sz="1400" dirty="0">
                <a:latin typeface="Arial" charset="0"/>
              </a:rPr>
              <a:t>  The Human Longevity Project (2018)</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  etc.</a:t>
            </a:r>
          </a:p>
        </p:txBody>
      </p:sp>
      <p:sp>
        <p:nvSpPr>
          <p:cNvPr id="4" name="TextBox 3">
            <a:extLst>
              <a:ext uri="{FF2B5EF4-FFF2-40B4-BE49-F238E27FC236}">
                <a16:creationId xmlns:a16="http://schemas.microsoft.com/office/drawing/2014/main" id="{B0886716-9F0F-5341-B08F-2CE44B4E0F0B}"/>
              </a:ext>
            </a:extLst>
          </p:cNvPr>
          <p:cNvSpPr txBox="1"/>
          <p:nvPr/>
        </p:nvSpPr>
        <p:spPr>
          <a:xfrm>
            <a:off x="225289" y="3752618"/>
            <a:ext cx="5785368" cy="2893100"/>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As of today (June 1, 2018) there are 96 interviews so far. They are stories of people who lost weight - and kept it off. And have become much healthier.</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After multiple attempts they all converge to the same approach.</a:t>
            </a:r>
          </a:p>
          <a:p>
            <a:pPr lvl="0" eaLnBrk="0" fontAlgn="base" hangingPunct="0">
              <a:spcBef>
                <a:spcPct val="0"/>
              </a:spcBef>
              <a:spcAft>
                <a:spcPct val="0"/>
              </a:spcAft>
            </a:pPr>
            <a:r>
              <a:rPr lang="en-US" altLang="x-none" sz="1400" dirty="0">
                <a:latin typeface="Arial" charset="0"/>
              </a:rPr>
              <a:t>It is NOT about dieting (eating less to reduce calories).</a:t>
            </a:r>
          </a:p>
          <a:p>
            <a:pPr lvl="0" eaLnBrk="0" fontAlgn="base" hangingPunct="0">
              <a:spcBef>
                <a:spcPct val="0"/>
              </a:spcBef>
              <a:spcAft>
                <a:spcPct val="0"/>
              </a:spcAft>
            </a:pPr>
            <a:r>
              <a:rPr lang="en-US" altLang="x-none" sz="1400" dirty="0">
                <a:latin typeface="Arial" charset="0"/>
              </a:rPr>
              <a:t>It is NOT about exercising to reduce calories.</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It is about switching to more nutritious foods (whole foods, mostly plant-based) and removing dead and toxic foods. It is about switching from standard American diet to diet close to that used by people living in "Blue Zones" and staying healthy for much longer than average Americans.</a:t>
            </a:r>
          </a:p>
        </p:txBody>
      </p:sp>
      <p:pic>
        <p:nvPicPr>
          <p:cNvPr id="5" name="Picture 4">
            <a:extLst>
              <a:ext uri="{FF2B5EF4-FFF2-40B4-BE49-F238E27FC236}">
                <a16:creationId xmlns:a16="http://schemas.microsoft.com/office/drawing/2014/main" id="{9EC331F1-6AEB-D645-893C-889A6BDB34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80210" y="1741444"/>
            <a:ext cx="1684782" cy="1684782"/>
          </a:xfrm>
          <a:prstGeom prst="rect">
            <a:avLst/>
          </a:prstGeom>
        </p:spPr>
      </p:pic>
    </p:spTree>
    <p:extLst>
      <p:ext uri="{BB962C8B-B14F-4D97-AF65-F5344CB8AC3E}">
        <p14:creationId xmlns:p14="http://schemas.microsoft.com/office/powerpoint/2010/main" val="128205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8" y="245501"/>
            <a:ext cx="10889673" cy="6247864"/>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Here is a short list of most effective things people do to lose weight:</a:t>
            </a:r>
          </a:p>
          <a:p>
            <a:pPr lvl="0" eaLnBrk="0" fontAlgn="base" hangingPunct="0">
              <a:spcBef>
                <a:spcPct val="0"/>
              </a:spcBef>
              <a:spcAft>
                <a:spcPct val="0"/>
              </a:spcAft>
            </a:pPr>
            <a:r>
              <a:rPr lang="en-US" altLang="x-none" sz="1600" dirty="0">
                <a:latin typeface="Arial" charset="0"/>
              </a:rPr>
              <a:t> - keep insulin low</a:t>
            </a:r>
          </a:p>
          <a:p>
            <a:pPr lvl="0" eaLnBrk="0" fontAlgn="base" hangingPunct="0">
              <a:spcBef>
                <a:spcPct val="0"/>
              </a:spcBef>
              <a:spcAft>
                <a:spcPct val="0"/>
              </a:spcAft>
            </a:pPr>
            <a:r>
              <a:rPr lang="en-US" altLang="x-none" sz="1600" dirty="0">
                <a:latin typeface="Arial" charset="0"/>
              </a:rPr>
              <a:t> - remove some "dead or toxic" foods, increase amounts of fresh nutritious whole foods.</a:t>
            </a:r>
          </a:p>
          <a:p>
            <a:pPr lvl="0" eaLnBrk="0" fontAlgn="base" hangingPunct="0">
              <a:spcBef>
                <a:spcPct val="0"/>
              </a:spcBef>
              <a:spcAft>
                <a:spcPct val="0"/>
              </a:spcAft>
            </a:pPr>
            <a:br>
              <a:rPr lang="x-none" altLang="x-none" sz="1600" dirty="0">
                <a:latin typeface="Arial" charset="0"/>
              </a:rPr>
            </a:br>
            <a:r>
              <a:rPr lang="x-none" altLang="x-none" sz="1600" b="1" dirty="0">
                <a:solidFill>
                  <a:srgbClr val="0070C0"/>
                </a:solidFill>
                <a:latin typeface="Arial" charset="0"/>
              </a:rPr>
              <a:t>1. no sugar and no flour</a:t>
            </a:r>
            <a:r>
              <a:rPr lang="en-US" altLang="x-none" sz="1600" b="1" dirty="0">
                <a:solidFill>
                  <a:srgbClr val="0070C0"/>
                </a:solidFill>
                <a:latin typeface="Arial" charset="0"/>
              </a:rPr>
              <a:t> </a:t>
            </a:r>
            <a:r>
              <a:rPr lang="mr-IN" altLang="x-none" sz="1600" b="1" dirty="0">
                <a:solidFill>
                  <a:srgbClr val="0070C0"/>
                </a:solidFill>
                <a:latin typeface="Arial" charset="0"/>
              </a:rPr>
              <a:t>–</a:t>
            </a:r>
            <a:r>
              <a:rPr lang="en-US" altLang="x-none" sz="1600" b="1" dirty="0">
                <a:solidFill>
                  <a:srgbClr val="0070C0"/>
                </a:solidFill>
                <a:latin typeface="Arial" charset="0"/>
              </a:rPr>
              <a:t> only whole natural foods</a:t>
            </a:r>
            <a:r>
              <a:rPr lang="x-none" altLang="x-none" sz="1600" b="1" dirty="0">
                <a:solidFill>
                  <a:srgbClr val="0070C0"/>
                </a:solidFill>
                <a:latin typeface="Arial" charset="0"/>
              </a:rPr>
              <a:t>. </a:t>
            </a:r>
            <a:endParaRPr lang="en-US" altLang="x-none" sz="1600" b="1" dirty="0">
              <a:solidFill>
                <a:srgbClr val="0070C0"/>
              </a:solidFill>
              <a:latin typeface="Arial" charset="0"/>
            </a:endParaRPr>
          </a:p>
          <a:p>
            <a:pPr lvl="0" eaLnBrk="0" fontAlgn="base" hangingPunct="0">
              <a:spcBef>
                <a:spcPct val="0"/>
              </a:spcBef>
              <a:spcAft>
                <a:spcPct val="0"/>
              </a:spcAft>
            </a:pPr>
            <a:r>
              <a:rPr lang="en-US" altLang="x-none" sz="1600" dirty="0">
                <a:latin typeface="Arial" charset="0"/>
              </a:rPr>
              <a:t>A</a:t>
            </a:r>
            <a:r>
              <a:rPr lang="x-none" altLang="x-none" sz="1600" dirty="0">
                <a:latin typeface="Arial" charset="0"/>
              </a:rPr>
              <a:t>void all sweet taste (no sugar, no juices or sodas, etc.)</a:t>
            </a:r>
            <a:r>
              <a:rPr lang="en-US" altLang="x-none" sz="1600" dirty="0">
                <a:latin typeface="Arial" charset="0"/>
              </a:rPr>
              <a:t>.</a:t>
            </a:r>
            <a:br>
              <a:rPr lang="x-none" altLang="x-none" sz="1600" dirty="0">
                <a:latin typeface="Arial" charset="0"/>
              </a:rPr>
            </a:br>
            <a:r>
              <a:rPr lang="en-US" altLang="x-none" sz="1600" dirty="0">
                <a:latin typeface="Arial" charset="0"/>
              </a:rPr>
              <a:t>A</a:t>
            </a:r>
            <a:r>
              <a:rPr lang="x-none" altLang="x-none" sz="1600" dirty="0">
                <a:latin typeface="Arial" charset="0"/>
              </a:rPr>
              <a:t>void all flour-containing foods (no bread, pasta, chips, etc.) </a:t>
            </a: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Avoid all highly-processed food, “empty” calories, fatty foods and oils. Yes, not even olive oil in salad.</a:t>
            </a:r>
            <a:br>
              <a:rPr lang="x-none" altLang="x-none" sz="1600" dirty="0">
                <a:latin typeface="Arial" charset="0"/>
              </a:rPr>
            </a:br>
            <a:br>
              <a:rPr lang="x-none" altLang="x-none" sz="1600" dirty="0">
                <a:latin typeface="Arial" charset="0"/>
              </a:rPr>
            </a:br>
            <a:r>
              <a:rPr lang="x-none" altLang="x-none" sz="1600" b="1" dirty="0">
                <a:solidFill>
                  <a:srgbClr val="0070C0"/>
                </a:solidFill>
                <a:latin typeface="Arial" charset="0"/>
              </a:rPr>
              <a:t>2. intermitting fasting. </a:t>
            </a:r>
            <a:endParaRPr lang="en-US" altLang="x-none" sz="1600" b="1" dirty="0">
              <a:solidFill>
                <a:srgbClr val="0070C0"/>
              </a:solidFill>
              <a:latin typeface="Arial" charset="0"/>
            </a:endParaRPr>
          </a:p>
          <a:p>
            <a:pPr lvl="0" eaLnBrk="0" fontAlgn="base" hangingPunct="0">
              <a:spcBef>
                <a:spcPct val="0"/>
              </a:spcBef>
              <a:spcAft>
                <a:spcPct val="0"/>
              </a:spcAft>
            </a:pPr>
            <a:r>
              <a:rPr lang="x-none" altLang="x-none" sz="1600" dirty="0">
                <a:latin typeface="Arial" charset="0"/>
              </a:rPr>
              <a:t>No snacking between meals</a:t>
            </a:r>
            <a:r>
              <a:rPr lang="en-US" altLang="x-none" sz="1600" dirty="0">
                <a:latin typeface="Arial" charset="0"/>
              </a:rPr>
              <a:t> </a:t>
            </a:r>
            <a:r>
              <a:rPr lang="mr-IN" altLang="x-none" sz="1600" dirty="0">
                <a:latin typeface="Arial" charset="0"/>
              </a:rPr>
              <a:t>–</a:t>
            </a:r>
            <a:r>
              <a:rPr lang="en-US" altLang="x-none" sz="1600" dirty="0">
                <a:latin typeface="Arial" charset="0"/>
              </a:rPr>
              <a:t> give time to allow insulin to go down</a:t>
            </a:r>
            <a:r>
              <a:rPr lang="x-none" altLang="x-none" sz="1600" dirty="0">
                <a:latin typeface="Arial" charset="0"/>
              </a:rPr>
              <a:t>.</a:t>
            </a: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Eat 2-3 times/day. </a:t>
            </a:r>
            <a:r>
              <a:rPr lang="x-none" altLang="x-none" sz="1600" dirty="0">
                <a:latin typeface="Arial" charset="0"/>
              </a:rPr>
              <a:t>Have</a:t>
            </a:r>
            <a:r>
              <a:rPr lang="en-US" altLang="x-none" sz="1600" dirty="0">
                <a:latin typeface="Arial" charset="0"/>
              </a:rPr>
              <a:t> one long fast (no-eating period </a:t>
            </a:r>
            <a:r>
              <a:rPr lang="mr-IN" altLang="x-none" sz="1600" dirty="0">
                <a:latin typeface="Arial" charset="0"/>
              </a:rPr>
              <a:t>–</a:t>
            </a:r>
            <a:r>
              <a:rPr lang="en-US" altLang="x-none" sz="1600" dirty="0">
                <a:latin typeface="Arial" charset="0"/>
              </a:rPr>
              <a:t> 12..16 hours long) </a:t>
            </a:r>
            <a:r>
              <a:rPr lang="x-none" altLang="x-none" sz="1600" dirty="0">
                <a:latin typeface="Arial" charset="0"/>
              </a:rPr>
              <a:t>every day. </a:t>
            </a:r>
            <a:br>
              <a:rPr lang="x-none" altLang="x-none" sz="1600" dirty="0">
                <a:latin typeface="Arial" charset="0"/>
              </a:rPr>
            </a:br>
            <a:r>
              <a:rPr lang="en-US" altLang="x-none" sz="1600" dirty="0">
                <a:latin typeface="Arial" charset="0"/>
              </a:rPr>
              <a:t>Simple strategy - eat breakfast (8am), lunch (1pm), and small early dinner (6pm). Fasting 14 </a:t>
            </a:r>
            <a:r>
              <a:rPr lang="en-US" altLang="x-none" sz="1600" dirty="0" err="1">
                <a:latin typeface="Arial" charset="0"/>
              </a:rPr>
              <a:t>hrs</a:t>
            </a:r>
            <a:r>
              <a:rPr lang="en-US" altLang="x-none" sz="1600" dirty="0">
                <a:latin typeface="Arial" charset="0"/>
              </a:rPr>
              <a:t> (6pm-8am)</a:t>
            </a:r>
          </a:p>
          <a:p>
            <a:pPr lvl="0" eaLnBrk="0" fontAlgn="base" hangingPunct="0">
              <a:spcBef>
                <a:spcPct val="0"/>
              </a:spcBef>
              <a:spcAft>
                <a:spcPct val="0"/>
              </a:spcAft>
            </a:pPr>
            <a:br>
              <a:rPr lang="en-US" altLang="x-none" sz="1600" dirty="0">
                <a:latin typeface="Arial" charset="0"/>
              </a:rPr>
            </a:br>
            <a:r>
              <a:rPr lang="x-none" altLang="x-none" sz="1600" b="1">
                <a:solidFill>
                  <a:srgbClr val="0070C0"/>
                </a:solidFill>
                <a:latin typeface="Arial" charset="0"/>
              </a:rPr>
              <a:t>3</a:t>
            </a:r>
            <a:r>
              <a:rPr lang="x-none" altLang="x-none" sz="1600" b="1" dirty="0">
                <a:solidFill>
                  <a:srgbClr val="0070C0"/>
                </a:solidFill>
                <a:latin typeface="Arial" charset="0"/>
              </a:rPr>
              <a:t>. </a:t>
            </a:r>
            <a:r>
              <a:rPr lang="en-US" altLang="x-none" sz="1600" b="1" dirty="0">
                <a:solidFill>
                  <a:srgbClr val="0070C0"/>
                </a:solidFill>
                <a:latin typeface="Arial" charset="0"/>
              </a:rPr>
              <a:t>Eat lots of greens, vegetables, beans, fruits &amp; berries.</a:t>
            </a:r>
          </a:p>
          <a:p>
            <a:pPr lvl="0" eaLnBrk="0" fontAlgn="base" hangingPunct="0">
              <a:spcBef>
                <a:spcPct val="0"/>
              </a:spcBef>
              <a:spcAft>
                <a:spcPct val="0"/>
              </a:spcAft>
            </a:pPr>
            <a:r>
              <a:rPr lang="en-US" altLang="x-none" sz="1600" dirty="0">
                <a:latin typeface="Arial" charset="0"/>
              </a:rPr>
              <a:t>Eat mostly Low-Calorie-Density natural foods (vegetables and fruits, fresh or minimally processed). </a:t>
            </a:r>
          </a:p>
          <a:p>
            <a:pPr lvl="0" eaLnBrk="0" fontAlgn="base" hangingPunct="0">
              <a:spcBef>
                <a:spcPct val="0"/>
              </a:spcBef>
              <a:spcAft>
                <a:spcPct val="0"/>
              </a:spcAft>
            </a:pPr>
            <a:r>
              <a:rPr lang="en-US" altLang="x-none" sz="1600" dirty="0">
                <a:latin typeface="Arial" charset="0"/>
              </a:rPr>
              <a:t>Y</a:t>
            </a:r>
            <a:r>
              <a:rPr lang="x-none" altLang="x-none" sz="1600" dirty="0">
                <a:latin typeface="Arial" charset="0"/>
              </a:rPr>
              <a:t>ou may have huge meals - and still lose weight very fast.</a:t>
            </a:r>
            <a:r>
              <a:rPr lang="en-US" altLang="x-none" sz="1600" dirty="0">
                <a:latin typeface="Arial" charset="0"/>
              </a:rPr>
              <a:t> </a:t>
            </a:r>
            <a:br>
              <a:rPr lang="en-US" altLang="x-none" sz="1600" dirty="0">
                <a:latin typeface="Arial" charset="0"/>
              </a:rPr>
            </a:br>
            <a:r>
              <a:rPr lang="en-US" altLang="x-none" sz="1600" dirty="0">
                <a:latin typeface="Arial" charset="0"/>
              </a:rPr>
              <a:t>Example: 1</a:t>
            </a:r>
            <a:r>
              <a:rPr lang="x-none" altLang="x-none" sz="1600" dirty="0">
                <a:latin typeface="Arial" charset="0"/>
              </a:rPr>
              <a:t>000 calories = </a:t>
            </a:r>
            <a:r>
              <a:rPr lang="en-US" altLang="x-none" sz="1600" dirty="0">
                <a:latin typeface="Arial" charset="0"/>
              </a:rPr>
              <a:t>9</a:t>
            </a:r>
            <a:r>
              <a:rPr lang="x-none" altLang="x-none" sz="1600" dirty="0">
                <a:latin typeface="Arial" charset="0"/>
              </a:rPr>
              <a:t> lbs of raw </a:t>
            </a:r>
            <a:r>
              <a:rPr lang="en-US" altLang="x-none" sz="1600" dirty="0">
                <a:latin typeface="Arial" charset="0"/>
              </a:rPr>
              <a:t>lettuce salad or </a:t>
            </a:r>
            <a:r>
              <a:rPr lang="x-none" altLang="x-none" sz="1600" dirty="0">
                <a:latin typeface="Arial" charset="0"/>
              </a:rPr>
              <a:t>spinach or other green leaves </a:t>
            </a:r>
            <a:r>
              <a:rPr lang="en-US" altLang="x-none" sz="1600" dirty="0">
                <a:latin typeface="Arial" charset="0"/>
              </a:rPr>
              <a:t>or cabbage or cauliflower, </a:t>
            </a:r>
          </a:p>
          <a:p>
            <a:pPr lvl="0" eaLnBrk="0" fontAlgn="base" hangingPunct="0">
              <a:spcBef>
                <a:spcPct val="0"/>
              </a:spcBef>
              <a:spcAft>
                <a:spcPct val="0"/>
              </a:spcAft>
            </a:pPr>
            <a:r>
              <a:rPr lang="en-US" altLang="x-none" sz="1600" dirty="0">
                <a:latin typeface="Arial" charset="0"/>
              </a:rPr>
              <a:t>                                     </a:t>
            </a:r>
            <a:r>
              <a:rPr lang="x-none" altLang="x-none" sz="1600" dirty="0">
                <a:latin typeface="Arial" charset="0"/>
              </a:rPr>
              <a:t>or </a:t>
            </a:r>
            <a:r>
              <a:rPr lang="en-US" altLang="x-none" sz="1600" dirty="0">
                <a:latin typeface="Arial" charset="0"/>
              </a:rPr>
              <a:t>6</a:t>
            </a:r>
            <a:r>
              <a:rPr lang="x-none" altLang="x-none" sz="1600" dirty="0">
                <a:latin typeface="Arial" charset="0"/>
              </a:rPr>
              <a:t> lbs of raw broccoli</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                                     or 5 </a:t>
            </a:r>
            <a:r>
              <a:rPr lang="en-US" altLang="x-none" sz="1600" dirty="0" err="1">
                <a:latin typeface="Arial" charset="0"/>
              </a:rPr>
              <a:t>lbs</a:t>
            </a:r>
            <a:r>
              <a:rPr lang="en-US" altLang="x-none" sz="1600" dirty="0">
                <a:latin typeface="Arial" charset="0"/>
              </a:rPr>
              <a:t> of carrots, </a:t>
            </a:r>
          </a:p>
          <a:p>
            <a:pPr lvl="0" eaLnBrk="0" fontAlgn="base" hangingPunct="0">
              <a:spcBef>
                <a:spcPct val="0"/>
              </a:spcBef>
              <a:spcAft>
                <a:spcPct val="0"/>
              </a:spcAft>
            </a:pPr>
            <a:r>
              <a:rPr lang="en-US" altLang="x-none" sz="1600" dirty="0">
                <a:latin typeface="Arial" charset="0"/>
              </a:rPr>
              <a:t>                                     </a:t>
            </a:r>
            <a:r>
              <a:rPr lang="x-none" altLang="x-none" sz="1600" dirty="0">
                <a:latin typeface="Arial" charset="0"/>
              </a:rPr>
              <a:t>or </a:t>
            </a:r>
            <a:r>
              <a:rPr lang="en-US" altLang="x-none" sz="1600" dirty="0">
                <a:latin typeface="Arial" charset="0"/>
              </a:rPr>
              <a:t>4 </a:t>
            </a:r>
            <a:r>
              <a:rPr lang="en-US" altLang="x-none" sz="1600" dirty="0" err="1">
                <a:latin typeface="Arial" charset="0"/>
              </a:rPr>
              <a:t>lbs</a:t>
            </a:r>
            <a:r>
              <a:rPr lang="en-US" altLang="x-none" sz="1600" dirty="0">
                <a:latin typeface="Arial" charset="0"/>
              </a:rPr>
              <a:t> of apples</a:t>
            </a:r>
            <a:r>
              <a:rPr lang="x-none" altLang="x-none" sz="1600" dirty="0">
                <a:latin typeface="Arial" charset="0"/>
              </a:rPr>
              <a:t>. </a:t>
            </a:r>
            <a:endParaRPr lang="en-US" altLang="x-none" sz="1600" dirty="0">
              <a:latin typeface="Arial" charset="0"/>
            </a:endParaRPr>
          </a:p>
          <a:p>
            <a:pPr eaLnBrk="0" fontAlgn="base" hangingPunct="0">
              <a:spcBef>
                <a:spcPct val="0"/>
              </a:spcBef>
              <a:spcAft>
                <a:spcPct val="0"/>
              </a:spcAft>
            </a:pPr>
            <a:r>
              <a:rPr lang="en-US" altLang="x-none" sz="1600" dirty="0">
                <a:latin typeface="Arial" charset="0"/>
              </a:rPr>
              <a:t>Attention </a:t>
            </a:r>
            <a:r>
              <a:rPr lang="mr-IN" altLang="x-none" sz="1600" dirty="0">
                <a:latin typeface="Arial" charset="0"/>
              </a:rPr>
              <a:t>–</a:t>
            </a:r>
            <a:r>
              <a:rPr lang="en-US" altLang="x-none" sz="1600" dirty="0">
                <a:latin typeface="Arial" charset="0"/>
              </a:rPr>
              <a:t> do not use oily dressing, because it can easily quadruple calories.</a:t>
            </a:r>
          </a:p>
          <a:p>
            <a:pPr eaLnBrk="0" fontAlgn="base" hangingPunct="0">
              <a:spcBef>
                <a:spcPct val="0"/>
              </a:spcBef>
              <a:spcAft>
                <a:spcPct val="0"/>
              </a:spcAft>
            </a:pPr>
            <a:endParaRPr lang="en-US" altLang="x-none" sz="1600" dirty="0">
              <a:latin typeface="Arial" charset="0"/>
            </a:endParaRPr>
          </a:p>
          <a:p>
            <a:pPr eaLnBrk="0" fontAlgn="base" hangingPunct="0">
              <a:spcBef>
                <a:spcPct val="0"/>
              </a:spcBef>
              <a:spcAft>
                <a:spcPct val="0"/>
              </a:spcAft>
            </a:pPr>
            <a:r>
              <a:rPr lang="en-US" altLang="x-none" sz="1600" b="1" dirty="0">
                <a:solidFill>
                  <a:srgbClr val="0070C0"/>
                </a:solidFill>
                <a:latin typeface="Arial" charset="0"/>
              </a:rPr>
              <a:t>4. Reduce (or completely eliminate) animal products and oils</a:t>
            </a:r>
          </a:p>
          <a:p>
            <a:pPr eaLnBrk="0" fontAlgn="base" hangingPunct="0">
              <a:spcBef>
                <a:spcPct val="0"/>
              </a:spcBef>
              <a:spcAft>
                <a:spcPct val="0"/>
              </a:spcAft>
            </a:pPr>
            <a:r>
              <a:rPr lang="en-US" altLang="x-none" sz="1600" dirty="0">
                <a:latin typeface="Arial" charset="0"/>
              </a:rPr>
              <a:t>(no meat, no chicken, no eggs, no dairy: no milk, no cheese, etc.) and no oils (not even olive oil).</a:t>
            </a:r>
          </a:p>
        </p:txBody>
      </p:sp>
    </p:spTree>
    <p:extLst>
      <p:ext uri="{BB962C8B-B14F-4D97-AF65-F5344CB8AC3E}">
        <p14:creationId xmlns:p14="http://schemas.microsoft.com/office/powerpoint/2010/main" val="26868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117984"/>
            <a:ext cx="10096836" cy="6063198"/>
          </a:xfrm>
          <a:prstGeom prst="rect">
            <a:avLst/>
          </a:prstGeom>
          <a:noFill/>
        </p:spPr>
        <p:txBody>
          <a:bodyPr wrap="square" rtlCol="0">
            <a:spAutoFit/>
          </a:bodyPr>
          <a:lstStyle/>
          <a:p>
            <a:r>
              <a:rPr lang="en-US" altLang="x-none" sz="2000" b="1" dirty="0">
                <a:latin typeface="Arial" charset="0"/>
              </a:rPr>
              <a:t>Notes:</a:t>
            </a:r>
            <a:br>
              <a:rPr lang="x-none" altLang="x-none" sz="2000" b="1" dirty="0">
                <a:latin typeface="Arial" charset="0"/>
              </a:rPr>
            </a:br>
            <a:r>
              <a:rPr lang="x-none" altLang="x-none" sz="1600" dirty="0">
                <a:latin typeface="Arial" charset="0"/>
              </a:rPr>
              <a:t>-- losing weight on "will power" doesn't work long term </a:t>
            </a:r>
            <a:endParaRPr lang="en-US" altLang="x-none" sz="1600" dirty="0">
              <a:latin typeface="Arial" charset="0"/>
            </a:endParaRPr>
          </a:p>
          <a:p>
            <a:r>
              <a:rPr lang="x-none" altLang="x-none" sz="1600" dirty="0">
                <a:latin typeface="Arial" charset="0"/>
              </a:rPr>
              <a:t>-- "eat less, exercise more" formula doesn't work long term: </a:t>
            </a:r>
            <a:br>
              <a:rPr lang="x-none" altLang="x-none" sz="1600" dirty="0">
                <a:latin typeface="Arial" charset="0"/>
              </a:rPr>
            </a:br>
            <a:r>
              <a:rPr lang="x-none" altLang="x-none" sz="1600" dirty="0">
                <a:latin typeface="Arial" charset="0"/>
              </a:rPr>
              <a:t>    -- eating less - causes metabolism slowdown and doesn't work long term for 95% of people. </a:t>
            </a:r>
            <a:br>
              <a:rPr lang="x-none" altLang="x-none" sz="1600" dirty="0">
                <a:latin typeface="Arial" charset="0"/>
              </a:rPr>
            </a:br>
            <a:r>
              <a:rPr lang="x-none" altLang="x-none" sz="1600" dirty="0">
                <a:latin typeface="Arial" charset="0"/>
              </a:rPr>
              <a:t>    -- exercise - contributes less than 5% (if any) if you consider long term. </a:t>
            </a:r>
            <a:br>
              <a:rPr lang="x-none" altLang="x-none" sz="1600" dirty="0">
                <a:latin typeface="Arial" charset="0"/>
              </a:rPr>
            </a:br>
            <a:r>
              <a:rPr lang="x-none" altLang="x-none" sz="1600" dirty="0">
                <a:latin typeface="Arial" charset="0"/>
              </a:rPr>
              <a:t>-- eat lots of vegetables. Find a way to add a big serving of salad / vegetables to each meal. </a:t>
            </a:r>
            <a:br>
              <a:rPr lang="x-none" altLang="x-none" sz="1600" dirty="0">
                <a:latin typeface="Arial" charset="0"/>
              </a:rPr>
            </a:br>
            <a:r>
              <a:rPr lang="x-none" altLang="x-none" sz="1600" dirty="0">
                <a:latin typeface="Arial" charset="0"/>
              </a:rPr>
              <a:t>   You can eat lots of cabbage, spinach, etc. </a:t>
            </a:r>
            <a:br>
              <a:rPr lang="x-none" altLang="x-none" sz="1600" dirty="0">
                <a:latin typeface="Arial" charset="0"/>
              </a:rPr>
            </a:br>
            <a:r>
              <a:rPr lang="en-US" altLang="x-none" sz="1600" dirty="0">
                <a:latin typeface="Arial" charset="0"/>
              </a:rPr>
              <a:t>-- you don’t need extra protein from meat, etc. You get it from vegetables and beans.</a:t>
            </a:r>
          </a:p>
          <a:p>
            <a:r>
              <a:rPr lang="en-US" altLang="x-none" sz="1600" dirty="0">
                <a:latin typeface="Arial" charset="0"/>
              </a:rPr>
              <a:t>-- you don’t need milk for calcium. In fact you should stay off milk products (or use only goat or sheep milk).</a:t>
            </a:r>
          </a:p>
          <a:p>
            <a:r>
              <a:rPr lang="en-US" altLang="x-none" sz="1600" dirty="0">
                <a:latin typeface="Arial" charset="0"/>
              </a:rPr>
              <a:t>-- you don’t need vitamin pills </a:t>
            </a:r>
            <a:r>
              <a:rPr lang="mr-IN" altLang="x-none" sz="1600" dirty="0">
                <a:latin typeface="Arial" charset="0"/>
              </a:rPr>
              <a:t>–</a:t>
            </a:r>
            <a:r>
              <a:rPr lang="en-US" altLang="x-none" sz="1600" dirty="0">
                <a:latin typeface="Arial" charset="0"/>
              </a:rPr>
              <a:t> you will get everything from food. </a:t>
            </a:r>
            <a:br>
              <a:rPr lang="x-none" altLang="x-none" sz="1600" dirty="0">
                <a:latin typeface="Arial" charset="0"/>
              </a:rPr>
            </a:br>
            <a:r>
              <a:rPr lang="en-US" altLang="x-none" sz="1600" dirty="0">
                <a:latin typeface="Arial" charset="0"/>
              </a:rPr>
              <a:t>   (you do need some sun for vitamin D, and you need vitamin B12 supplements)</a:t>
            </a:r>
          </a:p>
          <a:p>
            <a:r>
              <a:rPr lang="x-none" altLang="x-none" sz="1600" dirty="0">
                <a:latin typeface="Arial" charset="0"/>
              </a:rPr>
              <a:t>-- eating snacks between meals is bad. You should </a:t>
            </a:r>
            <a:r>
              <a:rPr lang="en-US" altLang="x-none" sz="1600" dirty="0">
                <a:latin typeface="Arial" charset="0"/>
              </a:rPr>
              <a:t>eat </a:t>
            </a:r>
            <a:r>
              <a:rPr lang="x-none" altLang="x-none" sz="1600" dirty="0">
                <a:latin typeface="Arial" charset="0"/>
              </a:rPr>
              <a:t>at maximum 3 times per day. </a:t>
            </a:r>
            <a:br>
              <a:rPr lang="x-none" altLang="x-none" sz="1600" dirty="0">
                <a:latin typeface="Arial" charset="0"/>
              </a:rPr>
            </a:br>
            <a:r>
              <a:rPr lang="x-none" altLang="x-none" sz="1600" dirty="0">
                <a:latin typeface="Arial" charset="0"/>
              </a:rPr>
              <a:t>   </a:t>
            </a:r>
            <a:r>
              <a:rPr lang="en-US" altLang="x-none" sz="1600" dirty="0">
                <a:latin typeface="Arial" charset="0"/>
              </a:rPr>
              <a:t>S</a:t>
            </a:r>
            <a:r>
              <a:rPr lang="x-none" altLang="x-none" sz="1600" dirty="0">
                <a:latin typeface="Arial" charset="0"/>
              </a:rPr>
              <a:t>nacks are more harmful than eating big meals. </a:t>
            </a:r>
            <a:br>
              <a:rPr lang="x-none" altLang="x-none" sz="1600" dirty="0">
                <a:latin typeface="Arial" charset="0"/>
              </a:rPr>
            </a:br>
            <a:r>
              <a:rPr lang="x-none" altLang="x-none" sz="1600" dirty="0">
                <a:latin typeface="Arial" charset="0"/>
              </a:rPr>
              <a:t>   It is very important to avoid snacking between meals - to allow insulin levels to decrease. </a:t>
            </a:r>
            <a:br>
              <a:rPr lang="x-none" altLang="x-none" sz="1600" dirty="0">
                <a:latin typeface="Arial" charset="0"/>
              </a:rPr>
            </a:br>
            <a:r>
              <a:rPr lang="x-none" altLang="x-none" sz="1600" dirty="0">
                <a:latin typeface="Arial" charset="0"/>
              </a:rPr>
              <a:t>   - </a:t>
            </a:r>
            <a:r>
              <a:rPr lang="x-none" altLang="x-none" sz="1600" dirty="0">
                <a:latin typeface="Arial" charset="0"/>
                <a:hlinkClick r:id="rId2"/>
              </a:rPr>
              <a:t>https://intensivedietarymanagement.com/perils-snacking-hormonal-obesity-xiii/</a:t>
            </a:r>
            <a:r>
              <a:rPr lang="x-none" altLang="x-none" sz="1600" dirty="0">
                <a:latin typeface="Arial" charset="0"/>
              </a:rPr>
              <a:t> </a:t>
            </a:r>
            <a:br>
              <a:rPr lang="x-none" altLang="x-none" sz="1600" dirty="0">
                <a:latin typeface="Arial" charset="0"/>
              </a:rPr>
            </a:br>
            <a:r>
              <a:rPr lang="x-none" altLang="x-none" sz="1600" dirty="0">
                <a:latin typeface="Arial" charset="0"/>
              </a:rPr>
              <a:t>- oscillating (eat - stop_eat, a.k.a. intermittent fasting) works. </a:t>
            </a:r>
            <a:br>
              <a:rPr lang="x-none" altLang="x-none" sz="1600" dirty="0">
                <a:latin typeface="Arial" charset="0"/>
              </a:rPr>
            </a:br>
            <a:r>
              <a:rPr lang="x-none" altLang="x-none" sz="1600" dirty="0">
                <a:latin typeface="Arial" charset="0"/>
              </a:rPr>
              <a:t>   And it doesn't cause metabolic slowdown. </a:t>
            </a:r>
            <a:r>
              <a:rPr lang="en-US" altLang="x-none" sz="1600" dirty="0">
                <a:latin typeface="Arial" charset="0"/>
              </a:rPr>
              <a:t>It doesn’t make you hungry.</a:t>
            </a:r>
            <a:br>
              <a:rPr lang="x-none" altLang="x-none" sz="1600" dirty="0">
                <a:latin typeface="Arial" charset="0"/>
              </a:rPr>
            </a:br>
            <a:r>
              <a:rPr lang="en-US" altLang="x-none" sz="1600" dirty="0">
                <a:latin typeface="Arial" charset="0"/>
              </a:rPr>
              <a:t>- </a:t>
            </a:r>
            <a:r>
              <a:rPr lang="x-none" altLang="x-none" sz="1600" dirty="0">
                <a:latin typeface="Arial" charset="0"/>
              </a:rPr>
              <a:t>Note (important!) - the world record in long fasting is 382 days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3"/>
              </a:rPr>
              <a:t>http://www.ncbi.nlm.nih.gov/pmc/articles/PMC2495396/</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4"/>
              </a:rPr>
              <a:t>https://www.ncbi.nlm.nih.gov/pmc/articles/PMC2495396/pdf/postmedj00315-0056.pdf</a:t>
            </a:r>
            <a:r>
              <a:rPr lang="x-none" altLang="x-none" sz="1600" dirty="0">
                <a:latin typeface="Arial" charset="0"/>
              </a:rPr>
              <a:t> </a:t>
            </a:r>
            <a:r>
              <a:rPr lang="x-none" altLang="x-none" sz="1600">
                <a:latin typeface="Arial" charset="0"/>
              </a:rPr>
              <a:t>- </a:t>
            </a:r>
            <a:br>
              <a:rPr lang="x-none" altLang="x-none" sz="1600" dirty="0">
                <a:latin typeface="Arial" charset="0"/>
              </a:rPr>
            </a:br>
            <a:r>
              <a:rPr lang="x-none" altLang="x-none" sz="1600" dirty="0">
                <a:latin typeface="Arial" charset="0"/>
              </a:rPr>
              <a:t>You need to have long periods of not-eating to allow body to lose weight. </a:t>
            </a:r>
            <a:br>
              <a:rPr lang="x-none" altLang="x-none" sz="1600" dirty="0">
                <a:latin typeface="Arial" charset="0"/>
              </a:rPr>
            </a:br>
            <a:r>
              <a:rPr lang="x-none" altLang="x-none" sz="1600" dirty="0">
                <a:latin typeface="Arial" charset="0"/>
              </a:rPr>
              <a:t>Recommended lengths of regular fasting are </a:t>
            </a:r>
            <a:r>
              <a:rPr lang="en-US" altLang="x-none" sz="1600" dirty="0">
                <a:latin typeface="Arial" charset="0"/>
              </a:rPr>
              <a:t>anywhere between </a:t>
            </a:r>
            <a:r>
              <a:rPr lang="x-none" altLang="x-none" sz="1600" dirty="0">
                <a:latin typeface="Arial" charset="0"/>
              </a:rPr>
              <a:t>12 hours to several days. </a:t>
            </a:r>
            <a:br>
              <a:rPr lang="x-none" altLang="x-none" sz="1600" dirty="0">
                <a:latin typeface="Arial" charset="0"/>
              </a:rPr>
            </a:br>
            <a:r>
              <a:rPr lang="x-none" altLang="x-none" sz="1600" dirty="0">
                <a:latin typeface="Arial" charset="0"/>
              </a:rPr>
              <a:t>- </a:t>
            </a:r>
            <a:r>
              <a:rPr lang="x-none" altLang="x-none" sz="1600" dirty="0">
                <a:latin typeface="Arial" charset="0"/>
                <a:hlinkClick r:id="rId5"/>
              </a:rPr>
              <a:t>https://intensivedietarymanagement.com/fasting-regimens-part-6/</a:t>
            </a:r>
            <a:r>
              <a:rPr lang="x-none" altLang="x-none" sz="1600" dirty="0">
                <a:latin typeface="Arial" charset="0"/>
              </a:rPr>
              <a:t> - </a:t>
            </a:r>
            <a:br>
              <a:rPr lang="x-none" altLang="x-none" sz="1600" dirty="0">
                <a:latin typeface="Arial" charset="0"/>
              </a:rPr>
            </a:br>
            <a:r>
              <a:rPr lang="x-none" altLang="x-none" sz="1600" dirty="0">
                <a:latin typeface="Arial" charset="0"/>
              </a:rPr>
              <a:t>- </a:t>
            </a:r>
            <a:r>
              <a:rPr lang="x-none" altLang="x-none" sz="1600" dirty="0">
                <a:latin typeface="Arial" charset="0"/>
                <a:hlinkClick r:id="rId6"/>
              </a:rPr>
              <a:t>https://intensivedietarymanagement.com/longer-fasting-regimens-part-7/</a:t>
            </a:r>
            <a:r>
              <a:rPr lang="x-none" altLang="x-none" sz="1600" dirty="0">
                <a:latin typeface="Arial" charset="0"/>
              </a:rPr>
              <a:t> -</a:t>
            </a:r>
            <a:r>
              <a:rPr lang="en-US" altLang="x-none" sz="1600" dirty="0">
                <a:latin typeface="Arial" charset="0"/>
              </a:rPr>
              <a:t> </a:t>
            </a:r>
            <a:endParaRPr lang="en-US" sz="1600" dirty="0"/>
          </a:p>
        </p:txBody>
      </p:sp>
      <p:pic>
        <p:nvPicPr>
          <p:cNvPr id="3" name="Picture 2">
            <a:extLst>
              <a:ext uri="{FF2B5EF4-FFF2-40B4-BE49-F238E27FC236}">
                <a16:creationId xmlns:a16="http://schemas.microsoft.com/office/drawing/2014/main" id="{5CB1A6A3-7531-304A-BB45-3E4691C9D6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44000" y="3149583"/>
            <a:ext cx="3048000" cy="1714500"/>
          </a:xfrm>
          <a:prstGeom prst="rect">
            <a:avLst/>
          </a:prstGeom>
        </p:spPr>
      </p:pic>
      <p:sp>
        <p:nvSpPr>
          <p:cNvPr id="4" name="Right Arrow 3">
            <a:extLst>
              <a:ext uri="{FF2B5EF4-FFF2-40B4-BE49-F238E27FC236}">
                <a16:creationId xmlns:a16="http://schemas.microsoft.com/office/drawing/2014/main" id="{C3B3FC1A-E050-A84B-AB07-4AE52C678591}"/>
              </a:ext>
            </a:extLst>
          </p:cNvPr>
          <p:cNvSpPr/>
          <p:nvPr/>
        </p:nvSpPr>
        <p:spPr>
          <a:xfrm rot="20294715">
            <a:off x="7462684" y="4291777"/>
            <a:ext cx="1504335" cy="28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7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04800" y="1063458"/>
            <a:ext cx="8780206"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b="0" i="0" u="none" strike="noStrike" cap="none" normalizeH="0" baseline="0" dirty="0">
                <a:ln>
                  <a:noFill/>
                </a:ln>
                <a:solidFill>
                  <a:schemeClr val="tx1"/>
                </a:solidFill>
                <a:effectLst/>
                <a:latin typeface="Arial" charset="0"/>
              </a:rPr>
              <a:t>Notes:</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damaged metabolism (even </a:t>
            </a:r>
            <a:r>
              <a:rPr kumimoji="0" lang="en-US" altLang="x-none" b="0" i="0" u="none" strike="noStrike" cap="none" normalizeH="0" baseline="0" dirty="0">
                <a:ln>
                  <a:noFill/>
                </a:ln>
                <a:solidFill>
                  <a:schemeClr val="tx1"/>
                </a:solidFill>
                <a:effectLst/>
                <a:latin typeface="Arial" charset="0"/>
              </a:rPr>
              <a:t>type-2 </a:t>
            </a:r>
            <a:r>
              <a:rPr kumimoji="0" lang="x-none" altLang="x-none" b="0" i="0" u="none" strike="noStrike" cap="none" normalizeH="0" baseline="0" dirty="0">
                <a:ln>
                  <a:noFill/>
                </a:ln>
                <a:solidFill>
                  <a:schemeClr val="tx1"/>
                </a:solidFill>
                <a:effectLst/>
                <a:latin typeface="Arial" charset="0"/>
              </a:rPr>
              <a:t>diabetes) can be reversed in just 2 weeks </a:t>
            </a:r>
            <a:br>
              <a:rPr kumimoji="0" lang="x-none" altLang="x-none" b="0" i="0" u="none" strike="noStrike" cap="none" normalizeH="0" baseline="0">
                <a:ln>
                  <a:noFill/>
                </a:ln>
                <a:solidFill>
                  <a:schemeClr val="tx1"/>
                </a:solidFill>
                <a:effectLst/>
                <a:latin typeface="Arial" charset="0"/>
              </a:rPr>
            </a:br>
            <a:r>
              <a:rPr kumimoji="0" lang="en-US" altLang="x-none" b="0" i="0" u="none" strike="noStrike" cap="none" normalizeH="0" baseline="0" dirty="0">
                <a:ln>
                  <a:noFill/>
                </a:ln>
                <a:solidFill>
                  <a:schemeClr val="tx1"/>
                </a:solidFill>
                <a:effectLst/>
                <a:latin typeface="Arial" charset="0"/>
              </a:rPr>
              <a:t>   </a:t>
            </a:r>
            <a:r>
              <a:rPr kumimoji="0" lang="x-none" altLang="x-none" b="0" i="0" u="none" strike="noStrike" cap="none" normalizeH="0" baseline="0">
                <a:ln>
                  <a:noFill/>
                </a:ln>
                <a:solidFill>
                  <a:schemeClr val="tx1"/>
                </a:solidFill>
                <a:effectLst/>
                <a:latin typeface="Arial" charset="0"/>
              </a:rPr>
              <a:t>using </a:t>
            </a:r>
            <a:r>
              <a:rPr kumimoji="0" lang="x-none" altLang="x-none" b="0" i="0" u="none" strike="noStrike" cap="none" normalizeH="0" baseline="0" dirty="0">
                <a:ln>
                  <a:noFill/>
                </a:ln>
                <a:solidFill>
                  <a:schemeClr val="tx1"/>
                </a:solidFill>
                <a:effectLst/>
                <a:latin typeface="Arial" charset="0"/>
              </a:rPr>
              <a:t>natural eating (no sugar, no flower, etc. - only natural foods</a:t>
            </a:r>
            <a:r>
              <a:rPr kumimoji="0" lang="x-none" altLang="x-none" b="0" i="0" u="none" strike="noStrike" cap="none" normalizeH="0" baseline="0">
                <a:ln>
                  <a:noFill/>
                </a:ln>
                <a:solidFill>
                  <a:schemeClr val="tx1"/>
                </a:solidFill>
                <a:effectLst/>
                <a:latin typeface="Arial" charset="0"/>
              </a:rPr>
              <a:t>)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dirty="0">
                <a:latin typeface="Arial" charset="0"/>
              </a:rPr>
              <a:t>   </a:t>
            </a:r>
            <a:r>
              <a:rPr kumimoji="0" lang="x-none" altLang="x-none" b="0" i="0" u="none" strike="noStrike" cap="none" normalizeH="0" baseline="0">
                <a:ln>
                  <a:noFill/>
                </a:ln>
                <a:solidFill>
                  <a:schemeClr val="tx1"/>
                </a:solidFill>
                <a:effectLst/>
                <a:latin typeface="Arial" charset="0"/>
              </a:rPr>
              <a:t>plus </a:t>
            </a:r>
            <a:r>
              <a:rPr kumimoji="0" lang="x-none" altLang="x-none" b="0" i="0" u="none" strike="noStrike" cap="none" normalizeH="0" baseline="0" dirty="0">
                <a:ln>
                  <a:noFill/>
                </a:ln>
                <a:solidFill>
                  <a:schemeClr val="tx1"/>
                </a:solidFill>
                <a:effectLst/>
                <a:latin typeface="Arial" charset="0"/>
              </a:rPr>
              <a:t>some fasting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removing stress and oscillating between activity and rest is very important.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inner work.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 </a:t>
            </a:r>
            <a:r>
              <a:rPr kumimoji="0" lang="x-none" altLang="x-none" sz="1600" b="0" i="0" u="none" strike="noStrike" cap="none" normalizeH="0" baseline="0" dirty="0">
                <a:ln>
                  <a:noFill/>
                </a:ln>
                <a:solidFill>
                  <a:schemeClr val="tx1"/>
                </a:solidFill>
                <a:effectLst/>
                <a:latin typeface="Arial" charset="0"/>
              </a:rPr>
              <a:t>took the course "</a:t>
            </a:r>
            <a:r>
              <a:rPr kumimoji="0" lang="x-none" altLang="x-none" sz="1600" b="1" i="0" u="none" strike="noStrike" cap="none" normalizeH="0" baseline="0" dirty="0">
                <a:ln>
                  <a:noFill/>
                </a:ln>
                <a:solidFill>
                  <a:srgbClr val="0070C0"/>
                </a:solidFill>
                <a:effectLst/>
                <a:latin typeface="Arial" charset="0"/>
              </a:rPr>
              <a:t>Bright Line Healing</a:t>
            </a:r>
            <a:r>
              <a:rPr kumimoji="0" lang="x-none" altLang="x-none" sz="1600" b="0" i="0" u="none" strike="noStrike" cap="none" normalizeH="0" baseline="0" dirty="0">
                <a:ln>
                  <a:noFill/>
                </a:ln>
                <a:solidFill>
                  <a:schemeClr val="tx1"/>
                </a:solidFill>
                <a:effectLst/>
                <a:latin typeface="Arial" charset="0"/>
              </a:rPr>
              <a:t>", which is associated with "</a:t>
            </a:r>
            <a:r>
              <a:rPr kumimoji="0" lang="x-none" altLang="x-none" sz="1600" b="1" i="0" u="none" strike="noStrike" cap="none" normalizeH="0" baseline="0" dirty="0">
                <a:ln>
                  <a:noFill/>
                </a:ln>
                <a:solidFill>
                  <a:srgbClr val="0070C0"/>
                </a:solidFill>
                <a:effectLst/>
                <a:latin typeface="Arial" charset="0"/>
              </a:rPr>
              <a:t>Bright Line Eating</a:t>
            </a:r>
            <a:r>
              <a:rPr kumimoji="0" lang="x-none" altLang="x-none" sz="1600" b="0" i="0" u="none" strike="noStrike" cap="none" normalizeH="0" baseline="0" dirty="0">
                <a:ln>
                  <a:noFill/>
                </a:ln>
                <a:solidFill>
                  <a:schemeClr val="tx1"/>
                </a:solidFill>
                <a:effectLst/>
                <a:latin typeface="Arial" charset="0"/>
              </a:rPr>
              <a:t>".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Basic </a:t>
            </a:r>
            <a:r>
              <a:rPr kumimoji="0" lang="x-none" altLang="x-none" sz="1600" b="0" i="0" u="none" strike="noStrike" cap="none" normalizeH="0" baseline="0" dirty="0">
                <a:ln>
                  <a:noFill/>
                </a:ln>
                <a:solidFill>
                  <a:schemeClr val="tx1"/>
                </a:solidFill>
                <a:effectLst/>
                <a:latin typeface="Arial" charset="0"/>
              </a:rPr>
              <a:t>approach - remove judgement and shame, love yourself unconditionally</a:t>
            </a:r>
            <a:r>
              <a:rPr kumimoji="0" lang="en-US" altLang="x-none" sz="1600" b="0" i="0" u="none" strike="noStrike" cap="none" normalizeH="0" baseline="0" dirty="0">
                <a:ln>
                  <a:noFill/>
                </a:ln>
                <a:solidFill>
                  <a:schemeClr val="tx1"/>
                </a:solidFill>
                <a:effectLst/>
                <a:latin typeface="Arial" charset="0"/>
              </a:rPr>
              <a:t> as you are</a:t>
            </a:r>
            <a:r>
              <a:rPr kumimoji="0" lang="x-none" altLang="x-none" sz="1600" b="0" i="0" u="none" strike="noStrike" cap="none" normalizeH="0" baseline="0" dirty="0">
                <a:ln>
                  <a:noFill/>
                </a:ln>
                <a:solidFill>
                  <a:schemeClr val="tx1"/>
                </a:solidFill>
                <a:effectLst/>
                <a:latin typeface="Arial" charset="0"/>
              </a:rPr>
              <a:t>.</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Talk </a:t>
            </a:r>
            <a:r>
              <a:rPr kumimoji="0" lang="x-none" altLang="x-none" sz="1600" b="0" i="0" u="none" strike="noStrike" cap="none" normalizeH="0" baseline="0" dirty="0">
                <a:ln>
                  <a:noFill/>
                </a:ln>
                <a:solidFill>
                  <a:schemeClr val="tx1"/>
                </a:solidFill>
                <a:effectLst/>
                <a:latin typeface="Arial" charset="0"/>
              </a:rPr>
              <a:t>to your compulsion as it is a small child inside of you.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No </a:t>
            </a:r>
            <a:r>
              <a:rPr kumimoji="0" lang="x-none" altLang="x-none" sz="1600" b="0" i="0" u="none" strike="noStrike" cap="none" normalizeH="0" baseline="0" dirty="0">
                <a:ln>
                  <a:noFill/>
                </a:ln>
                <a:solidFill>
                  <a:schemeClr val="tx1"/>
                </a:solidFill>
                <a:effectLst/>
                <a:latin typeface="Arial" charset="0"/>
              </a:rPr>
              <a:t>accusations, no blame, no guilt, no war.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Instead </a:t>
            </a:r>
            <a:r>
              <a:rPr kumimoji="0" lang="x-none" altLang="x-none" sz="1600" b="0" i="0" u="none" strike="noStrike" cap="none" normalizeH="0" baseline="0" dirty="0">
                <a:ln>
                  <a:noFill/>
                </a:ln>
                <a:solidFill>
                  <a:schemeClr val="tx1"/>
                </a:solidFill>
                <a:effectLst/>
                <a:latin typeface="Arial" charset="0"/>
              </a:rPr>
              <a:t>- love, care, game, humor, patience.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a:t>
            </a:r>
            <a:r>
              <a:rPr kumimoji="0" lang="x-none" altLang="x-none" sz="1600" b="0" i="0" u="none" strike="noStrike" cap="none" normalizeH="0" baseline="0" dirty="0">
                <a:ln>
                  <a:noFill/>
                </a:ln>
                <a:solidFill>
                  <a:schemeClr val="tx1"/>
                </a:solidFill>
                <a:effectLst/>
                <a:latin typeface="Arial" charset="0"/>
              </a:rPr>
              <a:t>awareness, surrender, forgiveness, connection)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This </a:t>
            </a:r>
            <a:r>
              <a:rPr kumimoji="0" lang="x-none" altLang="x-none" sz="1600" b="0" i="0" u="none" strike="noStrike" cap="none" normalizeH="0" baseline="0" dirty="0">
                <a:ln>
                  <a:noFill/>
                </a:ln>
                <a:solidFill>
                  <a:schemeClr val="tx1"/>
                </a:solidFill>
                <a:effectLst/>
                <a:latin typeface="Arial" charset="0"/>
              </a:rPr>
              <a:t>is best explained by Mary O'Malley (search for her on youtube and on amazon</a:t>
            </a:r>
            <a:r>
              <a:rPr kumimoji="0" lang="x-none" altLang="x-none" sz="1600" b="0" i="0" u="none" strike="noStrike" cap="none" normalizeH="0" baseline="0">
                <a:ln>
                  <a:noFill/>
                </a:ln>
                <a:solidFill>
                  <a:schemeClr val="tx1"/>
                </a:solidFill>
                <a:effectLst/>
                <a:latin typeface="Arial" charset="0"/>
              </a:rPr>
              <a:t>). </a:t>
            </a:r>
            <a:endParaRPr kumimoji="0" lang="x-none" altLang="x-none" sz="1600" b="0" i="0" u="none" strike="noStrike" cap="none" normalizeH="0" baseline="0" dirty="0">
              <a:ln>
                <a:noFill/>
              </a:ln>
              <a:solidFill>
                <a:schemeClr val="tx1"/>
              </a:solidFill>
              <a:effectLst/>
              <a:latin typeface="Arial" charset="0"/>
            </a:endParaRPr>
          </a:p>
        </p:txBody>
      </p:sp>
      <p:sp>
        <p:nvSpPr>
          <p:cNvPr id="6" name="AutoShape 2"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81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399" y="117693"/>
            <a:ext cx="11762351" cy="6463308"/>
          </a:xfrm>
          <a:prstGeom prst="rect">
            <a:avLst/>
          </a:prstGeom>
          <a:noFill/>
        </p:spPr>
        <p:txBody>
          <a:bodyPr wrap="square" rtlCol="0">
            <a:spAutoFit/>
          </a:bodyPr>
          <a:lstStyle/>
          <a:p>
            <a:pPr lvl="0" eaLnBrk="0" fontAlgn="base" hangingPunct="0">
              <a:spcBef>
                <a:spcPct val="0"/>
              </a:spcBef>
              <a:spcAft>
                <a:spcPct val="0"/>
              </a:spcAft>
            </a:pPr>
            <a:r>
              <a:rPr kumimoji="0" lang="en-US" altLang="x-none" b="0" i="0" u="none" strike="noStrike" cap="none" normalizeH="0" baseline="0" dirty="0">
                <a:ln>
                  <a:noFill/>
                </a:ln>
                <a:solidFill>
                  <a:schemeClr val="tx1"/>
                </a:solidFill>
                <a:effectLst/>
              </a:rPr>
              <a:t>What do I do?</a:t>
            </a:r>
          </a:p>
          <a:p>
            <a:pPr lvl="0" eaLnBrk="0" fontAlgn="base" hangingPunct="0">
              <a:spcBef>
                <a:spcPct val="0"/>
              </a:spcBef>
              <a:spcAft>
                <a:spcPct val="0"/>
              </a:spcAft>
            </a:pPr>
            <a:endParaRPr lang="en-US" altLang="x-none" dirty="0"/>
          </a:p>
          <a:p>
            <a:pPr lvl="0" eaLnBrk="0" fontAlgn="base" hangingPunct="0">
              <a:spcBef>
                <a:spcPct val="0"/>
              </a:spcBef>
              <a:spcAft>
                <a:spcPct val="0"/>
              </a:spcAft>
            </a:pPr>
            <a:r>
              <a:rPr kumimoji="0" lang="x-none" altLang="x-none" b="0" i="0" u="none" strike="noStrike" cap="none" normalizeH="0" baseline="0" dirty="0">
                <a:ln>
                  <a:noFill/>
                </a:ln>
                <a:solidFill>
                  <a:schemeClr val="tx1"/>
                </a:solidFill>
                <a:effectLst/>
              </a:rPr>
              <a:t>I removed sugar almost completely (and removed </a:t>
            </a:r>
            <a:r>
              <a:rPr kumimoji="0" lang="en-US" altLang="x-none" b="0" i="0" u="none" strike="noStrike" cap="none" normalizeH="0" baseline="0" dirty="0">
                <a:ln>
                  <a:noFill/>
                </a:ln>
                <a:solidFill>
                  <a:schemeClr val="tx1"/>
                </a:solidFill>
                <a:effectLst/>
              </a:rPr>
              <a:t>all </a:t>
            </a:r>
            <a:r>
              <a:rPr kumimoji="0" lang="x-none" altLang="x-none" b="0" i="0" u="none" strike="noStrike" cap="none" normalizeH="0" baseline="0" dirty="0">
                <a:ln>
                  <a:noFill/>
                </a:ln>
                <a:solidFill>
                  <a:schemeClr val="tx1"/>
                </a:solidFill>
                <a:effectLst/>
              </a:rPr>
              <a:t>sweet taste). </a:t>
            </a:r>
            <a:br>
              <a:rPr kumimoji="0" lang="x-none" altLang="x-none" b="0" i="0" u="none" strike="noStrike" cap="none" normalizeH="0" baseline="0" dirty="0">
                <a:ln>
                  <a:noFill/>
                </a:ln>
                <a:solidFill>
                  <a:schemeClr val="tx1"/>
                </a:solidFill>
                <a:effectLst/>
              </a:rPr>
            </a:br>
            <a:r>
              <a:rPr kumimoji="0" lang="x-none" altLang="x-none" b="0" i="0" u="none" strike="noStrike" cap="none" normalizeH="0" baseline="0" dirty="0">
                <a:ln>
                  <a:noFill/>
                </a:ln>
                <a:solidFill>
                  <a:schemeClr val="tx1"/>
                </a:solidFill>
                <a:effectLst/>
              </a:rPr>
              <a:t>I removed bre</a:t>
            </a:r>
            <a:r>
              <a:rPr kumimoji="0" lang="en-US" altLang="x-none" b="0" i="0" u="none" strike="noStrike" cap="none" normalizeH="0" baseline="0" dirty="0">
                <a:ln>
                  <a:noFill/>
                </a:ln>
                <a:solidFill>
                  <a:schemeClr val="tx1"/>
                </a:solidFill>
                <a:effectLst/>
              </a:rPr>
              <a:t>a</a:t>
            </a:r>
            <a:r>
              <a:rPr kumimoji="0" lang="x-none" altLang="x-none" b="0" i="0" u="none" strike="noStrike" cap="none" normalizeH="0" baseline="0" dirty="0">
                <a:ln>
                  <a:noFill/>
                </a:ln>
                <a:solidFill>
                  <a:schemeClr val="tx1"/>
                </a:solidFill>
                <a:effectLst/>
              </a:rPr>
              <a:t>d, pasta, and all other products made of flour. </a:t>
            </a:r>
            <a:br>
              <a:rPr kumimoji="0" lang="x-none" altLang="x-none" b="0" i="0" u="none" strike="noStrike" cap="none" normalizeH="0" baseline="0" dirty="0">
                <a:ln>
                  <a:noFill/>
                </a:ln>
                <a:solidFill>
                  <a:schemeClr val="tx1"/>
                </a:solidFill>
                <a:effectLst/>
              </a:rPr>
            </a:br>
            <a:r>
              <a:rPr kumimoji="0" lang="x-none" altLang="x-none" b="0" i="0" u="none" strike="noStrike" cap="none" normalizeH="0" baseline="0" dirty="0">
                <a:ln>
                  <a:noFill/>
                </a:ln>
                <a:solidFill>
                  <a:schemeClr val="tx1"/>
                </a:solidFill>
                <a:effectLst/>
              </a:rPr>
              <a:t>I try to eat </a:t>
            </a:r>
            <a:r>
              <a:rPr kumimoji="0" lang="en-US" altLang="x-none" b="0" i="0" u="none" strike="noStrike" cap="none" normalizeH="0" baseline="0" dirty="0">
                <a:ln>
                  <a:noFill/>
                </a:ln>
                <a:solidFill>
                  <a:schemeClr val="tx1"/>
                </a:solidFill>
                <a:effectLst/>
              </a:rPr>
              <a:t>mostly Low-Calorie-Density</a:t>
            </a:r>
            <a:r>
              <a:rPr kumimoji="0" lang="en-US" altLang="x-none" b="0" i="0" u="none" strike="noStrike" cap="none" normalizeH="0" dirty="0">
                <a:ln>
                  <a:noFill/>
                </a:ln>
                <a:solidFill>
                  <a:schemeClr val="tx1"/>
                </a:solidFill>
                <a:effectLst/>
              </a:rPr>
              <a:t> foods </a:t>
            </a:r>
            <a:r>
              <a:rPr kumimoji="0" lang="x-none" altLang="x-none" b="0" i="0" u="none" strike="noStrike" cap="none" normalizeH="0" baseline="0" dirty="0">
                <a:ln>
                  <a:noFill/>
                </a:ln>
                <a:solidFill>
                  <a:schemeClr val="tx1"/>
                </a:solidFill>
                <a:effectLst/>
              </a:rPr>
              <a:t>(salads, vegetables</a:t>
            </a:r>
            <a:r>
              <a:rPr kumimoji="0" lang="en-US" altLang="x-none" b="0" i="0" u="none" strike="noStrike" cap="none" normalizeH="0" baseline="0" dirty="0">
                <a:ln>
                  <a:noFill/>
                </a:ln>
                <a:solidFill>
                  <a:schemeClr val="tx1"/>
                </a:solidFill>
                <a:effectLst/>
              </a:rPr>
              <a:t>) and reduce</a:t>
            </a:r>
            <a:r>
              <a:rPr kumimoji="0" lang="en-US" altLang="x-none" b="0" i="0" u="none" strike="noStrike" cap="none" normalizeH="0" dirty="0">
                <a:ln>
                  <a:noFill/>
                </a:ln>
                <a:solidFill>
                  <a:schemeClr val="tx1"/>
                </a:solidFill>
                <a:effectLst/>
              </a:rPr>
              <a:t> amount of High-Calorie-Density foods (oils, cheese, nuts, raisins, etc.).</a:t>
            </a:r>
          </a:p>
          <a:p>
            <a:pPr lvl="0" eaLnBrk="0" fontAlgn="base" hangingPunct="0">
              <a:spcBef>
                <a:spcPct val="0"/>
              </a:spcBef>
              <a:spcAft>
                <a:spcPct val="0"/>
              </a:spcAft>
            </a:pPr>
            <a:r>
              <a:rPr kumimoji="0" lang="x-none" altLang="x-none" b="0" i="0" u="none" strike="noStrike" cap="none" normalizeH="0" baseline="0" dirty="0">
                <a:ln>
                  <a:noFill/>
                </a:ln>
                <a:solidFill>
                  <a:schemeClr val="tx1"/>
                </a:solidFill>
                <a:effectLst/>
              </a:rPr>
              <a:t>I try </a:t>
            </a:r>
            <a:r>
              <a:rPr kumimoji="0" lang="x-none" altLang="x-none" b="0" i="0" u="none" strike="noStrike" cap="none" normalizeH="0" baseline="0">
                <a:ln>
                  <a:noFill/>
                </a:ln>
                <a:solidFill>
                  <a:schemeClr val="tx1"/>
                </a:solidFill>
                <a:effectLst/>
              </a:rPr>
              <a:t>to </a:t>
            </a:r>
            <a:r>
              <a:rPr kumimoji="0" lang="en-US" altLang="x-none" b="0" i="0" u="none" strike="noStrike" cap="none" normalizeH="0" baseline="0" dirty="0">
                <a:ln>
                  <a:noFill/>
                </a:ln>
                <a:solidFill>
                  <a:schemeClr val="tx1"/>
                </a:solidFill>
                <a:effectLst/>
              </a:rPr>
              <a:t>reduce </a:t>
            </a:r>
            <a:r>
              <a:rPr kumimoji="0" lang="x-none" altLang="x-none" b="0" i="0" u="none" strike="noStrike" cap="none" normalizeH="0" baseline="0">
                <a:ln>
                  <a:noFill/>
                </a:ln>
                <a:solidFill>
                  <a:schemeClr val="tx1"/>
                </a:solidFill>
                <a:effectLst/>
              </a:rPr>
              <a:t>portions </a:t>
            </a:r>
            <a:r>
              <a:rPr kumimoji="0" lang="x-none" altLang="x-none" b="0" i="0" u="none" strike="noStrike" cap="none" normalizeH="0" baseline="0" dirty="0">
                <a:ln>
                  <a:noFill/>
                </a:ln>
                <a:solidFill>
                  <a:schemeClr val="tx1"/>
                </a:solidFill>
                <a:effectLst/>
              </a:rPr>
              <a:t>at night</a:t>
            </a:r>
            <a:r>
              <a:rPr kumimoji="0" lang="en-US" altLang="x-none" b="0" i="0" u="none" strike="noStrike" cap="none" normalizeH="0" baseline="0" dirty="0">
                <a:ln>
                  <a:noFill/>
                </a:ln>
                <a:solidFill>
                  <a:schemeClr val="tx1"/>
                </a:solidFill>
                <a:effectLst/>
              </a:rPr>
              <a:t>.</a:t>
            </a:r>
            <a:br>
              <a:rPr kumimoji="0" lang="x-none" altLang="x-none" b="0" i="0" u="none" strike="noStrike" cap="none" normalizeH="0" baseline="0" dirty="0">
                <a:ln>
                  <a:noFill/>
                </a:ln>
                <a:solidFill>
                  <a:schemeClr val="tx1"/>
                </a:solidFill>
                <a:effectLst/>
              </a:rPr>
            </a:br>
            <a:r>
              <a:rPr kumimoji="0" lang="x-none" altLang="x-none" b="0" i="0" u="none" strike="noStrike" cap="none" normalizeH="0" baseline="0" dirty="0">
                <a:ln>
                  <a:noFill/>
                </a:ln>
                <a:solidFill>
                  <a:schemeClr val="tx1"/>
                </a:solidFill>
                <a:effectLst/>
              </a:rPr>
              <a:t>I weigh myself daily and keep records with phone app "</a:t>
            </a:r>
            <a:r>
              <a:rPr kumimoji="0" lang="x-none" altLang="x-none" b="1" i="0" u="none" strike="noStrike" cap="none" normalizeH="0" baseline="0" dirty="0">
                <a:ln>
                  <a:noFill/>
                </a:ln>
                <a:solidFill>
                  <a:srgbClr val="0070C0"/>
                </a:solidFill>
                <a:effectLst/>
              </a:rPr>
              <a:t>MyFitnessPal</a:t>
            </a:r>
            <a:r>
              <a:rPr kumimoji="0" lang="x-none" altLang="x-none" b="0" i="0" u="none" strike="noStrike" cap="none" normalizeH="0" baseline="0" dirty="0">
                <a:ln>
                  <a:noFill/>
                </a:ln>
                <a:solidFill>
                  <a:schemeClr val="tx1"/>
                </a:solidFill>
                <a:effectLst/>
              </a:rPr>
              <a:t>" - this helps me to keep track and make adjustments. </a:t>
            </a:r>
            <a:endParaRPr kumimoji="0" lang="en-US" altLang="x-none" b="0" i="0" u="none" strike="noStrike" cap="none" normalizeH="0" baseline="0" dirty="0">
              <a:ln>
                <a:noFill/>
              </a:ln>
              <a:solidFill>
                <a:schemeClr val="tx1"/>
              </a:solidFill>
              <a:effectLst/>
            </a:endParaRPr>
          </a:p>
          <a:p>
            <a:pPr lvl="0" eaLnBrk="0" fontAlgn="base" hangingPunct="0">
              <a:spcBef>
                <a:spcPct val="0"/>
              </a:spcBef>
              <a:spcAft>
                <a:spcPct val="0"/>
              </a:spcAft>
            </a:pPr>
            <a:endParaRPr lang="en-US" altLang="x-none" dirty="0"/>
          </a:p>
          <a:p>
            <a:pPr eaLnBrk="0" fontAlgn="base" hangingPunct="0">
              <a:spcBef>
                <a:spcPct val="0"/>
              </a:spcBef>
              <a:spcAft>
                <a:spcPct val="0"/>
              </a:spcAft>
            </a:pPr>
            <a:r>
              <a:rPr lang="x-none" altLang="x-none" dirty="0"/>
              <a:t>Here are the top links describing the methods I am using</a:t>
            </a:r>
            <a:r>
              <a:rPr lang="x-none" altLang="x-none"/>
              <a:t>: </a:t>
            </a:r>
            <a:endParaRPr lang="en-US" altLang="x-none" dirty="0"/>
          </a:p>
          <a:p>
            <a:pPr eaLnBrk="0" fontAlgn="base" hangingPunct="0">
              <a:spcBef>
                <a:spcPct val="0"/>
              </a:spcBef>
              <a:spcAft>
                <a:spcPct val="0"/>
              </a:spcAft>
            </a:pPr>
            <a:r>
              <a:rPr lang="en-US" altLang="x-none" dirty="0"/>
              <a:t>- </a:t>
            </a:r>
            <a:r>
              <a:rPr lang="en-US" altLang="x-none" dirty="0" err="1"/>
              <a:t>Youtube</a:t>
            </a:r>
            <a:r>
              <a:rPr lang="en-US" altLang="x-none" dirty="0"/>
              <a:t> – “</a:t>
            </a:r>
            <a:r>
              <a:rPr lang="en-US" altLang="x-none" b="1" dirty="0" err="1">
                <a:solidFill>
                  <a:srgbClr val="0070C0"/>
                </a:solidFill>
              </a:rPr>
              <a:t>NutritionFacts.org</a:t>
            </a:r>
            <a:r>
              <a:rPr lang="en-US" altLang="x-none" dirty="0"/>
              <a:t>” - </a:t>
            </a:r>
            <a:r>
              <a:rPr lang="en-US" dirty="0"/>
              <a:t>Dr. Michael </a:t>
            </a:r>
            <a:r>
              <a:rPr lang="en-US" dirty="0" err="1"/>
              <a:t>Greger</a:t>
            </a:r>
            <a:r>
              <a:rPr lang="en-US" dirty="0"/>
              <a:t>, How Not to Die, How Not to Diet</a:t>
            </a:r>
          </a:p>
          <a:p>
            <a:pPr eaLnBrk="0" fontAlgn="base" hangingPunct="0">
              <a:spcBef>
                <a:spcPct val="0"/>
              </a:spcBef>
              <a:spcAft>
                <a:spcPct val="0"/>
              </a:spcAft>
            </a:pPr>
            <a:r>
              <a:rPr lang="en-US" dirty="0"/>
              <a:t>- </a:t>
            </a:r>
            <a:r>
              <a:rPr lang="en-US" dirty="0" err="1"/>
              <a:t>Youtube</a:t>
            </a:r>
            <a:r>
              <a:rPr lang="en-US" dirty="0"/>
              <a:t> – “</a:t>
            </a:r>
            <a:r>
              <a:rPr lang="en-US" b="1" dirty="0">
                <a:solidFill>
                  <a:srgbClr val="0070C0"/>
                </a:solidFill>
              </a:rPr>
              <a:t>Mic the Vegan</a:t>
            </a:r>
            <a:r>
              <a:rPr lang="en-US" dirty="0"/>
              <a:t>” </a:t>
            </a:r>
            <a:br>
              <a:rPr lang="x-none" altLang="x-none"/>
            </a:br>
            <a:r>
              <a:rPr lang="en-US" altLang="x-none" dirty="0">
                <a:ea typeface="Arial" charset="0"/>
                <a:cs typeface="Arial" charset="0"/>
              </a:rPr>
              <a:t>-</a:t>
            </a:r>
            <a:r>
              <a:rPr lang="en-US" dirty="0">
                <a:ea typeface="Arial" charset="0"/>
                <a:cs typeface="Arial" charset="0"/>
              </a:rPr>
              <a:t> </a:t>
            </a:r>
            <a:r>
              <a:rPr lang="en-US" dirty="0">
                <a:ea typeface="Arial" charset="0"/>
                <a:cs typeface="Arial" charset="0"/>
                <a:hlinkClick r:id="rId2"/>
              </a:rPr>
              <a:t>https://www.drmcdougall.com</a:t>
            </a:r>
            <a:r>
              <a:rPr lang="en-US" dirty="0">
                <a:ea typeface="Arial" charset="0"/>
                <a:cs typeface="Arial" charset="0"/>
              </a:rPr>
              <a:t> - (book “The Starch Solution” - by John McDougall (vegetables and starches))</a:t>
            </a:r>
            <a:br>
              <a:rPr lang="x-none" altLang="x-none">
                <a:ea typeface="Arial" charset="0"/>
                <a:cs typeface="Arial" charset="0"/>
              </a:rPr>
            </a:br>
            <a:r>
              <a:rPr lang="x-none" altLang="x-none">
                <a:ea typeface="Arial" charset="0"/>
                <a:cs typeface="Arial" charset="0"/>
              </a:rPr>
              <a:t>- </a:t>
            </a:r>
            <a:r>
              <a:rPr lang="x-none" altLang="x-none" dirty="0">
                <a:ea typeface="Arial" charset="0"/>
                <a:cs typeface="Arial" charset="0"/>
                <a:hlinkClick r:id="rId3"/>
              </a:rPr>
              <a:t>https://intensivedietarymanagement.com</a:t>
            </a:r>
            <a:r>
              <a:rPr lang="x-none" altLang="x-none" dirty="0">
                <a:ea typeface="Arial" charset="0"/>
                <a:cs typeface="Arial" charset="0"/>
              </a:rPr>
              <a:t> (Jason Fung - book "Obesity Code") </a:t>
            </a:r>
            <a:br>
              <a:rPr lang="x-none" altLang="x-none" dirty="0">
                <a:ea typeface="Arial" charset="0"/>
                <a:cs typeface="Arial" charset="0"/>
              </a:rPr>
            </a:br>
            <a:r>
              <a:rPr lang="x-none" altLang="x-none" dirty="0">
                <a:ea typeface="Arial" charset="0"/>
                <a:cs typeface="Arial" charset="0"/>
              </a:rPr>
              <a:t>- </a:t>
            </a:r>
            <a:r>
              <a:rPr lang="x-none" altLang="x-none" dirty="0">
                <a:ea typeface="Arial" charset="0"/>
                <a:cs typeface="Arial" charset="0"/>
                <a:hlinkClick r:id="rId4"/>
              </a:rPr>
              <a:t>http://www.leangains.com</a:t>
            </a:r>
            <a:r>
              <a:rPr lang="x-none" altLang="x-none" dirty="0">
                <a:ea typeface="Arial" charset="0"/>
                <a:cs typeface="Arial" charset="0"/>
              </a:rPr>
              <a:t> - (intermitting fasting) </a:t>
            </a:r>
            <a:br>
              <a:rPr lang="x-none" altLang="x-none" dirty="0">
                <a:ea typeface="Arial" charset="0"/>
                <a:cs typeface="Arial" charset="0"/>
              </a:rPr>
            </a:br>
            <a:r>
              <a:rPr lang="x-none" altLang="x-none" dirty="0">
                <a:ea typeface="Arial" charset="0"/>
                <a:cs typeface="Arial" charset="0"/>
              </a:rPr>
              <a:t>- </a:t>
            </a:r>
            <a:r>
              <a:rPr lang="x-none" altLang="x-none" dirty="0">
                <a:ea typeface="Arial" charset="0"/>
                <a:cs typeface="Arial" charset="0"/>
                <a:hlinkClick r:id="rId5"/>
              </a:rPr>
              <a:t>http://www.eatstopeat.com</a:t>
            </a:r>
            <a:r>
              <a:rPr lang="x-none" altLang="x-none" dirty="0">
                <a:ea typeface="Arial" charset="0"/>
                <a:cs typeface="Arial" charset="0"/>
              </a:rPr>
              <a:t> - (intermitting fasting) </a:t>
            </a:r>
            <a:endParaRPr lang="en-US" altLang="x-none" dirty="0">
              <a:ea typeface="Arial" charset="0"/>
              <a:cs typeface="Arial" charset="0"/>
            </a:endParaRPr>
          </a:p>
          <a:p>
            <a:pPr eaLnBrk="0" fontAlgn="base" hangingPunct="0">
              <a:spcBef>
                <a:spcPct val="0"/>
              </a:spcBef>
              <a:spcAft>
                <a:spcPct val="0"/>
              </a:spcAft>
            </a:pPr>
            <a:r>
              <a:rPr lang="x-none" altLang="x-none">
                <a:ea typeface="Arial" charset="0"/>
                <a:cs typeface="Arial" charset="0"/>
              </a:rPr>
              <a:t>- </a:t>
            </a:r>
            <a:r>
              <a:rPr lang="x-none" altLang="x-none" dirty="0">
                <a:ea typeface="Arial" charset="0"/>
                <a:cs typeface="Arial" charset="0"/>
                <a:hlinkClick r:id="rId6"/>
              </a:rPr>
              <a:t>http://www.ariwhitten.com</a:t>
            </a:r>
            <a:r>
              <a:rPr lang="x-none" altLang="x-none" dirty="0">
                <a:ea typeface="Arial" charset="0"/>
                <a:cs typeface="Arial" charset="0"/>
              </a:rPr>
              <a:t> - (weight loss and energy) </a:t>
            </a:r>
            <a:br>
              <a:rPr lang="x-none" altLang="x-none" dirty="0">
                <a:ea typeface="Arial" charset="0"/>
                <a:cs typeface="Arial" charset="0"/>
              </a:rPr>
            </a:br>
            <a:r>
              <a:rPr lang="x-none" altLang="x-none" dirty="0">
                <a:ea typeface="Arial" charset="0"/>
                <a:cs typeface="Arial" charset="0"/>
              </a:rPr>
              <a:t>- </a:t>
            </a:r>
            <a:r>
              <a:rPr lang="x-none" altLang="x-none" dirty="0">
                <a:ea typeface="Arial" charset="0"/>
                <a:cs typeface="Arial" charset="0"/>
                <a:hlinkClick r:id="rId7"/>
              </a:rPr>
              <a:t>https://brightlineeating.com/</a:t>
            </a:r>
            <a:r>
              <a:rPr lang="x-none" altLang="x-none" dirty="0">
                <a:ea typeface="Arial" charset="0"/>
                <a:cs typeface="Arial" charset="0"/>
              </a:rPr>
              <a:t> - (Susan Peirce Thompson - book and BLE program)</a:t>
            </a:r>
            <a:endParaRPr lang="en-US" altLang="x-none" dirty="0">
              <a:ea typeface="Arial" charset="0"/>
              <a:cs typeface="Arial" charset="0"/>
            </a:endParaRPr>
          </a:p>
          <a:p>
            <a:pPr lvl="0" eaLnBrk="0" fontAlgn="base" hangingPunct="0">
              <a:spcBef>
                <a:spcPct val="0"/>
              </a:spcBef>
              <a:spcAft>
                <a:spcPct val="0"/>
              </a:spcAft>
            </a:pPr>
            <a:r>
              <a:rPr lang="x-none" altLang="x-none" dirty="0">
                <a:ea typeface="Arial" charset="0"/>
                <a:cs typeface="Arial" charset="0"/>
              </a:rPr>
              <a:t>- </a:t>
            </a:r>
            <a:r>
              <a:rPr lang="x-none" altLang="x-none" dirty="0">
                <a:ea typeface="Arial" charset="0"/>
                <a:cs typeface="Arial" charset="0"/>
                <a:hlinkClick r:id="rId8"/>
              </a:rPr>
              <a:t>http://www.maryomalley.com</a:t>
            </a:r>
            <a:r>
              <a:rPr lang="x-none" altLang="x-none" dirty="0">
                <a:ea typeface="Arial" charset="0"/>
                <a:cs typeface="Arial" charset="0"/>
              </a:rPr>
              <a:t> - (about loving and accepting yourself) </a:t>
            </a:r>
            <a:br>
              <a:rPr lang="x-none" altLang="x-none" dirty="0">
                <a:ea typeface="Arial" charset="0"/>
                <a:cs typeface="Arial" charset="0"/>
              </a:rPr>
            </a:br>
            <a:r>
              <a:rPr lang="en-US" altLang="x-none" dirty="0">
                <a:ea typeface="Arial" charset="0"/>
                <a:cs typeface="Arial" charset="0"/>
              </a:rPr>
              <a:t>- </a:t>
            </a:r>
            <a:r>
              <a:rPr lang="en-US" altLang="x-none" dirty="0">
                <a:ea typeface="Arial" charset="0"/>
                <a:cs typeface="Arial" charset="0"/>
                <a:hlinkClick r:id="rId9"/>
              </a:rPr>
              <a:t>https://bluezones.com</a:t>
            </a:r>
            <a:r>
              <a:rPr lang="en-US" altLang="x-none" dirty="0">
                <a:ea typeface="Arial" charset="0"/>
                <a:cs typeface="Arial" charset="0"/>
              </a:rPr>
              <a:t> - eye-opening wisdom from Earth longest-living people (book “Blue Zones Solution”)</a:t>
            </a:r>
            <a:endParaRPr lang="en-US" dirty="0"/>
          </a:p>
          <a:p>
            <a:r>
              <a:rPr lang="en-US" dirty="0"/>
              <a:t>- </a:t>
            </a:r>
            <a:r>
              <a:rPr lang="en-US" dirty="0">
                <a:hlinkClick r:id="rId10"/>
              </a:rPr>
              <a:t>https://www.youtube.com/watch?v=0CdwWliv7Hg</a:t>
            </a:r>
            <a:r>
              <a:rPr lang="en-US" dirty="0"/>
              <a:t> - Jeff </a:t>
            </a:r>
            <a:r>
              <a:rPr lang="en-US" dirty="0" err="1"/>
              <a:t>Novick</a:t>
            </a:r>
            <a:r>
              <a:rPr lang="en-US" dirty="0"/>
              <a:t> - Calorie Density</a:t>
            </a:r>
            <a:br>
              <a:rPr lang="en-US" dirty="0"/>
            </a:br>
            <a:r>
              <a:rPr lang="en-US" dirty="0"/>
              <a:t>- </a:t>
            </a:r>
            <a:r>
              <a:rPr lang="en-US" dirty="0">
                <a:hlinkClick r:id="rId11"/>
              </a:rPr>
              <a:t>https://www.youtube.com/watch?v=B6fcMML8-6Q</a:t>
            </a:r>
            <a:r>
              <a:rPr lang="en-US" dirty="0"/>
              <a:t> - PTs about - Calorie Density</a:t>
            </a:r>
            <a:br>
              <a:rPr lang="en-US" dirty="0"/>
            </a:br>
            <a:r>
              <a:rPr lang="en-US" dirty="0"/>
              <a:t>- </a:t>
            </a:r>
            <a:r>
              <a:rPr lang="en-US" dirty="0">
                <a:hlinkClick r:id="rId12"/>
              </a:rPr>
              <a:t>https://www.youtube.com/watch?v=6PkJ1MO-LNQ</a:t>
            </a:r>
            <a:r>
              <a:rPr lang="en-US" dirty="0"/>
              <a:t> - What The Health Documentary 2017</a:t>
            </a:r>
          </a:p>
        </p:txBody>
      </p:sp>
    </p:spTree>
    <p:extLst>
      <p:ext uri="{BB962C8B-B14F-4D97-AF65-F5344CB8AC3E}">
        <p14:creationId xmlns:p14="http://schemas.microsoft.com/office/powerpoint/2010/main" val="35623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2755" y="0"/>
            <a:ext cx="10493016" cy="5678424"/>
          </a:xfrm>
          <a:prstGeom prst="rect">
            <a:avLst/>
          </a:prstGeom>
        </p:spPr>
      </p:pic>
    </p:spTree>
    <p:extLst>
      <p:ext uri="{BB962C8B-B14F-4D97-AF65-F5344CB8AC3E}">
        <p14:creationId xmlns:p14="http://schemas.microsoft.com/office/powerpoint/2010/main" val="214265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9401" y="4620488"/>
            <a:ext cx="3556000" cy="152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15889" y="339440"/>
            <a:ext cx="5902036" cy="285484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30291" y="3858491"/>
            <a:ext cx="4502727" cy="299950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0"/>
            <a:ext cx="5306651" cy="3616036"/>
          </a:xfrm>
          <a:prstGeom prst="rect">
            <a:avLst/>
          </a:prstGeom>
        </p:spPr>
      </p:pic>
      <p:cxnSp>
        <p:nvCxnSpPr>
          <p:cNvPr id="9" name="Straight Connector 8"/>
          <p:cNvCxnSpPr/>
          <p:nvPr/>
        </p:nvCxnSpPr>
        <p:spPr>
          <a:xfrm>
            <a:off x="5417127" y="48491"/>
            <a:ext cx="0" cy="6809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9382" y="3754581"/>
            <a:ext cx="1180291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4237" y="5775156"/>
            <a:ext cx="861509" cy="523220"/>
          </a:xfrm>
          <a:prstGeom prst="rect">
            <a:avLst/>
          </a:prstGeom>
          <a:noFill/>
        </p:spPr>
        <p:txBody>
          <a:bodyPr wrap="square" rtlCol="0">
            <a:spAutoFit/>
          </a:bodyPr>
          <a:lstStyle/>
          <a:p>
            <a:r>
              <a:rPr lang="en-US" sz="2800" b="1" dirty="0"/>
              <a:t>Bad</a:t>
            </a:r>
          </a:p>
        </p:txBody>
      </p:sp>
      <p:sp>
        <p:nvSpPr>
          <p:cNvPr id="14" name="TextBox 13"/>
          <p:cNvSpPr txBox="1"/>
          <p:nvPr/>
        </p:nvSpPr>
        <p:spPr>
          <a:xfrm>
            <a:off x="9989127" y="5959822"/>
            <a:ext cx="1108363" cy="523220"/>
          </a:xfrm>
          <a:prstGeom prst="rect">
            <a:avLst/>
          </a:prstGeom>
          <a:noFill/>
        </p:spPr>
        <p:txBody>
          <a:bodyPr wrap="square" rtlCol="0">
            <a:spAutoFit/>
          </a:bodyPr>
          <a:lstStyle/>
          <a:p>
            <a:r>
              <a:rPr lang="en-US" sz="2800" b="1"/>
              <a:t>Good</a:t>
            </a:r>
          </a:p>
        </p:txBody>
      </p:sp>
    </p:spTree>
    <p:extLst>
      <p:ext uri="{BB962C8B-B14F-4D97-AF65-F5344CB8AC3E}">
        <p14:creationId xmlns:p14="http://schemas.microsoft.com/office/powerpoint/2010/main" val="1627634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4143</Words>
  <Application>Microsoft Macintosh PowerPoint</Application>
  <PresentationFormat>Widescreen</PresentationFormat>
  <Paragraphs>204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61</cp:revision>
  <dcterms:created xsi:type="dcterms:W3CDTF">2017-08-29T18:32:57Z</dcterms:created>
  <dcterms:modified xsi:type="dcterms:W3CDTF">2021-02-15T19:33:12Z</dcterms:modified>
</cp:coreProperties>
</file>