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1" r:id="rId3"/>
    <p:sldId id="268" r:id="rId4"/>
    <p:sldId id="262" r:id="rId5"/>
    <p:sldId id="265" r:id="rId6"/>
    <p:sldId id="264" r:id="rId7"/>
    <p:sldId id="270" r:id="rId8"/>
    <p:sldId id="266" r:id="rId9"/>
    <p:sldId id="263" r:id="rId10"/>
    <p:sldId id="269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8"/>
    <p:restoredTop sz="91429"/>
  </p:normalViewPr>
  <p:slideViewPr>
    <p:cSldViewPr snapToGrid="0" snapToObjects="1">
      <p:cViewPr varScale="1">
        <p:scale>
          <a:sx n="117" d="100"/>
          <a:sy n="117" d="100"/>
        </p:scale>
        <p:origin x="8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7E78-4330-193B-B423-8314C676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0FDA-9F58-7E15-C3A0-BCA67A1B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1846-5607-2F80-FE77-B45D1134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EC29-87F8-BE2D-794A-6DA47225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454-B433-410E-0FF8-FC352828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347D-D077-DA5B-BCBF-255D910F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969ED-67C2-311E-252D-6A110850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FBA1-3C89-EC11-74D4-20B92AAF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745B-5BAE-F9D3-47E4-0138D1CE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0326-C5CD-0886-9BE9-A7F7DB74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2BAD8-9CAB-A380-AAC3-A59F3A32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29A6E-D831-F47F-A2AE-F6E1AFD2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4713-8CBC-B5EB-3BDB-7F46E4C8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14CE-5D3F-6AF3-1B95-C1BCD7CE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F38C-1773-F5A8-9806-A23E993F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760B-86A2-A753-7B95-0F58C12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CB2F-877F-D8BF-FD37-54A9FCD9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5966-DCE9-9278-FC75-7505EFC8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6C7F-3558-A2B7-B9CB-C86554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B692-9BC3-C542-CF13-B75CF481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1A7-590C-E867-7D0C-AE29A5E7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C844-B762-199D-E840-4432CFA9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83D9-6582-F301-0C23-DFC25549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132C-12F6-FB49-15E9-71DC67F2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F5A6-E475-572D-EB19-BDCB29C2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E54A-D232-E13B-03B8-197985E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FE80-6415-A129-A133-13F4E696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4163-2BC5-67B8-C044-B2B9115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4A9F-6EBE-F2FD-B790-457A880F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7/15/23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65A11-D3B2-DAF0-6C96-3A013B4B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8667-6987-698C-D3F8-33E4C2F4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B9B-3B5A-BAA4-1104-35CFEE51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AF77-D30B-078E-7377-864E2004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BB66-8448-BDCE-8885-0DCCD1D2F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4BBBE-287A-8A3C-D9AC-73777D13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C8599-617C-397F-DC3D-826467AD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5D750-7437-B1AA-EDBA-8CE16147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7/15/23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E2CB5-60FB-BFE3-7C57-6D71206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E5366-9BBC-DD63-6667-F2ABAD0C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2E0-2360-8A3B-C660-0EEE228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61752-B6B9-B0D3-79D0-BA63B329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7/15/23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FDB9-28AA-E5EE-0E6F-1C87098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72C3-CCD3-E994-0553-1649E7C0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7FBEF-93F3-4398-ABDE-E19A2BE6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7/15/23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4BDFD-B5CF-6FE3-E5D7-46013C2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95C03-7815-0295-8D6D-6E94DCC4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0438-A2C9-EC42-359F-79480BBF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C04E-128D-0581-C7DA-E12F971B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F62C-C89B-1A1C-EE71-DFB3CCC8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FE63-1511-35E5-E243-54A541D5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7/15/23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8C57B-944F-63EC-027D-0775FFD3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B95C2-F629-DCC1-1A34-EFD210A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C171-16B5-30EF-DF6B-EA8297BF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C62FB-CB34-C301-34F2-0BC3B063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D87E-859D-4374-028E-34A7E096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E7CC-E810-603C-A310-365D6E2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7/15/23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1FA3-03C6-243F-1B00-D8C263B8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B7296-43FF-9B1B-273A-D8A59A1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680EF-BCA9-239E-5CBB-C870C41B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CFB0-9A1E-EE20-9776-1EF4CAC7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2FEA-8E7F-70CC-474B-CC138894A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1023-0B0A-7041-9F06-D25A50EF063B}" type="datetimeFigureOut"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8BAB-55F6-6894-580A-32AFD5780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F367-BF67-C7BE-7EC4-9DB85C434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JIZBwT-VDBY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hyperlink" Target="https://www.youtube.com/watch?v=AH5QCROvn28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dgeproinc.com/" TargetMode="External"/><Relationship Id="rId3" Type="http://schemas.openxmlformats.org/officeDocument/2006/relationships/image" Target="../media/image19.png"/><Relationship Id="rId7" Type="http://schemas.openxmlformats.org/officeDocument/2006/relationships/hyperlink" Target="https://www.youtube.com/watch?v=P6btjvmEUWk" TargetMode="External"/><Relationship Id="rId2" Type="http://schemas.openxmlformats.org/officeDocument/2006/relationships/hyperlink" Target="https://www.youtube.com/watch?v=imBoBSQSQnk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youtube.com/watch?v=Gg2w_MobIW4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tormek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direct?event=video_description&amp;redir_token=QUFFLUhqbEJIOUtlNERYckUtdXhwNndzMUZLMEpxZ2s0d3xBQ3Jtc0ttemQzNWlVRlhoWFJYSzdsczlMMEoxY2k1eUZpYlF4TXpOWVFySGREZFdlMjZ4bFZUSDFmLWc1VHd3RlRYeXRKc05NVFVMQjJpeC1namFDOWl6ZGI2dWdXVzhjbFZrVE9YMi1KWjBNeHlyTjJOd0I3WQ&amp;q=https%3A%2F%2Famzn.to%2F3nF9VdZ&amp;v=f2vvihhr238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amazon.com/Razor-Sharp-Edgemaking-System-Kit/dp/B0002IXQD8/" TargetMode="External"/><Relationship Id="rId5" Type="http://schemas.openxmlformats.org/officeDocument/2006/relationships/hyperlink" Target="https://amzn.to/3arvlaC" TargetMode="External"/><Relationship Id="rId4" Type="http://schemas.openxmlformats.org/officeDocument/2006/relationships/hyperlink" Target="https://www.youtube.com/redirect?event=video_description&amp;redir_token=QUFFLUhqbTR6ekxQRGJ4dGxTeVl0dllWbXJjN1hva2tpQXxBQ3Jtc0tsV0tabUlwdjRQd3VrY3JuamRUZDBjME9EdWxfM0x6aHFPbUFIQlplQ29vUDQ4WUJoVTg4LWdSbXIyNWwxaTJqeXFvNURVeEtiVHdaV1lmUXo5OVNaZHBscWZ0bkFDbk5SS2Y4eEgwR1hTdXBjYV9NSQ&amp;q=https%3A%2F%2Famzn.to%2F37zCl3k&amp;v=f2vvihhr238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Lansky-Sharpeners-Multi-Purpose-Sharpener/dp/B017T2GG6I/" TargetMode="External"/><Relationship Id="rId2" Type="http://schemas.openxmlformats.org/officeDocument/2006/relationships/hyperlink" Target="https://www.amazon.com/Nicholson-File-Card-Brush-Pack/dp/B001KVM2H2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Gransfors Bruks Small Forest Axe">
            <a:extLst>
              <a:ext uri="{FF2B5EF4-FFF2-40B4-BE49-F238E27FC236}">
                <a16:creationId xmlns:a16="http://schemas.microsoft.com/office/drawing/2014/main" id="{FB00E50E-FFBA-284A-53BC-3BC03B3D2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8231" y="1501320"/>
            <a:ext cx="3045241" cy="304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93A89F-48F8-F097-8A70-8C56B8D7826A}"/>
              </a:ext>
            </a:extLst>
          </p:cNvPr>
          <p:cNvSpPr txBox="1"/>
          <p:nvPr/>
        </p:nvSpPr>
        <p:spPr>
          <a:xfrm>
            <a:off x="229152" y="335746"/>
            <a:ext cx="4698447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Ax – American English</a:t>
            </a:r>
          </a:p>
          <a:p>
            <a:r>
              <a:rPr lang="en-US" sz="1400"/>
              <a:t>Axe – British English</a:t>
            </a:r>
          </a:p>
          <a:p>
            <a:r>
              <a:rPr lang="en-US" sz="1400"/>
              <a:t>Hatchet – small ax (carpenter's hatchet or camper hatchet)</a:t>
            </a:r>
          </a:p>
          <a:p>
            <a:r>
              <a:rPr lang="en-US" sz="1400"/>
              <a:t>Maul – long-handled ax for splitting wood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76F06D-C960-8F25-137E-32AD61786E53}"/>
              </a:ext>
            </a:extLst>
          </p:cNvPr>
          <p:cNvSpPr txBox="1"/>
          <p:nvPr/>
        </p:nvSpPr>
        <p:spPr>
          <a:xfrm>
            <a:off x="7534972" y="4106517"/>
            <a:ext cx="2475947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Maul Ax</a:t>
            </a:r>
          </a:p>
          <a:p>
            <a:r>
              <a:rPr lang="en-US" sz="1400"/>
              <a:t>A splitting maul also known as a block buster, block splitter, chop and maul, sledge axe, go-devil or hamaxe is a heavy, long-handled axe used for splitting a piece of wood along its grain. One side of its head is like a sledgehammer, and the other side is like an axe.</a:t>
            </a:r>
          </a:p>
        </p:txBody>
      </p:sp>
      <p:pic>
        <p:nvPicPr>
          <p:cNvPr id="1026" name="Picture 2" descr="Maul vs. Axe | Autumn 2006 | Knots and Bolts">
            <a:extLst>
              <a:ext uri="{FF2B5EF4-FFF2-40B4-BE49-F238E27FC236}">
                <a16:creationId xmlns:a16="http://schemas.microsoft.com/office/drawing/2014/main" id="{2004517B-E375-E065-AE1E-1DEBCB8822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46954" y="829819"/>
            <a:ext cx="3045241" cy="25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1436DE-8FBB-D7A7-C8B9-03AA614D3272}"/>
              </a:ext>
            </a:extLst>
          </p:cNvPr>
          <p:cNvSpPr txBox="1"/>
          <p:nvPr/>
        </p:nvSpPr>
        <p:spPr>
          <a:xfrm>
            <a:off x="7534972" y="3526282"/>
            <a:ext cx="190444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Ax (left) vs Maul (right)</a:t>
            </a:r>
          </a:p>
        </p:txBody>
      </p:sp>
      <p:pic>
        <p:nvPicPr>
          <p:cNvPr id="1030" name="Picture 6" descr="Estwing Carpenters Hatchet | Forestry Suppliers, Inc.">
            <a:extLst>
              <a:ext uri="{FF2B5EF4-FFF2-40B4-BE49-F238E27FC236}">
                <a16:creationId xmlns:a16="http://schemas.microsoft.com/office/drawing/2014/main" id="{A897A808-C87B-560D-1FFB-582384C79D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44211" y="4106517"/>
            <a:ext cx="1305470" cy="210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mazon.com : Kings County Tools Indestructible 4-in-1 Box Hatchet | Hatchet,  Hammer, Nail Remover and Pry Bar Multitool | 13-Inch Length, 3-1/2&quot; Blade  Width : Patio, Lawn &amp; Garden">
            <a:extLst>
              <a:ext uri="{FF2B5EF4-FFF2-40B4-BE49-F238E27FC236}">
                <a16:creationId xmlns:a16="http://schemas.microsoft.com/office/drawing/2014/main" id="{4931E2AF-540D-7A9C-619A-051E48312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86720" y="4000290"/>
            <a:ext cx="2246769" cy="224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10 The Best Backpacking Hatchets &amp; Axes (2021) - Outdoorsr">
            <a:extLst>
              <a:ext uri="{FF2B5EF4-FFF2-40B4-BE49-F238E27FC236}">
                <a16:creationId xmlns:a16="http://schemas.microsoft.com/office/drawing/2014/main" id="{8942C882-9169-BC2D-5FF8-59206E11EC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-554130" y="4606575"/>
            <a:ext cx="2246769" cy="93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7209AD-5CA8-63DD-9BDF-7F1F12DDA63F}"/>
              </a:ext>
            </a:extLst>
          </p:cNvPr>
          <p:cNvSpPr txBox="1"/>
          <p:nvPr/>
        </p:nvSpPr>
        <p:spPr>
          <a:xfrm>
            <a:off x="100457" y="6438565"/>
            <a:ext cx="469844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Hatchets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7D7A71-AAEF-EB0A-28B5-7EF2B88F202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5674" y="1202182"/>
            <a:ext cx="1257300" cy="4648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8B9781-DEB5-53FD-BF07-712E38FAF340}"/>
              </a:ext>
            </a:extLst>
          </p:cNvPr>
          <p:cNvSpPr txBox="1"/>
          <p:nvPr/>
        </p:nvSpPr>
        <p:spPr>
          <a:xfrm>
            <a:off x="10940546" y="5939282"/>
            <a:ext cx="87242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Maul Ax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603549-B578-CE7C-8FED-F9A338540C8B}"/>
              </a:ext>
            </a:extLst>
          </p:cNvPr>
          <p:cNvSpPr txBox="1"/>
          <p:nvPr/>
        </p:nvSpPr>
        <p:spPr>
          <a:xfrm>
            <a:off x="4175993" y="3526282"/>
            <a:ext cx="1876174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Gransfors</a:t>
            </a:r>
            <a:r>
              <a:rPr lang="en-US" sz="1400" dirty="0"/>
              <a:t> Bruk Small Forest Axe 19.5"</a:t>
            </a:r>
          </a:p>
          <a:p>
            <a:pPr algn="ctr"/>
            <a:r>
              <a:rPr lang="en-US" sz="1400" dirty="0"/>
              <a:t>$175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C839B5-C8F3-9321-A981-7919C1F70716}"/>
              </a:ext>
            </a:extLst>
          </p:cNvPr>
          <p:cNvSpPr txBox="1"/>
          <p:nvPr/>
        </p:nvSpPr>
        <p:spPr>
          <a:xfrm>
            <a:off x="183054" y="3203230"/>
            <a:ext cx="322778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Brush Hook = Bush Hook = Bill Hook</a:t>
            </a:r>
          </a:p>
        </p:txBody>
      </p:sp>
      <p:pic>
        <p:nvPicPr>
          <p:cNvPr id="11" name="Picture 2" descr="Fiskars - WoodXpert Brush Hook XA3 | eBay">
            <a:extLst>
              <a:ext uri="{FF2B5EF4-FFF2-40B4-BE49-F238E27FC236}">
                <a16:creationId xmlns:a16="http://schemas.microsoft.com/office/drawing/2014/main" id="{4B5978CE-9A00-AAD2-0C5E-9C5B997A8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3054" y="2053765"/>
            <a:ext cx="1362717" cy="102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345C90-14AB-C8E6-64E2-E6DB59C7BD5A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4662" y="1849316"/>
            <a:ext cx="1771193" cy="115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44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0D4253-2ED8-0EB9-1C23-7F80EC3B9CD6}"/>
              </a:ext>
            </a:extLst>
          </p:cNvPr>
          <p:cNvSpPr txBox="1"/>
          <p:nvPr/>
        </p:nvSpPr>
        <p:spPr>
          <a:xfrm>
            <a:off x="119269" y="705678"/>
            <a:ext cx="4823792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/>
              <a:t>Па́ста ГОИ (от ГОИ — Государственный оптический институт) — шлифовальные и полировальные пасты на основе оксида хрома</a:t>
            </a:r>
            <a:r>
              <a:rPr lang="en-US" sz="1400"/>
              <a:t>, </a:t>
            </a:r>
            <a:r>
              <a:rPr lang="ru-RU" sz="1400"/>
              <a:t>используемые для шлифования и полирования стальных сплавов, цветных металлов, твёрдых пластмасс и полимеров, стёкол, оптических стёкол, керамических материалов.</a:t>
            </a:r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7EFAC2-91F2-94C5-4A95-1C3A54E229A8}"/>
              </a:ext>
            </a:extLst>
          </p:cNvPr>
          <p:cNvSpPr txBox="1"/>
          <p:nvPr/>
        </p:nvSpPr>
        <p:spPr>
          <a:xfrm>
            <a:off x="49695" y="69574"/>
            <a:ext cx="1888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/>
              <a:t>Па́ста ГОИ</a:t>
            </a:r>
            <a:endParaRPr lang="en-US" sz="2800" b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A9AA8E-0192-5387-6900-2162B5872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350377"/>
            <a:ext cx="2421176" cy="181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E1BB97-1967-4A2B-90E4-0EA23F9B338C}"/>
              </a:ext>
            </a:extLst>
          </p:cNvPr>
          <p:cNvSpPr txBox="1"/>
          <p:nvPr/>
        </p:nvSpPr>
        <p:spPr>
          <a:xfrm>
            <a:off x="6378935" y="2166259"/>
            <a:ext cx="185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Кусок пасты ГОИ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8348FC-CB01-20A8-208D-968A291B1030}"/>
              </a:ext>
            </a:extLst>
          </p:cNvPr>
          <p:cNvSpPr txBox="1"/>
          <p:nvPr/>
        </p:nvSpPr>
        <p:spPr>
          <a:xfrm>
            <a:off x="119269" y="2782669"/>
            <a:ext cx="4558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multiple honing and polishing pastes and compounds on amazon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39B9B-E3BC-F4A8-10A9-860BFA040DA2}"/>
              </a:ext>
            </a:extLst>
          </p:cNvPr>
          <p:cNvSpPr txBox="1"/>
          <p:nvPr/>
        </p:nvSpPr>
        <p:spPr>
          <a:xfrm>
            <a:off x="301485" y="3650124"/>
            <a:ext cx="36509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The larger the "Grit" number – the smaller the size of particles. But be careful, becasue there are different Grit scales:</a:t>
            </a:r>
          </a:p>
          <a:p>
            <a:r>
              <a:rPr lang="en-US" sz="1400"/>
              <a:t> FEPA (Europe) and ANSI/Cami (US) </a:t>
            </a:r>
          </a:p>
          <a:p>
            <a:endParaRPr lang="en-US" sz="1400"/>
          </a:p>
          <a:p>
            <a:r>
              <a:rPr lang="en-US" sz="1400"/>
              <a:t>The European </a:t>
            </a:r>
          </a:p>
          <a:p>
            <a:r>
              <a:rPr lang="en-US" sz="1400"/>
              <a:t>  P2000 - 10 microns</a:t>
            </a:r>
          </a:p>
          <a:p>
            <a:r>
              <a:rPr lang="en-US" sz="1400"/>
              <a:t>  P4000 -  5 microns</a:t>
            </a:r>
          </a:p>
          <a:p>
            <a:r>
              <a:rPr lang="en-US" sz="1400"/>
              <a:t>US:</a:t>
            </a:r>
          </a:p>
          <a:p>
            <a:r>
              <a:rPr lang="en-US" sz="1400"/>
              <a:t>    800 - 12.2 microns</a:t>
            </a:r>
          </a:p>
          <a:p>
            <a:r>
              <a:rPr lang="en-US" sz="1400"/>
              <a:t>   1000 -  9.2 microns</a:t>
            </a:r>
          </a:p>
          <a:p>
            <a:r>
              <a:rPr lang="en-US" sz="1400"/>
              <a:t>   1200 -  6.5 microns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AF3F8C-B8C7-C277-3B95-67E3DD9F3599}"/>
              </a:ext>
            </a:extLst>
          </p:cNvPr>
          <p:cNvSpPr txBox="1"/>
          <p:nvPr/>
        </p:nvSpPr>
        <p:spPr>
          <a:xfrm>
            <a:off x="8680174" y="350377"/>
            <a:ext cx="33925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>
                <a:solidFill>
                  <a:srgbClr val="000000"/>
                </a:solidFill>
                <a:effectLst/>
                <a:latin typeface="inherit"/>
              </a:rPr>
              <a:t>Composition: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0">
                <a:solidFill>
                  <a:srgbClr val="000000"/>
                </a:solidFill>
                <a:effectLst/>
                <a:latin typeface="inherit"/>
              </a:rPr>
              <a:t>65-74 parts of trivalent chromium oxide,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0">
                <a:solidFill>
                  <a:srgbClr val="000000"/>
                </a:solidFill>
                <a:effectLst/>
                <a:latin typeface="inherit"/>
              </a:rPr>
              <a:t>1-silica gel,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0">
                <a:solidFill>
                  <a:srgbClr val="000000"/>
                </a:solidFill>
                <a:effectLst/>
                <a:latin typeface="inherit"/>
              </a:rPr>
              <a:t>10-stearin,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0">
                <a:solidFill>
                  <a:srgbClr val="000000"/>
                </a:solidFill>
                <a:effectLst/>
                <a:latin typeface="inherit"/>
              </a:rPr>
              <a:t>10 — split fat,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0">
                <a:solidFill>
                  <a:srgbClr val="000000"/>
                </a:solidFill>
                <a:effectLst/>
                <a:latin typeface="inherit"/>
              </a:rPr>
              <a:t>2-kerosene,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0">
                <a:solidFill>
                  <a:srgbClr val="000000"/>
                </a:solidFill>
                <a:effectLst/>
                <a:latin typeface="inherit"/>
              </a:rPr>
              <a:t>2-oleic acid,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0">
                <a:solidFill>
                  <a:srgbClr val="000000"/>
                </a:solidFill>
                <a:effectLst/>
                <a:latin typeface="inherit"/>
              </a:rPr>
              <a:t>0.2-bicarbonate of soda.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C94344-85F7-9B8D-D19A-9EDAB7855819}"/>
              </a:ext>
            </a:extLst>
          </p:cNvPr>
          <p:cNvSpPr txBox="1"/>
          <p:nvPr/>
        </p:nvSpPr>
        <p:spPr>
          <a:xfrm>
            <a:off x="6095999" y="2782669"/>
            <a:ext cx="5473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No. 1 – Black paste with a green hue, with a grain size of 0.3-0.1 microns.</a:t>
            </a:r>
          </a:p>
          <a:p>
            <a:r>
              <a:rPr lang="en-US" sz="1400"/>
              <a:t>No. 2 - Dark green paste, with a grain size of 7-1 microns.</a:t>
            </a:r>
          </a:p>
          <a:p>
            <a:r>
              <a:rPr lang="en-US" sz="1400"/>
              <a:t>No. 3 - Green paste, with a grain size of 17-8 microns.</a:t>
            </a:r>
          </a:p>
          <a:p>
            <a:r>
              <a:rPr lang="en-US" sz="1400"/>
              <a:t>No. 4 - Light green paste, with a grain size of 40-18 microns. </a:t>
            </a:r>
          </a:p>
        </p:txBody>
      </p:sp>
    </p:spTree>
    <p:extLst>
      <p:ext uri="{BB962C8B-B14F-4D97-AF65-F5344CB8AC3E}">
        <p14:creationId xmlns:p14="http://schemas.microsoft.com/office/powerpoint/2010/main" val="1366641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1E8EF7-C442-7128-9F5B-E1A6C51BB3B3}"/>
              </a:ext>
            </a:extLst>
          </p:cNvPr>
          <p:cNvSpPr txBox="1"/>
          <p:nvPr/>
        </p:nvSpPr>
        <p:spPr>
          <a:xfrm>
            <a:off x="-43543" y="-87088"/>
            <a:ext cx="4844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Sharpening Knives and Scissors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BDF195-B779-FAB2-F443-A4931547BEA3}"/>
              </a:ext>
            </a:extLst>
          </p:cNvPr>
          <p:cNvSpPr txBox="1"/>
          <p:nvPr/>
        </p:nvSpPr>
        <p:spPr>
          <a:xfrm>
            <a:off x="619419" y="1272911"/>
            <a:ext cx="3733800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You can sharpen with: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Stone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Stationary Electric Sharpener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Belt system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Hand-held electric grinder rotary tool</a:t>
            </a:r>
          </a:p>
        </p:txBody>
      </p:sp>
      <p:pic>
        <p:nvPicPr>
          <p:cNvPr id="1026" name="Picture 2" descr="WEN BG4270 10&quot; Two-Direction Water Cooled Wet/Dry Sharpening System">
            <a:extLst>
              <a:ext uri="{FF2B5EF4-FFF2-40B4-BE49-F238E27FC236}">
                <a16:creationId xmlns:a16="http://schemas.microsoft.com/office/drawing/2014/main" id="{96F53B9F-0D2C-1025-0F13-65005180B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80307" y="4389293"/>
            <a:ext cx="2022799" cy="220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angle should you sharpen scissors?">
            <a:extLst>
              <a:ext uri="{FF2B5EF4-FFF2-40B4-BE49-F238E27FC236}">
                <a16:creationId xmlns:a16="http://schemas.microsoft.com/office/drawing/2014/main" id="{93048DE5-4C8E-5FA1-CE7C-0F4EF2232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25408" y="872266"/>
            <a:ext cx="1931307" cy="128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0 Ways to Sharpen Hair Scissors &amp; Keep Them Sharp: Professional Tips - Japan Scissors USA">
            <a:extLst>
              <a:ext uri="{FF2B5EF4-FFF2-40B4-BE49-F238E27FC236}">
                <a16:creationId xmlns:a16="http://schemas.microsoft.com/office/drawing/2014/main" id="{7F60622C-40E8-E5A5-6A2A-BAE79FE0B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80307" y="2700340"/>
            <a:ext cx="2192274" cy="128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7A6A7B-4BFD-216D-B102-C524D43444E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5408" y="3985538"/>
            <a:ext cx="2290535" cy="13748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7550D8-2FCE-7B32-63ED-C09CF4E4DE3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7515" y="872266"/>
            <a:ext cx="1628433" cy="128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9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163547-3461-AE07-C75E-7594C61EA810}"/>
              </a:ext>
            </a:extLst>
          </p:cNvPr>
          <p:cNvSpPr txBox="1"/>
          <p:nvPr/>
        </p:nvSpPr>
        <p:spPr>
          <a:xfrm>
            <a:off x="0" y="19117"/>
            <a:ext cx="45320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00B0F0"/>
                </a:solidFill>
              </a:rPr>
              <a:t>How to Sharpen an Ax or Hatchet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331632-4981-96BA-A848-D2F03B21916F}"/>
              </a:ext>
            </a:extLst>
          </p:cNvPr>
          <p:cNvSpPr txBox="1"/>
          <p:nvPr/>
        </p:nvSpPr>
        <p:spPr>
          <a:xfrm>
            <a:off x="74059" y="2835255"/>
            <a:ext cx="4918557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effectLst/>
              </a:rPr>
              <a:t>Attention: never use a power grinder because it can damage the blade. </a:t>
            </a:r>
          </a:p>
          <a:p>
            <a:endParaRPr lang="en-US" sz="1400" b="0">
              <a:solidFill>
                <a:srgbClr val="000000"/>
              </a:solidFill>
              <a:effectLst/>
            </a:endParaRPr>
          </a:p>
          <a:p>
            <a:r>
              <a:rPr lang="en-US" sz="1400">
                <a:solidFill>
                  <a:srgbClr val="000000"/>
                </a:solidFill>
              </a:rPr>
              <a:t>Use </a:t>
            </a:r>
            <a:r>
              <a:rPr lang="en-US" sz="1400" b="0">
                <a:solidFill>
                  <a:srgbClr val="000000"/>
                </a:solidFill>
                <a:effectLst/>
              </a:rPr>
              <a:t>a vise and a </a:t>
            </a:r>
            <a:r>
              <a:rPr lang="en-US" sz="1400" b="1">
                <a:solidFill>
                  <a:srgbClr val="FF0000"/>
                </a:solidFill>
                <a:effectLst/>
              </a:rPr>
              <a:t>medium-grade mill file</a:t>
            </a:r>
            <a:r>
              <a:rPr lang="en-US" sz="1400" b="0">
                <a:solidFill>
                  <a:srgbClr val="000000"/>
                </a:solidFill>
                <a:effectLst/>
              </a:rPr>
              <a:t>. A mill file will allow for better control while you sharpen the blade.</a:t>
            </a:r>
          </a:p>
          <a:p>
            <a:r>
              <a:rPr lang="en-US" sz="1400">
                <a:solidFill>
                  <a:srgbClr val="000000"/>
                </a:solidFill>
              </a:rPr>
              <a:t>Bastard file 12"</a:t>
            </a:r>
            <a:endParaRPr lang="en-US" sz="1400" b="0">
              <a:solidFill>
                <a:srgbClr val="000000"/>
              </a:solidFill>
              <a:effectLst/>
            </a:endParaRPr>
          </a:p>
          <a:p>
            <a:br>
              <a:rPr lang="en-US" sz="1400" b="0">
                <a:solidFill>
                  <a:srgbClr val="000000"/>
                </a:solidFill>
                <a:effectLst/>
              </a:rPr>
            </a:br>
            <a:r>
              <a:rPr lang="en-US" sz="1400" b="0">
                <a:solidFill>
                  <a:srgbClr val="000000"/>
                </a:solidFill>
                <a:effectLst/>
              </a:rPr>
              <a:t>Use a </a:t>
            </a:r>
            <a:r>
              <a:rPr lang="en-US" sz="1400" b="1">
                <a:solidFill>
                  <a:srgbClr val="FF0000"/>
                </a:solidFill>
                <a:effectLst/>
              </a:rPr>
              <a:t>strong stable vise</a:t>
            </a:r>
            <a:r>
              <a:rPr lang="en-US" sz="1400" b="0">
                <a:solidFill>
                  <a:srgbClr val="000000"/>
                </a:solidFill>
                <a:effectLst/>
              </a:rPr>
              <a:t>.</a:t>
            </a:r>
          </a:p>
          <a:p>
            <a:endParaRPr lang="en-US" sz="1400" b="0">
              <a:solidFill>
                <a:srgbClr val="000000"/>
              </a:solidFill>
              <a:effectLst/>
            </a:endParaRPr>
          </a:p>
          <a:p>
            <a:r>
              <a:rPr lang="en-US" sz="1400" b="0">
                <a:solidFill>
                  <a:srgbClr val="000000"/>
                </a:solidFill>
                <a:effectLst/>
              </a:rPr>
              <a:t>Clamp the head of the ax with the edge facing up.</a:t>
            </a:r>
          </a:p>
          <a:p>
            <a:endParaRPr lang="en-US" sz="140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>
                <a:solidFill>
                  <a:srgbClr val="000000"/>
                </a:solidFill>
                <a:effectLst/>
              </a:rPr>
              <a:t>Place the medium-grade mill file flat against the blade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</a:rPr>
              <a:t>Draw it up towards the edge.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>
                <a:solidFill>
                  <a:srgbClr val="000000"/>
                </a:solidFill>
                <a:effectLst/>
              </a:rPr>
              <a:t>Lift the file off the blade at the end of every stroke. </a:t>
            </a:r>
          </a:p>
          <a:p>
            <a:endParaRPr lang="en-US" sz="1400">
              <a:solidFill>
                <a:srgbClr val="000000"/>
              </a:solidFill>
            </a:endParaRPr>
          </a:p>
          <a:p>
            <a:r>
              <a:rPr lang="en-US" sz="1400" b="0">
                <a:solidFill>
                  <a:srgbClr val="000000"/>
                </a:solidFill>
                <a:effectLst/>
              </a:rPr>
              <a:t>The goal is to sharpen the blade into a convex shape while being careful not to taper the corners. The ax blade should slowly taper from a wide width down to a narrow sharpened edge.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99C978-A083-B0E5-E32D-E5F52892B96D}"/>
              </a:ext>
            </a:extLst>
          </p:cNvPr>
          <p:cNvSpPr txBox="1"/>
          <p:nvPr/>
        </p:nvSpPr>
        <p:spPr>
          <a:xfrm>
            <a:off x="7841347" y="4006293"/>
            <a:ext cx="4145668" cy="24622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  <a:effectLst/>
              </a:rPr>
              <a:t>Complete the sharpening process on both sides of the blade. Look down the length of the blade to check for uniformity, and continue to sharpen the blade accordingly. </a:t>
            </a:r>
          </a:p>
          <a:p>
            <a:endParaRPr lang="en-US" sz="1400">
              <a:solidFill>
                <a:srgbClr val="000000"/>
              </a:solidFill>
            </a:endParaRPr>
          </a:p>
          <a:p>
            <a:r>
              <a:rPr lang="en-US" sz="1400" b="0">
                <a:solidFill>
                  <a:srgbClr val="000000"/>
                </a:solidFill>
                <a:effectLst/>
              </a:rPr>
              <a:t>After using the mill file, </a:t>
            </a:r>
            <a:r>
              <a:rPr lang="en-US" sz="1400" b="1">
                <a:solidFill>
                  <a:srgbClr val="FF0000"/>
                </a:solidFill>
                <a:effectLst/>
              </a:rPr>
              <a:t>hone</a:t>
            </a:r>
            <a:r>
              <a:rPr lang="en-US" sz="1400" b="0">
                <a:solidFill>
                  <a:srgbClr val="000000"/>
                </a:solidFill>
                <a:effectLst/>
              </a:rPr>
              <a:t> the ax blade, and sharpen it to perfection with a </a:t>
            </a:r>
            <a:r>
              <a:rPr lang="en-US" sz="1400" b="1">
                <a:solidFill>
                  <a:srgbClr val="FF0000"/>
                </a:solidFill>
                <a:effectLst/>
              </a:rPr>
              <a:t>well-oiled round stone</a:t>
            </a:r>
            <a:r>
              <a:rPr lang="en-US" sz="1400" b="0">
                <a:solidFill>
                  <a:srgbClr val="000000"/>
                </a:solidFill>
                <a:effectLst/>
              </a:rPr>
              <a:t>. Move the ax stone in a circular motion. </a:t>
            </a:r>
          </a:p>
          <a:p>
            <a:endParaRPr lang="en-US" sz="1400">
              <a:solidFill>
                <a:srgbClr val="000000"/>
              </a:solidFill>
            </a:endParaRPr>
          </a:p>
          <a:p>
            <a:r>
              <a:rPr lang="en-US" sz="1400" b="0">
                <a:solidFill>
                  <a:srgbClr val="000000"/>
                </a:solidFill>
                <a:effectLst/>
              </a:rPr>
              <a:t>The newly sharpened ax blade should be lubricated to complete the sharpening process.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D4BD618-8145-1CA0-E9B3-DC5A82BAC9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0898" y="226785"/>
            <a:ext cx="2870199" cy="159766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81A4C97-8502-8594-ADA8-D8EC31A98AD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0965" y="226785"/>
            <a:ext cx="2094447" cy="16047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94AFA54-CF1C-5FEA-3864-080E087DBB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3046" y="1922474"/>
            <a:ext cx="2898051" cy="198485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B401274-FAFF-CD3E-2124-F8E657E2082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0965" y="1907339"/>
            <a:ext cx="2722500" cy="198485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8250595-2685-C0F9-4FA5-4357B652374E}"/>
              </a:ext>
            </a:extLst>
          </p:cNvPr>
          <p:cNvSpPr txBox="1"/>
          <p:nvPr/>
        </p:nvSpPr>
        <p:spPr>
          <a:xfrm>
            <a:off x="204985" y="2214858"/>
            <a:ext cx="3347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hlinkClick r:id="rId6"/>
              </a:rPr>
              <a:t>https://www.youtube.com/watch?v=JIZBwT-VDBY</a:t>
            </a:r>
            <a:endParaRPr lang="en-US" sz="1200"/>
          </a:p>
        </p:txBody>
      </p:sp>
      <p:pic>
        <p:nvPicPr>
          <p:cNvPr id="1026" name="Picture 2" descr="Hatchet vs Axe | What Is the Difference? - Survival Freedom">
            <a:extLst>
              <a:ext uri="{FF2B5EF4-FFF2-40B4-BE49-F238E27FC236}">
                <a16:creationId xmlns:a16="http://schemas.microsoft.com/office/drawing/2014/main" id="{8F76CF5C-6005-F988-6C6B-CD4E32A990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96984" y="362194"/>
            <a:ext cx="1499016" cy="146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123E03-125F-8CF7-4B23-BC0ACA8BB7DC}"/>
              </a:ext>
            </a:extLst>
          </p:cNvPr>
          <p:cNvSpPr txBox="1"/>
          <p:nvPr/>
        </p:nvSpPr>
        <p:spPr>
          <a:xfrm>
            <a:off x="704538" y="1562844"/>
            <a:ext cx="182880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Ax – American English</a:t>
            </a:r>
          </a:p>
          <a:p>
            <a:r>
              <a:rPr lang="en-US" sz="1400"/>
              <a:t>Axe – British English</a:t>
            </a:r>
          </a:p>
        </p:txBody>
      </p:sp>
    </p:spTree>
    <p:extLst>
      <p:ext uri="{BB962C8B-B14F-4D97-AF65-F5344CB8AC3E}">
        <p14:creationId xmlns:p14="http://schemas.microsoft.com/office/powerpoint/2010/main" val="205861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9A6177-C309-8C3C-17DF-AB6CF2375F4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269" y="3429000"/>
            <a:ext cx="4077789" cy="28478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01675C-5840-71C9-0A14-AFF6C4D12C19}"/>
              </a:ext>
            </a:extLst>
          </p:cNvPr>
          <p:cNvSpPr txBox="1"/>
          <p:nvPr/>
        </p:nvSpPr>
        <p:spPr>
          <a:xfrm>
            <a:off x="895704" y="6409501"/>
            <a:ext cx="204769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Sharpening with a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4A2C3-063A-31AA-365E-49CBCC211E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8657" y="972428"/>
            <a:ext cx="2777809" cy="28469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33DD63-D77B-6687-D6E6-EB0CBB2A3C45}"/>
              </a:ext>
            </a:extLst>
          </p:cNvPr>
          <p:cNvSpPr txBox="1"/>
          <p:nvPr/>
        </p:nvSpPr>
        <p:spPr>
          <a:xfrm>
            <a:off x="9497695" y="3952929"/>
            <a:ext cx="204769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Sharpening with a belt</a:t>
            </a:r>
          </a:p>
          <a:p>
            <a:pPr algn="ctr"/>
            <a:r>
              <a:rPr lang="en-US" sz="1400"/>
              <a:t>(careful – do not overheat it)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7FCEEB-4338-3055-7197-279B7A575F4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269" y="972428"/>
            <a:ext cx="4077789" cy="2190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4D7D46-5A92-7A0C-4C9F-BE99D8BF6B7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9396" y="972428"/>
            <a:ext cx="3619922" cy="26460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6623BC-B1BE-C4C9-5E30-E01324AE8CA7}"/>
              </a:ext>
            </a:extLst>
          </p:cNvPr>
          <p:cNvSpPr txBox="1"/>
          <p:nvPr/>
        </p:nvSpPr>
        <p:spPr>
          <a:xfrm>
            <a:off x="5710188" y="3702611"/>
            <a:ext cx="204769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Sharpening with a stone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38A913-78DC-2543-1FFE-33A8CB7B11D8}"/>
              </a:ext>
            </a:extLst>
          </p:cNvPr>
          <p:cNvSpPr txBox="1"/>
          <p:nvPr/>
        </p:nvSpPr>
        <p:spPr>
          <a:xfrm>
            <a:off x="194872" y="0"/>
            <a:ext cx="5513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Sharpening with File, Stone, Belt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11B2E5-550A-C9EF-31C4-B192D1D5E00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9396" y="4094487"/>
            <a:ext cx="3619922" cy="19770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8DF942-64A4-2ED4-B2C0-7AE7BF74D1BD}"/>
              </a:ext>
            </a:extLst>
          </p:cNvPr>
          <p:cNvSpPr txBox="1"/>
          <p:nvPr/>
        </p:nvSpPr>
        <p:spPr>
          <a:xfrm>
            <a:off x="5039396" y="6155651"/>
            <a:ext cx="3619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hlinkClick r:id="rId7"/>
              </a:rPr>
              <a:t>https://www.youtube.com/watch?v=AH5QCROvn28</a:t>
            </a:r>
            <a:r>
              <a:rPr lang="en-US" sz="1200"/>
              <a:t> </a:t>
            </a:r>
          </a:p>
          <a:p>
            <a:pPr algn="ctr"/>
            <a:r>
              <a:rPr lang="en-US" sz="1200"/>
              <a:t>using </a:t>
            </a:r>
            <a:r>
              <a:rPr lang="en-US" sz="1200" i="0">
                <a:effectLst/>
              </a:rPr>
              <a:t>homemade guided knife sharpener</a:t>
            </a:r>
            <a:endParaRPr lang="en-US" sz="12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654206-A2CF-D70C-1FE9-E4FE82DF97A7}"/>
              </a:ext>
            </a:extLst>
          </p:cNvPr>
          <p:cNvCxnSpPr>
            <a:cxnSpLocks/>
          </p:cNvCxnSpPr>
          <p:nvPr/>
        </p:nvCxnSpPr>
        <p:spPr>
          <a:xfrm flipV="1">
            <a:off x="6626152" y="4208929"/>
            <a:ext cx="917648" cy="3100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09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0DAC42-5C30-CA82-08EB-15F2F44D2AE9}"/>
              </a:ext>
            </a:extLst>
          </p:cNvPr>
          <p:cNvSpPr txBox="1"/>
          <p:nvPr/>
        </p:nvSpPr>
        <p:spPr>
          <a:xfrm>
            <a:off x="217713" y="523220"/>
            <a:ext cx="4778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Rounded 2-sided  Sharpening Stone (a.k.a. puck)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 gloves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 with water and/or honing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2"/>
              </a:rPr>
              <a:t>https://www.youtube.com/watch?v=imBoBSQSQnk</a:t>
            </a:r>
            <a:endParaRPr lang="en-US" sz="1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501D77-1707-9E3D-F461-32F4C638830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04" y="3870539"/>
            <a:ext cx="1954695" cy="10687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67B49E-921D-6C8F-27CC-D4868D39DE0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05" y="2405270"/>
            <a:ext cx="1974486" cy="13264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C2D1A9-1BAF-111D-A06E-675DB82AEA1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06" y="5078119"/>
            <a:ext cx="1825486" cy="16935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70A2C9-1999-4237-C34E-703048315D3E}"/>
              </a:ext>
            </a:extLst>
          </p:cNvPr>
          <p:cNvSpPr txBox="1"/>
          <p:nvPr/>
        </p:nvSpPr>
        <p:spPr>
          <a:xfrm>
            <a:off x="0" y="0"/>
            <a:ext cx="4996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Sharpening Stone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E5B7AA-7992-9D0D-DF4C-FACE603D252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8912" y="145748"/>
            <a:ext cx="5380383" cy="29227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5BEB73-748B-4E02-AC37-6A2348D8B44B}"/>
              </a:ext>
            </a:extLst>
          </p:cNvPr>
          <p:cNvSpPr txBox="1"/>
          <p:nvPr/>
        </p:nvSpPr>
        <p:spPr>
          <a:xfrm>
            <a:off x="7401337" y="3083002"/>
            <a:ext cx="39955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>
                <a:solidFill>
                  <a:srgbClr val="030303"/>
                </a:solidFill>
                <a:effectLst/>
              </a:rPr>
              <a:t>How To Sharpen Your New Axe</a:t>
            </a:r>
          </a:p>
          <a:p>
            <a:r>
              <a:rPr lang="en-US" sz="1400">
                <a:hlinkClick r:id="rId7"/>
              </a:rPr>
              <a:t>https://www.youtube.com/watch?v=P6btjvmEUWk</a:t>
            </a:r>
            <a:endParaRPr lang="en-US" sz="1400"/>
          </a:p>
          <a:p>
            <a:r>
              <a:rPr lang="en-US" sz="1400"/>
              <a:t>using EdgePro  </a:t>
            </a:r>
            <a:r>
              <a:rPr lang="en-US" sz="1400">
                <a:hlinkClick r:id="rId8"/>
              </a:rPr>
              <a:t>https://www.edgeproinc.com</a:t>
            </a:r>
            <a:endParaRPr lang="en-US" sz="1400"/>
          </a:p>
          <a:p>
            <a:r>
              <a:rPr lang="en-US" sz="1400"/>
              <a:t>medium and fine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8DADA2-48ED-2DFF-B66D-1317598ADFCB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7504" y="4630131"/>
            <a:ext cx="2706757" cy="20821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EBD3E4-A9A5-7C0F-0911-C3E95FC6F0B2}"/>
              </a:ext>
            </a:extLst>
          </p:cNvPr>
          <p:cNvSpPr txBox="1"/>
          <p:nvPr/>
        </p:nvSpPr>
        <p:spPr>
          <a:xfrm>
            <a:off x="4679674" y="4368521"/>
            <a:ext cx="2832652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Lubricant: You can use Water, Oil, WD-40, etc.</a:t>
            </a:r>
          </a:p>
        </p:txBody>
      </p:sp>
    </p:spTree>
    <p:extLst>
      <p:ext uri="{BB962C8B-B14F-4D97-AF65-F5344CB8AC3E}">
        <p14:creationId xmlns:p14="http://schemas.microsoft.com/office/powerpoint/2010/main" val="354806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70A2C9-1999-4237-C34E-703048315D3E}"/>
              </a:ext>
            </a:extLst>
          </p:cNvPr>
          <p:cNvSpPr txBox="1"/>
          <p:nvPr/>
        </p:nvSpPr>
        <p:spPr>
          <a:xfrm>
            <a:off x="194872" y="0"/>
            <a:ext cx="4996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Sharpening with Leather Strop and Stropping Paste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6A1F78-3E2D-AB5C-0379-C7C469380853}"/>
              </a:ext>
            </a:extLst>
          </p:cNvPr>
          <p:cNvSpPr txBox="1"/>
          <p:nvPr/>
        </p:nvSpPr>
        <p:spPr>
          <a:xfrm>
            <a:off x="464695" y="1214203"/>
            <a:ext cx="56313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hlinkClick r:id="rId2"/>
              </a:rPr>
              <a:t>https://www.youtube.com/watch?v=Gg2w_MobIW4</a:t>
            </a:r>
            <a:endParaRPr lang="en-US" sz="1400"/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 complete sharpening/stropping kit: https://amzn.to/2xh0KYs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Trend 300/1000 diamond stone: https://amzn.to/2LPNKmA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Stropping leather: https://amzn.to/2n4BDmN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Stropping paste: https://amzn.to/2Azdezc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44BEAA-5723-977F-A5C5-693B4AFFDFA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3968" y="3465747"/>
            <a:ext cx="1949450" cy="2178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04084C-08B7-5C13-8598-2475C4A4581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61490" y="477053"/>
            <a:ext cx="871928" cy="19981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99DB35-48CA-DB29-22A2-5885F4149410}"/>
              </a:ext>
            </a:extLst>
          </p:cNvPr>
          <p:cNvSpPr txBox="1"/>
          <p:nvPr/>
        </p:nvSpPr>
        <p:spPr>
          <a:xfrm>
            <a:off x="10033418" y="1106805"/>
            <a:ext cx="1693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  <a:effectLst/>
              </a:rPr>
              <a:t>Trend UDWS/HP/LS Honing Compound Leather Strop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AB099-F2F0-D864-C7D8-E233800CC9EF}"/>
              </a:ext>
            </a:extLst>
          </p:cNvPr>
          <p:cNvSpPr txBox="1"/>
          <p:nvPr/>
        </p:nvSpPr>
        <p:spPr>
          <a:xfrm>
            <a:off x="10138350" y="4179788"/>
            <a:ext cx="1693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Stropping paste</a:t>
            </a:r>
            <a:endParaRPr lang="en-US" sz="1400" b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19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70A2C9-1999-4237-C34E-703048315D3E}"/>
              </a:ext>
            </a:extLst>
          </p:cNvPr>
          <p:cNvSpPr txBox="1"/>
          <p:nvPr/>
        </p:nvSpPr>
        <p:spPr>
          <a:xfrm>
            <a:off x="194872" y="0"/>
            <a:ext cx="49965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Sharpening Convex Edge With Soft Leather or </a:t>
            </a:r>
            <a:r>
              <a:rPr lang="en-US" sz="2800" b="1">
                <a:solidFill>
                  <a:srgbClr val="FF0000"/>
                </a:solidFill>
              </a:rPr>
              <a:t>Mouse Pad</a:t>
            </a:r>
            <a:r>
              <a:rPr lang="en-US" sz="2800" b="1"/>
              <a:t> </a:t>
            </a:r>
          </a:p>
          <a:p>
            <a:r>
              <a:rPr lang="en-US" sz="2800" b="1"/>
              <a:t>and Abrasive Paste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2943CC-29DF-7384-92E3-6AE5996C9B3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5284" y="1735529"/>
            <a:ext cx="3695700" cy="29972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2282DA5-2F8B-3D2F-89D0-164DF243773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1735529"/>
            <a:ext cx="3879355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41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8A779B-B45D-2156-662D-27E3A7786D09}"/>
              </a:ext>
            </a:extLst>
          </p:cNvPr>
          <p:cNvSpPr txBox="1"/>
          <p:nvPr/>
        </p:nvSpPr>
        <p:spPr>
          <a:xfrm>
            <a:off x="195209" y="154112"/>
            <a:ext cx="292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Tormek Sharpening Machine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6A97A-873E-8D4F-DF54-16F0EBA26137}"/>
              </a:ext>
            </a:extLst>
          </p:cNvPr>
          <p:cNvSpPr txBox="1"/>
          <p:nvPr/>
        </p:nvSpPr>
        <p:spPr>
          <a:xfrm>
            <a:off x="195209" y="584551"/>
            <a:ext cx="1869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hlinkClick r:id="rId2"/>
              </a:rPr>
              <a:t>https://tormek.com</a:t>
            </a: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AE118-8A8C-AB32-C125-73C41F0CB96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4958" y="1594194"/>
            <a:ext cx="2207238" cy="20262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AAF6C0-86B0-6691-06B1-CA8AF8DED5F0}"/>
              </a:ext>
            </a:extLst>
          </p:cNvPr>
          <p:cNvSpPr txBox="1"/>
          <p:nvPr/>
        </p:nvSpPr>
        <p:spPr>
          <a:xfrm>
            <a:off x="267127" y="1006867"/>
            <a:ext cx="2337527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Electric sharpener</a:t>
            </a:r>
          </a:p>
          <a:p>
            <a:r>
              <a:rPr lang="en-US" sz="1400"/>
              <a:t>with water-cooled wheel</a:t>
            </a:r>
          </a:p>
          <a:p>
            <a:r>
              <a:rPr lang="en-US" sz="1400"/>
              <a:t>Prices $500 - $2,000</a:t>
            </a:r>
          </a:p>
          <a:p>
            <a:endParaRPr lang="en-US" sz="1400"/>
          </a:p>
          <a:p>
            <a:r>
              <a:rPr lang="en-US" sz="1400"/>
              <a:t>There are knock-off models for much less ($150)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5C8F73-E08E-E428-876A-8D651F83121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0098" y="1498703"/>
            <a:ext cx="2659415" cy="202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46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Y MDF Sharpening Wheel (XL 10&quot;) - YouTube">
            <a:extLst>
              <a:ext uri="{FF2B5EF4-FFF2-40B4-BE49-F238E27FC236}">
                <a16:creationId xmlns:a16="http://schemas.microsoft.com/office/drawing/2014/main" id="{4DE831BD-63D0-6612-0BBB-373CD741B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02773" y="453282"/>
            <a:ext cx="4621967" cy="259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A27154-6F35-6637-45BF-A451AD32422C}"/>
              </a:ext>
            </a:extLst>
          </p:cNvPr>
          <p:cNvSpPr txBox="1"/>
          <p:nvPr/>
        </p:nvSpPr>
        <p:spPr>
          <a:xfrm>
            <a:off x="7759906" y="3152647"/>
            <a:ext cx="3507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https://www.youtube.com/watch?v=f2vvihhr238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CB6A15-1BBB-8ED7-417E-38EFF2488CA7}"/>
              </a:ext>
            </a:extLst>
          </p:cNvPr>
          <p:cNvSpPr txBox="1"/>
          <p:nvPr/>
        </p:nvSpPr>
        <p:spPr>
          <a:xfrm>
            <a:off x="5993566" y="3531900"/>
            <a:ext cx="58311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>
                <a:solidFill>
                  <a:srgbClr val="030303"/>
                </a:solidFill>
                <a:effectLst/>
              </a:rPr>
              <a:t>I used scrap MDF and bought the the other supplies, links below.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030303"/>
                </a:solidFill>
                <a:effectLst/>
              </a:rPr>
              <a:t>Beeswax </a:t>
            </a:r>
            <a:r>
              <a:rPr lang="en-US" sz="1400" b="0" i="0">
                <a:effectLst/>
                <a:hlinkClick r:id="rId3"/>
              </a:rPr>
              <a:t>https://amzn.to/3nF9VdZ</a:t>
            </a:r>
            <a:r>
              <a:rPr lang="en-US" sz="1400" b="0" i="0">
                <a:solidFill>
                  <a:srgbClr val="030303"/>
                </a:solidFill>
                <a:effectLst/>
              </a:rPr>
              <a:t>  (wax sticks)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030303"/>
                </a:solidFill>
                <a:effectLst/>
              </a:rPr>
              <a:t>White Polishing Compound (akaJeweler's Rouge) </a:t>
            </a:r>
            <a:r>
              <a:rPr lang="en-US" sz="1400" b="0" i="0">
                <a:effectLst/>
                <a:hlinkClick r:id="rId4"/>
              </a:rPr>
              <a:t>https://amzn.to/37zCl3k</a:t>
            </a:r>
            <a:r>
              <a:rPr lang="en-US" sz="1400" b="0" i="0">
                <a:solidFill>
                  <a:srgbClr val="030303"/>
                </a:solidFill>
                <a:effectLst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030303"/>
                </a:solidFill>
                <a:effectLst/>
              </a:rPr>
              <a:t>Silicone Carbide Grit </a:t>
            </a:r>
            <a:r>
              <a:rPr lang="en-US" sz="1400" b="0" i="0">
                <a:effectLst/>
                <a:hlinkClick r:id="rId5"/>
              </a:rPr>
              <a:t>https://amzn.to/3arvlaC</a:t>
            </a:r>
            <a:r>
              <a:rPr lang="en-US" sz="1400" b="0" i="0">
                <a:effectLst/>
              </a:rPr>
              <a:t> (partickles)</a:t>
            </a:r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ADEC2-C058-CAD8-63E3-3313F9EA4182}"/>
              </a:ext>
            </a:extLst>
          </p:cNvPr>
          <p:cNvSpPr txBox="1"/>
          <p:nvPr/>
        </p:nvSpPr>
        <p:spPr>
          <a:xfrm>
            <a:off x="134911" y="134911"/>
            <a:ext cx="5531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Sharpening with </a:t>
            </a:r>
            <a:r>
              <a:rPr lang="en-US" sz="2800" b="1">
                <a:solidFill>
                  <a:srgbClr val="FF0000"/>
                </a:solidFill>
              </a:rPr>
              <a:t>MDF </a:t>
            </a:r>
            <a:br>
              <a:rPr lang="en-US" sz="2800" b="1">
                <a:solidFill>
                  <a:srgbClr val="FF0000"/>
                </a:solidFill>
              </a:rPr>
            </a:br>
            <a:r>
              <a:rPr lang="en-US" sz="2800" b="1">
                <a:solidFill>
                  <a:srgbClr val="FF0000"/>
                </a:solidFill>
              </a:rPr>
              <a:t>(</a:t>
            </a:r>
            <a:r>
              <a:rPr lang="en-US" sz="2800" b="1" i="0">
                <a:solidFill>
                  <a:srgbClr val="FF0000"/>
                </a:solidFill>
                <a:effectLst/>
              </a:rPr>
              <a:t>Medium Density Fibreboard</a:t>
            </a:r>
            <a:r>
              <a:rPr lang="en-US" sz="2800" b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39ACD2-5C09-D8CB-C266-4263A4DD7ED3}"/>
              </a:ext>
            </a:extLst>
          </p:cNvPr>
          <p:cNvSpPr txBox="1"/>
          <p:nvPr/>
        </p:nvSpPr>
        <p:spPr>
          <a:xfrm>
            <a:off x="262327" y="5019473"/>
            <a:ext cx="52765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0F1111"/>
                </a:solidFill>
                <a:effectLst/>
                <a:hlinkClick r:id="rId6"/>
              </a:rPr>
              <a:t>https://www.amazon.com/Razor-Sharp-Edgemaking-System-Kit/dp/B0002IXQD8/</a:t>
            </a:r>
            <a:endParaRPr lang="en-US" sz="1400" b="0" i="0">
              <a:solidFill>
                <a:srgbClr val="0F111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0F1111"/>
                </a:solidFill>
                <a:effectLst/>
              </a:rPr>
              <a:t>This most popular eight inch kit is made to fit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0F1111"/>
                </a:solidFill>
                <a:effectLst/>
              </a:rPr>
              <a:t>ordinary 5 or 6 inch bench grinder or buffer motor.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0F1111"/>
                </a:solidFill>
                <a:effectLst/>
              </a:rPr>
              <a:t>The wheels are most efficient turning over 3000 RPMs.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0F1111"/>
                </a:solidFill>
                <a:effectLst/>
              </a:rPr>
              <a:t>The wheels in a standard 8 inch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0F1111"/>
                </a:solidFill>
                <a:effectLst/>
              </a:rPr>
              <a:t>Deluxe Kit are 8 in by 3/4 in with a 5/8 in arbor hole.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E8B587-926A-0342-34EA-9FB25D2385C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2061" y="1520687"/>
            <a:ext cx="3195922" cy="326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5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A081EB-3466-2BB0-8E97-6CF79A01E897}"/>
              </a:ext>
            </a:extLst>
          </p:cNvPr>
          <p:cNvSpPr txBox="1"/>
          <p:nvPr/>
        </p:nvSpPr>
        <p:spPr>
          <a:xfrm>
            <a:off x="495967" y="378994"/>
            <a:ext cx="104768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buy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12" Nicholson bastard file fine</a:t>
            </a:r>
          </a:p>
          <a:p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12" Nicholson bastard file coarse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plastic handle over the wood</a:t>
            </a:r>
            <a:endParaRPr lang="en-US" b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.. https://www.amazon.com/Nicholson-21474U-Universal-Handle/dp/B014IWD3OA/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Nicholson file card (wire brush to clean the file)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.. 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/>
              </a:rPr>
              <a:t>https://www.amazon.com/Nicholson-File-Card-Brush-Pack/dp/B001KVM2H2/</a:t>
            </a:r>
            <a:endParaRPr lang="en-US" sz="18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0" i="0">
                <a:solidFill>
                  <a:srgbClr val="0F1111"/>
                </a:solidFill>
                <a:effectLst/>
                <a:latin typeface="Amazon Ember"/>
              </a:rPr>
              <a:t>Lansky Sharpeners The Puck Dual Grit Multi Purpose Knife Sharpener 2 Pack</a:t>
            </a:r>
            <a:endParaRPr lang="en-US" b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>
                <a:effectLst/>
              </a:rPr>
              <a:t>.. </a:t>
            </a:r>
            <a:r>
              <a:rPr lang="en-US" b="0">
                <a:effectLst/>
                <a:hlinkClick r:id="rId3"/>
              </a:rPr>
              <a:t>https://www.amazon.com/Lansky-Sharpeners-Multi-Purpose-Sharpener/dp/B017T2GG6I/</a:t>
            </a:r>
            <a:endParaRPr lang="en-US" b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70050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1066</Words>
  <Application>Microsoft Macintosh PowerPoint</Application>
  <PresentationFormat>Widescreen</PresentationFormat>
  <Paragraphs>127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Amazon Ember</vt:lpstr>
      <vt:lpstr>Arial</vt:lpstr>
      <vt:lpstr>Calibri</vt:lpstr>
      <vt:lpstr>Calibri Light</vt:lpstr>
      <vt:lpstr>inherit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60</cp:revision>
  <dcterms:created xsi:type="dcterms:W3CDTF">2022-06-02T16:58:09Z</dcterms:created>
  <dcterms:modified xsi:type="dcterms:W3CDTF">2023-07-15T14:38:40Z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2022-06-02T16:58:10Z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93134c22-9ab4-41e7-a5b4-b1f73aac775b</vt:lpwstr>
  </property>
  <property fmtid="{D5CDD505-2E9C-101B-9397-08002B2CF9AE}" pid="8" name="MSIP_Label_4f518368-b969-4042-91d9-8939bd921da2_ContentBits">
    <vt:lpwstr>0</vt:lpwstr>
  </property>
</Properties>
</file>