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60" r:id="rId3"/>
    <p:sldId id="261" r:id="rId4"/>
    <p:sldId id="262" r:id="rId5"/>
    <p:sldId id="259" r:id="rId6"/>
    <p:sldId id="263" r:id="rId7"/>
    <p:sldId id="264" r:id="rId8"/>
    <p:sldId id="265" r:id="rId9"/>
    <p:sldId id="266"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86"/>
    <p:restoredTop sz="94723"/>
  </p:normalViewPr>
  <p:slideViewPr>
    <p:cSldViewPr snapToGrid="0" snapToObjects="1">
      <p:cViewPr varScale="1">
        <p:scale>
          <a:sx n="87" d="100"/>
          <a:sy n="87" d="100"/>
        </p:scale>
        <p:origin x="200"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88DD0-F5B2-15C1-96C2-359AABC4B4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979889-D132-4397-0547-895A6BD28D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84E4CA-9799-18AE-D4BA-5EFDB2627B56}"/>
              </a:ext>
            </a:extLst>
          </p:cNvPr>
          <p:cNvSpPr>
            <a:spLocks noGrp="1"/>
          </p:cNvSpPr>
          <p:nvPr>
            <p:ph type="dt" sz="half" idx="10"/>
          </p:nvPr>
        </p:nvSpPr>
        <p:spPr/>
        <p:txBody>
          <a:bodyPr/>
          <a:lstStyle/>
          <a:p>
            <a:fld id="{16286276-9013-2A43-82D1-BA4685C95117}" type="datetimeFigureOut">
              <a:t>12/26/22</a:t>
            </a:fld>
            <a:endParaRPr lang="en-US"/>
          </a:p>
        </p:txBody>
      </p:sp>
      <p:sp>
        <p:nvSpPr>
          <p:cNvPr id="5" name="Footer Placeholder 4">
            <a:extLst>
              <a:ext uri="{FF2B5EF4-FFF2-40B4-BE49-F238E27FC236}">
                <a16:creationId xmlns:a16="http://schemas.microsoft.com/office/drawing/2014/main" id="{5DEBB017-65CA-D094-EA2F-FAFBC1BF4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527274-3826-028B-64DD-856AA98C7A45}"/>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263135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C7D9F-C985-C4AB-ED45-B78B858B72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6AC969-2D60-1CB3-6799-FB9ED25537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8186-263E-FD4A-53F8-A165DADB419A}"/>
              </a:ext>
            </a:extLst>
          </p:cNvPr>
          <p:cNvSpPr>
            <a:spLocks noGrp="1"/>
          </p:cNvSpPr>
          <p:nvPr>
            <p:ph type="dt" sz="half" idx="10"/>
          </p:nvPr>
        </p:nvSpPr>
        <p:spPr/>
        <p:txBody>
          <a:bodyPr/>
          <a:lstStyle/>
          <a:p>
            <a:fld id="{16286276-9013-2A43-82D1-BA4685C95117}" type="datetimeFigureOut">
              <a:t>12/26/22</a:t>
            </a:fld>
            <a:endParaRPr lang="en-US"/>
          </a:p>
        </p:txBody>
      </p:sp>
      <p:sp>
        <p:nvSpPr>
          <p:cNvPr id="5" name="Footer Placeholder 4">
            <a:extLst>
              <a:ext uri="{FF2B5EF4-FFF2-40B4-BE49-F238E27FC236}">
                <a16:creationId xmlns:a16="http://schemas.microsoft.com/office/drawing/2014/main" id="{227315FA-BCCC-2ABC-ACA2-5E0C6CEF1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9603C4-A76D-7A84-168E-060D2B068902}"/>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1937404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AB02FF-EECD-334D-5725-B39C40CD39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768F00-C914-3B13-0367-6D81292821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3E1A78-ED9B-3691-96EB-5C0EB704CC80}"/>
              </a:ext>
            </a:extLst>
          </p:cNvPr>
          <p:cNvSpPr>
            <a:spLocks noGrp="1"/>
          </p:cNvSpPr>
          <p:nvPr>
            <p:ph type="dt" sz="half" idx="10"/>
          </p:nvPr>
        </p:nvSpPr>
        <p:spPr/>
        <p:txBody>
          <a:bodyPr/>
          <a:lstStyle/>
          <a:p>
            <a:fld id="{16286276-9013-2A43-82D1-BA4685C95117}" type="datetimeFigureOut">
              <a:t>12/26/22</a:t>
            </a:fld>
            <a:endParaRPr lang="en-US"/>
          </a:p>
        </p:txBody>
      </p:sp>
      <p:sp>
        <p:nvSpPr>
          <p:cNvPr id="5" name="Footer Placeholder 4">
            <a:extLst>
              <a:ext uri="{FF2B5EF4-FFF2-40B4-BE49-F238E27FC236}">
                <a16:creationId xmlns:a16="http://schemas.microsoft.com/office/drawing/2014/main" id="{CD3E0378-2403-D8A8-54CC-05A3BEED27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E54D63-4319-317A-696B-C3EA4B47E068}"/>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855610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F12F-3D3D-6A09-2E35-EAD0C90AC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368E21-870B-193E-8931-72FD7C38AA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E93E1-1A44-D49B-EE6B-0C6F21404F05}"/>
              </a:ext>
            </a:extLst>
          </p:cNvPr>
          <p:cNvSpPr>
            <a:spLocks noGrp="1"/>
          </p:cNvSpPr>
          <p:nvPr>
            <p:ph type="dt" sz="half" idx="10"/>
          </p:nvPr>
        </p:nvSpPr>
        <p:spPr/>
        <p:txBody>
          <a:bodyPr/>
          <a:lstStyle/>
          <a:p>
            <a:fld id="{16286276-9013-2A43-82D1-BA4685C95117}" type="datetimeFigureOut">
              <a:t>12/26/22</a:t>
            </a:fld>
            <a:endParaRPr lang="en-US"/>
          </a:p>
        </p:txBody>
      </p:sp>
      <p:sp>
        <p:nvSpPr>
          <p:cNvPr id="5" name="Footer Placeholder 4">
            <a:extLst>
              <a:ext uri="{FF2B5EF4-FFF2-40B4-BE49-F238E27FC236}">
                <a16:creationId xmlns:a16="http://schemas.microsoft.com/office/drawing/2014/main" id="{877064A9-6EAD-6647-B6CB-F24B6F708A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46CF0-740D-F941-2552-93AF02201266}"/>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948861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6D88C-E684-0092-0D27-0A9FFD171D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04D4E3-9349-5B4E-DEFB-7ADB229292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B33B29-2069-185B-154E-83B4327982C4}"/>
              </a:ext>
            </a:extLst>
          </p:cNvPr>
          <p:cNvSpPr>
            <a:spLocks noGrp="1"/>
          </p:cNvSpPr>
          <p:nvPr>
            <p:ph type="dt" sz="half" idx="10"/>
          </p:nvPr>
        </p:nvSpPr>
        <p:spPr/>
        <p:txBody>
          <a:bodyPr/>
          <a:lstStyle/>
          <a:p>
            <a:fld id="{16286276-9013-2A43-82D1-BA4685C95117}" type="datetimeFigureOut">
              <a:t>12/26/22</a:t>
            </a:fld>
            <a:endParaRPr lang="en-US"/>
          </a:p>
        </p:txBody>
      </p:sp>
      <p:sp>
        <p:nvSpPr>
          <p:cNvPr id="5" name="Footer Placeholder 4">
            <a:extLst>
              <a:ext uri="{FF2B5EF4-FFF2-40B4-BE49-F238E27FC236}">
                <a16:creationId xmlns:a16="http://schemas.microsoft.com/office/drawing/2014/main" id="{0428DB26-E691-EBF7-87CA-8BD4D97E0D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CFEAD-6332-0882-351E-3AD7AFFFECA7}"/>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1460095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FA89-7A8C-2BF1-56CD-508B1E3AE9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41508-596D-D8B8-26A5-1B6CEF8D4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81378C-B8B8-D5FE-0A75-376AA5292C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A08E7F-3616-927D-844D-CBA72BC67592}"/>
              </a:ext>
            </a:extLst>
          </p:cNvPr>
          <p:cNvSpPr>
            <a:spLocks noGrp="1"/>
          </p:cNvSpPr>
          <p:nvPr>
            <p:ph type="dt" sz="half" idx="10"/>
          </p:nvPr>
        </p:nvSpPr>
        <p:spPr/>
        <p:txBody>
          <a:bodyPr/>
          <a:lstStyle/>
          <a:p>
            <a:fld id="{16286276-9013-2A43-82D1-BA4685C95117}" type="datetimeFigureOut">
              <a:t>12/26/22</a:t>
            </a:fld>
            <a:endParaRPr lang="en-US"/>
          </a:p>
        </p:txBody>
      </p:sp>
      <p:sp>
        <p:nvSpPr>
          <p:cNvPr id="6" name="Footer Placeholder 5">
            <a:extLst>
              <a:ext uri="{FF2B5EF4-FFF2-40B4-BE49-F238E27FC236}">
                <a16:creationId xmlns:a16="http://schemas.microsoft.com/office/drawing/2014/main" id="{6558E9C8-FE23-8D40-43FF-7818A026A2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E8D37-47EA-3C05-517B-2F85706E13B0}"/>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3222441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00495-D3B5-8FE7-8A3A-C5B2727B1B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25AB79-3B1C-0ED7-23AF-4A8ADD4296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5B6335-12A0-B132-55DA-56997016F4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1792DF-BF6E-04E5-BFF5-08BD5B4788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99D652-4C1F-B377-280F-5B572A11FC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3AB3D8-A558-F32C-0F6C-8E2295130683}"/>
              </a:ext>
            </a:extLst>
          </p:cNvPr>
          <p:cNvSpPr>
            <a:spLocks noGrp="1"/>
          </p:cNvSpPr>
          <p:nvPr>
            <p:ph type="dt" sz="half" idx="10"/>
          </p:nvPr>
        </p:nvSpPr>
        <p:spPr/>
        <p:txBody>
          <a:bodyPr/>
          <a:lstStyle/>
          <a:p>
            <a:fld id="{16286276-9013-2A43-82D1-BA4685C95117}" type="datetimeFigureOut">
              <a:t>12/26/22</a:t>
            </a:fld>
            <a:endParaRPr lang="en-US"/>
          </a:p>
        </p:txBody>
      </p:sp>
      <p:sp>
        <p:nvSpPr>
          <p:cNvPr id="8" name="Footer Placeholder 7">
            <a:extLst>
              <a:ext uri="{FF2B5EF4-FFF2-40B4-BE49-F238E27FC236}">
                <a16:creationId xmlns:a16="http://schemas.microsoft.com/office/drawing/2014/main" id="{8C219288-AD7A-3282-E5DF-333FFFC4C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E91949-9DF7-7EFE-416F-D6305FF02DDA}"/>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94682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3D81-55BB-5F96-1196-26A5703482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A9AC36-FAC6-A4C4-5460-EEAEC1B5CD49}"/>
              </a:ext>
            </a:extLst>
          </p:cNvPr>
          <p:cNvSpPr>
            <a:spLocks noGrp="1"/>
          </p:cNvSpPr>
          <p:nvPr>
            <p:ph type="dt" sz="half" idx="10"/>
          </p:nvPr>
        </p:nvSpPr>
        <p:spPr/>
        <p:txBody>
          <a:bodyPr/>
          <a:lstStyle/>
          <a:p>
            <a:fld id="{16286276-9013-2A43-82D1-BA4685C95117}" type="datetimeFigureOut">
              <a:t>12/26/22</a:t>
            </a:fld>
            <a:endParaRPr lang="en-US"/>
          </a:p>
        </p:txBody>
      </p:sp>
      <p:sp>
        <p:nvSpPr>
          <p:cNvPr id="4" name="Footer Placeholder 3">
            <a:extLst>
              <a:ext uri="{FF2B5EF4-FFF2-40B4-BE49-F238E27FC236}">
                <a16:creationId xmlns:a16="http://schemas.microsoft.com/office/drawing/2014/main" id="{ACEB1433-EF97-53CD-FFA5-599DF825DA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E68FD2-26E5-FFE6-4ACD-83B095981312}"/>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2257425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5D5769-FB8F-7676-6B25-5EBA32B25F72}"/>
              </a:ext>
            </a:extLst>
          </p:cNvPr>
          <p:cNvSpPr>
            <a:spLocks noGrp="1"/>
          </p:cNvSpPr>
          <p:nvPr>
            <p:ph type="dt" sz="half" idx="10"/>
          </p:nvPr>
        </p:nvSpPr>
        <p:spPr/>
        <p:txBody>
          <a:bodyPr/>
          <a:lstStyle/>
          <a:p>
            <a:fld id="{16286276-9013-2A43-82D1-BA4685C95117}" type="datetimeFigureOut">
              <a:t>12/26/22</a:t>
            </a:fld>
            <a:endParaRPr lang="en-US"/>
          </a:p>
        </p:txBody>
      </p:sp>
      <p:sp>
        <p:nvSpPr>
          <p:cNvPr id="3" name="Footer Placeholder 2">
            <a:extLst>
              <a:ext uri="{FF2B5EF4-FFF2-40B4-BE49-F238E27FC236}">
                <a16:creationId xmlns:a16="http://schemas.microsoft.com/office/drawing/2014/main" id="{B6792E3F-F71A-D744-45DE-85B2710390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6E25D8-219F-7305-3844-4703C5E5F548}"/>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3171789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7D570-06BE-22E1-B810-4D69936FDF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BFEFE4-BB75-6E65-2899-3703E92ED0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FEB9C2-F3DB-B576-224D-3FDA3DDFFA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B924BA-FA14-81E6-46BF-4DC0ACFE74DC}"/>
              </a:ext>
            </a:extLst>
          </p:cNvPr>
          <p:cNvSpPr>
            <a:spLocks noGrp="1"/>
          </p:cNvSpPr>
          <p:nvPr>
            <p:ph type="dt" sz="half" idx="10"/>
          </p:nvPr>
        </p:nvSpPr>
        <p:spPr/>
        <p:txBody>
          <a:bodyPr/>
          <a:lstStyle/>
          <a:p>
            <a:fld id="{16286276-9013-2A43-82D1-BA4685C95117}" type="datetimeFigureOut">
              <a:t>12/26/22</a:t>
            </a:fld>
            <a:endParaRPr lang="en-US"/>
          </a:p>
        </p:txBody>
      </p:sp>
      <p:sp>
        <p:nvSpPr>
          <p:cNvPr id="6" name="Footer Placeholder 5">
            <a:extLst>
              <a:ext uri="{FF2B5EF4-FFF2-40B4-BE49-F238E27FC236}">
                <a16:creationId xmlns:a16="http://schemas.microsoft.com/office/drawing/2014/main" id="{4BFACD7B-C82D-408A-896E-02E718FB55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FB12BD-21E4-1209-4294-DF6CA4FB3DBE}"/>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2741213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9B197-43DE-26A9-FBD5-F922DB56A9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49AB21-2CEA-875A-6CBF-75B078D3A5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7183E7-34CA-DF9E-984A-6063800717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9D1642-EBDC-1BB8-58FC-14A4C3ACEBE6}"/>
              </a:ext>
            </a:extLst>
          </p:cNvPr>
          <p:cNvSpPr>
            <a:spLocks noGrp="1"/>
          </p:cNvSpPr>
          <p:nvPr>
            <p:ph type="dt" sz="half" idx="10"/>
          </p:nvPr>
        </p:nvSpPr>
        <p:spPr/>
        <p:txBody>
          <a:bodyPr/>
          <a:lstStyle/>
          <a:p>
            <a:fld id="{16286276-9013-2A43-82D1-BA4685C95117}" type="datetimeFigureOut">
              <a:t>12/26/22</a:t>
            </a:fld>
            <a:endParaRPr lang="en-US"/>
          </a:p>
        </p:txBody>
      </p:sp>
      <p:sp>
        <p:nvSpPr>
          <p:cNvPr id="6" name="Footer Placeholder 5">
            <a:extLst>
              <a:ext uri="{FF2B5EF4-FFF2-40B4-BE49-F238E27FC236}">
                <a16:creationId xmlns:a16="http://schemas.microsoft.com/office/drawing/2014/main" id="{A7660FC4-1F32-B58B-D652-941B433D0E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CC0798-2750-3A94-2B3A-695DA7ABEFD8}"/>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1577536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958682-75F9-C5EA-F27F-548F063002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42A268-0258-C17B-1F8F-68BA2735B7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12A94D-D8D6-D318-7837-4C19ED151B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86276-9013-2A43-82D1-BA4685C95117}" type="datetimeFigureOut">
              <a:t>12/26/22</a:t>
            </a:fld>
            <a:endParaRPr lang="en-US"/>
          </a:p>
        </p:txBody>
      </p:sp>
      <p:sp>
        <p:nvSpPr>
          <p:cNvPr id="5" name="Footer Placeholder 4">
            <a:extLst>
              <a:ext uri="{FF2B5EF4-FFF2-40B4-BE49-F238E27FC236}">
                <a16:creationId xmlns:a16="http://schemas.microsoft.com/office/drawing/2014/main" id="{483D65C9-1B5B-5F28-B659-EB418FAC67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100E21-0F36-45EE-1A56-BB99C66DA9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FA1A7C-04A5-B94C-8298-87E642159084}" type="slidenum">
              <a:t>‹#›</a:t>
            </a:fld>
            <a:endParaRPr lang="en-US"/>
          </a:p>
        </p:txBody>
      </p:sp>
    </p:spTree>
    <p:extLst>
      <p:ext uri="{BB962C8B-B14F-4D97-AF65-F5344CB8AC3E}">
        <p14:creationId xmlns:p14="http://schemas.microsoft.com/office/powerpoint/2010/main" val="4229570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s://www.chainsawsdirect.com/stories/1093-Replacement-Bars-and-Chains-to-Fit-Various-Models.html" TargetMode="External"/><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jpeg"/><Relationship Id="rId4" Type="http://schemas.openxmlformats.org/officeDocument/2006/relationships/image" Target="../media/image52.png"/></Relationships>
</file>

<file path=ppt/slides/_rels/slide2.xml.rels><?xml version="1.0" encoding="UTF-8" standalone="yes"?>
<Relationships xmlns="http://schemas.openxmlformats.org/package/2006/relationships"><Relationship Id="rId3" Type="http://schemas.openxmlformats.org/officeDocument/2006/relationships/hyperlink" Target="https://amzn.to/37d9KRh" TargetMode="External"/><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s://amzn.to/3AhA0oM"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amazon.com/dp/B00004RA81" TargetMode="External"/><Relationship Id="rId2" Type="http://schemas.openxmlformats.org/officeDocument/2006/relationships/hyperlink" Target="https://www.cpopowertools.com/" TargetMode="Externa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www.youtube.com/watch?v=ZlvMhxAe3Es" TargetMode="External"/><Relationship Id="rId7" Type="http://schemas.openxmlformats.org/officeDocument/2006/relationships/image" Target="../media/image13.png"/><Relationship Id="rId2" Type="http://schemas.openxmlformats.org/officeDocument/2006/relationships/hyperlink" Target="https://www.youtube.com/watch?v=Mstt3POxXSo" TargetMode="Externa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hyperlink" Target="https://www.youtube.com/watch?v=ekAPgJnmLE8" TargetMode="External"/><Relationship Id="rId10" Type="http://schemas.openxmlformats.org/officeDocument/2006/relationships/image" Target="../media/image16.png"/><Relationship Id="rId4" Type="http://schemas.openxmlformats.org/officeDocument/2006/relationships/hyperlink" Target="https://www.youtube.com/watch?v=xjvz_5QadRc" TargetMode="External"/><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8.png"/><Relationship Id="rId7" Type="http://schemas.openxmlformats.org/officeDocument/2006/relationships/hyperlink" Target="https://www.youtube.com/watch?v=MujE5tObk50" TargetMode="External"/><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hyperlink" Target="https://www.youtube.com/watch?v=-GIxowey6IQ" TargetMode="External"/><Relationship Id="rId11" Type="http://schemas.openxmlformats.org/officeDocument/2006/relationships/image" Target="../media/image23.jpeg"/><Relationship Id="rId5" Type="http://schemas.openxmlformats.org/officeDocument/2006/relationships/hyperlink" Target="https://www.youtube.com/watch?v=Ca-0Yd6uAKc" TargetMode="External"/><Relationship Id="rId10" Type="http://schemas.openxmlformats.org/officeDocument/2006/relationships/image" Target="../media/image22.png"/><Relationship Id="rId4" Type="http://schemas.openxmlformats.org/officeDocument/2006/relationships/image" Target="../media/image19.png"/><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BzmKwxfqjjQ" TargetMode="External"/><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jpeg"/><Relationship Id="rId9" Type="http://schemas.openxmlformats.org/officeDocument/2006/relationships/image" Target="../media/image37.png"/></Relationships>
</file>

<file path=ppt/slides/_rels/slide9.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43.jpe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95B8D38C-196D-0BD3-9AF0-A740C009A2C3}"/>
              </a:ext>
            </a:extLst>
          </p:cNvPr>
          <p:cNvSpPr txBox="1"/>
          <p:nvPr/>
        </p:nvSpPr>
        <p:spPr>
          <a:xfrm>
            <a:off x="1" y="90955"/>
            <a:ext cx="3594538" cy="523220"/>
          </a:xfrm>
          <a:prstGeom prst="rect">
            <a:avLst/>
          </a:prstGeom>
          <a:noFill/>
        </p:spPr>
        <p:txBody>
          <a:bodyPr wrap="square" rtlCol="0">
            <a:spAutoFit/>
          </a:bodyPr>
          <a:lstStyle/>
          <a:p>
            <a:r>
              <a:rPr lang="en-US" sz="2800" b="1" i="0">
                <a:solidFill>
                  <a:srgbClr val="000000"/>
                </a:solidFill>
                <a:effectLst/>
                <a:latin typeface="Calibri" panose="020F0502020204030204" pitchFamily="34" charset="0"/>
                <a:cs typeface="Calibri" panose="020F0502020204030204" pitchFamily="34" charset="0"/>
              </a:rPr>
              <a:t>Chainsaw 18" - gas</a:t>
            </a:r>
          </a:p>
        </p:txBody>
      </p:sp>
      <p:sp>
        <p:nvSpPr>
          <p:cNvPr id="16" name="TextBox 15">
            <a:extLst>
              <a:ext uri="{FF2B5EF4-FFF2-40B4-BE49-F238E27FC236}">
                <a16:creationId xmlns:a16="http://schemas.microsoft.com/office/drawing/2014/main" id="{4F0B734E-26AF-18B5-9A19-D252BAAD390C}"/>
              </a:ext>
            </a:extLst>
          </p:cNvPr>
          <p:cNvSpPr txBox="1"/>
          <p:nvPr/>
        </p:nvSpPr>
        <p:spPr>
          <a:xfrm>
            <a:off x="78828" y="614175"/>
            <a:ext cx="8518636" cy="2031325"/>
          </a:xfrm>
          <a:prstGeom prst="rect">
            <a:avLst/>
          </a:prstGeom>
          <a:noFill/>
        </p:spPr>
        <p:txBody>
          <a:bodyPr wrap="square" rtlCol="0">
            <a:spAutoFit/>
          </a:bodyPr>
          <a:lstStyle/>
          <a:p>
            <a:r>
              <a:rPr lang="en-US" sz="1400" dirty="0"/>
              <a:t>July 2022 – bought at Chain Saws Direct:</a:t>
            </a:r>
          </a:p>
          <a:p>
            <a:pPr marL="285750" indent="-285750">
              <a:buFont typeface="Arial" panose="020B0604020202020204" pitchFamily="34" charset="0"/>
              <a:buChar char="•"/>
            </a:pPr>
            <a:r>
              <a:rPr lang="en-US" sz="1400" dirty="0"/>
              <a:t>Husqvarna 550XP Mark II (18") 50.1cc Gas Chainsaw, .325" .050" + 2 Year Extended Repair Warranty, $689.99</a:t>
            </a:r>
          </a:p>
          <a:p>
            <a:pPr marL="285750" indent="-285750">
              <a:buFont typeface="Arial" panose="020B0604020202020204" pitchFamily="34" charset="0"/>
              <a:buChar char="•"/>
            </a:pPr>
            <a:r>
              <a:rPr lang="en-US" sz="1400" dirty="0"/>
              <a:t>Husqvarna 50:1 Pre-Mixed 2-Cycle Fuel + Oil, Quart, Case of 6, $59.99</a:t>
            </a:r>
          </a:p>
          <a:p>
            <a:pPr marL="285750" indent="-285750">
              <a:buFont typeface="Arial" panose="020B0604020202020204" pitchFamily="34" charset="0"/>
              <a:buChar char="•"/>
            </a:pPr>
            <a:r>
              <a:rPr lang="en-US" sz="1400" dirty="0"/>
              <a:t>Husqvarna Classic Protective Glasses (Indoor/Outdoor), $5.99</a:t>
            </a:r>
          </a:p>
          <a:p>
            <a:pPr marL="285750" indent="-285750">
              <a:buFont typeface="Arial" panose="020B0604020202020204" pitchFamily="34" charset="0"/>
              <a:buChar char="•"/>
            </a:pPr>
            <a:r>
              <a:rPr lang="en-US" sz="1400" dirty="0"/>
              <a:t>Husqvarna Hearing Protectors, $32.99</a:t>
            </a:r>
          </a:p>
          <a:p>
            <a:pPr marL="285750" indent="-285750">
              <a:buFont typeface="Arial" panose="020B0604020202020204" pitchFamily="34" charset="0"/>
              <a:buChar char="•"/>
            </a:pPr>
            <a:r>
              <a:rPr lang="en-US" sz="1400" dirty="0"/>
              <a:t>Husqvarna chain X-Cut SP33G (pitch 0.325", gauge 0.050" (1.3mm), 72DL, bar 18", file 3/16")</a:t>
            </a:r>
            <a:endParaRPr lang="en-US" sz="1400" b="0" i="0" dirty="0">
              <a:solidFill>
                <a:srgbClr val="0F1111"/>
              </a:solidFill>
              <a:effectLst/>
              <a:latin typeface="Amazon Ember"/>
            </a:endParaRPr>
          </a:p>
          <a:p>
            <a:r>
              <a:rPr lang="en-US" sz="1400" dirty="0">
                <a:solidFill>
                  <a:srgbClr val="0F1111"/>
                </a:solidFill>
                <a:latin typeface="Amazon Ember"/>
              </a:rPr>
              <a:t>Bought Oil at amazon:</a:t>
            </a:r>
          </a:p>
          <a:p>
            <a:pPr marL="285750" indent="-285750">
              <a:buFont typeface="Arial" panose="020B0604020202020204" pitchFamily="34" charset="0"/>
              <a:buChar char="•"/>
            </a:pPr>
            <a:r>
              <a:rPr lang="en-US" sz="1400" b="0" i="0" dirty="0">
                <a:solidFill>
                  <a:srgbClr val="0F1111"/>
                </a:solidFill>
                <a:effectLst/>
                <a:latin typeface="Amazon Ember"/>
              </a:rPr>
              <a:t>Oregon Bar and Chain Oil for Chainsaws, One Quart Bottle (32 </a:t>
            </a:r>
            <a:r>
              <a:rPr lang="en-US" sz="1400" b="0" i="0" dirty="0" err="1">
                <a:solidFill>
                  <a:srgbClr val="0F1111"/>
                </a:solidFill>
                <a:effectLst/>
                <a:latin typeface="Amazon Ember"/>
              </a:rPr>
              <a:t>fl.oz</a:t>
            </a:r>
            <a:r>
              <a:rPr lang="en-US" sz="1400" b="0" i="0" dirty="0">
                <a:solidFill>
                  <a:srgbClr val="0F1111"/>
                </a:solidFill>
                <a:effectLst/>
                <a:latin typeface="Amazon Ember"/>
              </a:rPr>
              <a:t> / 946 ml)  $7.50</a:t>
            </a:r>
          </a:p>
          <a:p>
            <a:pPr marL="285750" indent="-285750">
              <a:buFont typeface="Arial" panose="020B0604020202020204" pitchFamily="34" charset="0"/>
              <a:buChar char="•"/>
            </a:pPr>
            <a:r>
              <a:rPr lang="en-US" sz="1400" b="0" i="0" dirty="0">
                <a:solidFill>
                  <a:srgbClr val="0F1111"/>
                </a:solidFill>
                <a:effectLst/>
                <a:latin typeface="Amazon Ember"/>
              </a:rPr>
              <a:t>Echo 6459007 Power Chainsaw Bar and Chain Oil - 1 Gallon, $19.50</a:t>
            </a:r>
          </a:p>
        </p:txBody>
      </p:sp>
      <p:pic>
        <p:nvPicPr>
          <p:cNvPr id="4" name="Picture 3">
            <a:extLst>
              <a:ext uri="{FF2B5EF4-FFF2-40B4-BE49-F238E27FC236}">
                <a16:creationId xmlns:a16="http://schemas.microsoft.com/office/drawing/2014/main" id="{881FE21B-0055-EFC3-4CE4-4BF0578B726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734096" y="51603"/>
            <a:ext cx="2998514" cy="1631350"/>
          </a:xfrm>
          <a:prstGeom prst="rect">
            <a:avLst/>
          </a:prstGeom>
        </p:spPr>
      </p:pic>
      <p:sp>
        <p:nvSpPr>
          <p:cNvPr id="9" name="TextBox 8">
            <a:extLst>
              <a:ext uri="{FF2B5EF4-FFF2-40B4-BE49-F238E27FC236}">
                <a16:creationId xmlns:a16="http://schemas.microsoft.com/office/drawing/2014/main" id="{799B764F-9551-217C-C10F-2D995E8BA999}"/>
              </a:ext>
            </a:extLst>
          </p:cNvPr>
          <p:cNvSpPr txBox="1"/>
          <p:nvPr/>
        </p:nvSpPr>
        <p:spPr>
          <a:xfrm>
            <a:off x="78828" y="3032160"/>
            <a:ext cx="1479039" cy="523220"/>
          </a:xfrm>
          <a:prstGeom prst="rect">
            <a:avLst/>
          </a:prstGeom>
          <a:noFill/>
        </p:spPr>
        <p:txBody>
          <a:bodyPr wrap="square" rtlCol="0">
            <a:spAutoFit/>
          </a:bodyPr>
          <a:lstStyle/>
          <a:p>
            <a:r>
              <a:rPr lang="en-US" sz="1400" b="1">
                <a:solidFill>
                  <a:srgbClr val="FF0000"/>
                </a:solidFill>
                <a:latin typeface="Amazon Ember"/>
              </a:rPr>
              <a:t>pitch</a:t>
            </a:r>
            <a:r>
              <a:rPr lang="en-US" sz="1400">
                <a:solidFill>
                  <a:srgbClr val="0F1111"/>
                </a:solidFill>
                <a:latin typeface="Amazon Ember"/>
              </a:rPr>
              <a:t> = distance </a:t>
            </a:r>
          </a:p>
          <a:p>
            <a:r>
              <a:rPr lang="en-US" sz="1400">
                <a:solidFill>
                  <a:srgbClr val="0F1111"/>
                </a:solidFill>
                <a:latin typeface="Amazon Ember"/>
              </a:rPr>
              <a:t>between rivets</a:t>
            </a:r>
            <a:endParaRPr lang="en-US" sz="1400" b="0" i="0">
              <a:solidFill>
                <a:srgbClr val="0F1111"/>
              </a:solidFill>
              <a:effectLst/>
              <a:latin typeface="Amazon Ember"/>
            </a:endParaRPr>
          </a:p>
        </p:txBody>
      </p:sp>
      <p:pic>
        <p:nvPicPr>
          <p:cNvPr id="10" name="Picture 9">
            <a:extLst>
              <a:ext uri="{FF2B5EF4-FFF2-40B4-BE49-F238E27FC236}">
                <a16:creationId xmlns:a16="http://schemas.microsoft.com/office/drawing/2014/main" id="{D79E030C-EEF9-DC61-CE52-102A7476718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28008" y="4823993"/>
            <a:ext cx="2317750" cy="1419832"/>
          </a:xfrm>
          <a:prstGeom prst="rect">
            <a:avLst/>
          </a:prstGeom>
        </p:spPr>
      </p:pic>
      <p:sp>
        <p:nvSpPr>
          <p:cNvPr id="11" name="TextBox 10">
            <a:extLst>
              <a:ext uri="{FF2B5EF4-FFF2-40B4-BE49-F238E27FC236}">
                <a16:creationId xmlns:a16="http://schemas.microsoft.com/office/drawing/2014/main" id="{B74C9454-7C4B-CB69-FFCA-31E41CE52027}"/>
              </a:ext>
            </a:extLst>
          </p:cNvPr>
          <p:cNvSpPr txBox="1"/>
          <p:nvPr/>
        </p:nvSpPr>
        <p:spPr>
          <a:xfrm>
            <a:off x="7566434" y="5426977"/>
            <a:ext cx="1738683" cy="738664"/>
          </a:xfrm>
          <a:prstGeom prst="rect">
            <a:avLst/>
          </a:prstGeom>
          <a:noFill/>
        </p:spPr>
        <p:txBody>
          <a:bodyPr wrap="square" rtlCol="0">
            <a:spAutoFit/>
          </a:bodyPr>
          <a:lstStyle/>
          <a:p>
            <a:r>
              <a:rPr lang="en-US" sz="1400" b="1" i="0">
                <a:solidFill>
                  <a:srgbClr val="FF0000"/>
                </a:solidFill>
                <a:effectLst/>
                <a:latin typeface="Amazon Ember"/>
              </a:rPr>
              <a:t>Full Skip</a:t>
            </a:r>
            <a:r>
              <a:rPr lang="en-US" sz="1400" b="1" i="0">
                <a:effectLst/>
                <a:latin typeface="Amazon Ember"/>
              </a:rPr>
              <a:t> – the most aggressive/fast cutting</a:t>
            </a:r>
            <a:endParaRPr lang="en-US" sz="1400" b="0" i="0">
              <a:effectLst/>
              <a:latin typeface="Amazon Ember"/>
            </a:endParaRPr>
          </a:p>
        </p:txBody>
      </p:sp>
      <p:pic>
        <p:nvPicPr>
          <p:cNvPr id="12" name="Picture 11">
            <a:extLst>
              <a:ext uri="{FF2B5EF4-FFF2-40B4-BE49-F238E27FC236}">
                <a16:creationId xmlns:a16="http://schemas.microsoft.com/office/drawing/2014/main" id="{C8EBD9AF-3D7C-335B-256C-F7A62E84E13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379581" y="2787773"/>
            <a:ext cx="1086177" cy="1214767"/>
          </a:xfrm>
          <a:prstGeom prst="rect">
            <a:avLst/>
          </a:prstGeom>
        </p:spPr>
      </p:pic>
      <p:pic>
        <p:nvPicPr>
          <p:cNvPr id="13" name="Picture 12">
            <a:extLst>
              <a:ext uri="{FF2B5EF4-FFF2-40B4-BE49-F238E27FC236}">
                <a16:creationId xmlns:a16="http://schemas.microsoft.com/office/drawing/2014/main" id="{E39FC877-BFBC-21B3-AA17-55A777B4F17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586844" y="2787773"/>
            <a:ext cx="1179667" cy="1319326"/>
          </a:xfrm>
          <a:prstGeom prst="rect">
            <a:avLst/>
          </a:prstGeom>
        </p:spPr>
      </p:pic>
      <p:sp>
        <p:nvSpPr>
          <p:cNvPr id="14" name="TextBox 13">
            <a:extLst>
              <a:ext uri="{FF2B5EF4-FFF2-40B4-BE49-F238E27FC236}">
                <a16:creationId xmlns:a16="http://schemas.microsoft.com/office/drawing/2014/main" id="{3BDE6592-39A1-0224-DEEE-6CF41279499C}"/>
              </a:ext>
            </a:extLst>
          </p:cNvPr>
          <p:cNvSpPr txBox="1"/>
          <p:nvPr/>
        </p:nvSpPr>
        <p:spPr>
          <a:xfrm>
            <a:off x="63773" y="4519036"/>
            <a:ext cx="1557867" cy="1815882"/>
          </a:xfrm>
          <a:prstGeom prst="rect">
            <a:avLst/>
          </a:prstGeom>
          <a:noFill/>
        </p:spPr>
        <p:txBody>
          <a:bodyPr wrap="square" rtlCol="0">
            <a:spAutoFit/>
          </a:bodyPr>
          <a:lstStyle/>
          <a:p>
            <a:r>
              <a:rPr lang="en-US" sz="1400" b="1" i="0">
                <a:solidFill>
                  <a:srgbClr val="FF0000"/>
                </a:solidFill>
                <a:effectLst/>
              </a:rPr>
              <a:t>Drive Links </a:t>
            </a:r>
          </a:p>
          <a:p>
            <a:r>
              <a:rPr lang="en-US" sz="1400" b="0" i="0">
                <a:solidFill>
                  <a:srgbClr val="3D3D3C"/>
                </a:solidFill>
                <a:effectLst/>
              </a:rPr>
              <a:t>little teeth on the underside of the chain</a:t>
            </a:r>
          </a:p>
          <a:p>
            <a:endParaRPr lang="en-US" sz="1400">
              <a:solidFill>
                <a:srgbClr val="3D3D3C"/>
              </a:solidFill>
            </a:endParaRPr>
          </a:p>
          <a:p>
            <a:r>
              <a:rPr lang="en-US" sz="1400" b="0" i="0">
                <a:solidFill>
                  <a:srgbClr val="3D3D3C"/>
                </a:solidFill>
                <a:effectLst/>
              </a:rPr>
              <a:t>72DL means that the chain has 72 of them</a:t>
            </a:r>
            <a:endParaRPr lang="en-US" sz="1400" b="0" i="0">
              <a:solidFill>
                <a:srgbClr val="0F1111"/>
              </a:solidFill>
              <a:effectLst/>
            </a:endParaRPr>
          </a:p>
        </p:txBody>
      </p:sp>
      <p:pic>
        <p:nvPicPr>
          <p:cNvPr id="1026" name="Picture 2" descr="The Different Types of Chainsaw Chains - An Illustrated Guide">
            <a:extLst>
              <a:ext uri="{FF2B5EF4-FFF2-40B4-BE49-F238E27FC236}">
                <a16:creationId xmlns:a16="http://schemas.microsoft.com/office/drawing/2014/main" id="{2A67A553-FE86-ECFC-D155-297B34A9AB04}"/>
              </a:ext>
            </a:extLst>
          </p:cNvPr>
          <p:cNvPicPr>
            <a:picLocks noChangeAspect="1" noChangeArrowheads="1"/>
          </p:cNvPicPr>
          <p:nvPr/>
        </p:nvPicPr>
        <p:blipFill rotWithShape="1">
          <a:blip r:embed="rId6" cstate="email">
            <a:extLst>
              <a:ext uri="{28A0092B-C50C-407E-A947-70E740481C1C}">
                <a14:useLocalDpi xmlns:a14="http://schemas.microsoft.com/office/drawing/2010/main"/>
              </a:ext>
            </a:extLst>
          </a:blip>
          <a:srcRect/>
          <a:stretch/>
        </p:blipFill>
        <p:spPr bwMode="auto">
          <a:xfrm>
            <a:off x="9305117" y="4734619"/>
            <a:ext cx="2773802" cy="21233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Saw Chain Works | Educated Climber.com">
            <a:extLst>
              <a:ext uri="{FF2B5EF4-FFF2-40B4-BE49-F238E27FC236}">
                <a16:creationId xmlns:a16="http://schemas.microsoft.com/office/drawing/2014/main" id="{8CC9D946-2811-9E2C-7565-F0EC3BA4ACE3}"/>
              </a:ext>
            </a:extLst>
          </p:cNvPr>
          <p:cNvPicPr>
            <a:picLocks noChangeAspect="1" noChangeArrowheads="1"/>
          </p:cNvPicPr>
          <p:nvPr/>
        </p:nvPicPr>
        <p:blipFill rotWithShape="1">
          <a:blip r:embed="rId7" cstate="email">
            <a:extLst>
              <a:ext uri="{28A0092B-C50C-407E-A947-70E740481C1C}">
                <a14:useLocalDpi xmlns:a14="http://schemas.microsoft.com/office/drawing/2010/main"/>
              </a:ext>
            </a:extLst>
          </a:blip>
          <a:srcRect/>
          <a:stretch/>
        </p:blipFill>
        <p:spPr bwMode="auto">
          <a:xfrm>
            <a:off x="7950558" y="2309687"/>
            <a:ext cx="2523842" cy="188870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814A63E-02AD-CE74-DD7C-9CB91D251C38}"/>
              </a:ext>
            </a:extLst>
          </p:cNvPr>
          <p:cNvSpPr txBox="1"/>
          <p:nvPr/>
        </p:nvSpPr>
        <p:spPr>
          <a:xfrm>
            <a:off x="4796010" y="3433058"/>
            <a:ext cx="2599980" cy="1384995"/>
          </a:xfrm>
          <a:prstGeom prst="rect">
            <a:avLst/>
          </a:prstGeom>
          <a:solidFill>
            <a:schemeClr val="accent4">
              <a:lumMod val="20000"/>
              <a:lumOff val="80000"/>
            </a:schemeClr>
          </a:solidFill>
          <a:ln>
            <a:solidFill>
              <a:srgbClr val="FF0000"/>
            </a:solidFill>
          </a:ln>
        </p:spPr>
        <p:txBody>
          <a:bodyPr wrap="square" rtlCol="0">
            <a:spAutoFit/>
          </a:bodyPr>
          <a:lstStyle/>
          <a:p>
            <a:pPr marL="285750" indent="-285750">
              <a:buFont typeface="Arial" panose="020B0604020202020204" pitchFamily="34" charset="0"/>
              <a:buChar char="•"/>
            </a:pPr>
            <a:r>
              <a:rPr lang="en-US" sz="1400" b="1">
                <a:solidFill>
                  <a:srgbClr val="FF0000"/>
                </a:solidFill>
              </a:rPr>
              <a:t>low profile</a:t>
            </a:r>
            <a:r>
              <a:rPr lang="en-US" sz="1400"/>
              <a:t> chain has shorter cutters than standard chain</a:t>
            </a:r>
          </a:p>
          <a:p>
            <a:pPr marL="285750" indent="-285750">
              <a:buFont typeface="Arial" panose="020B0604020202020204" pitchFamily="34" charset="0"/>
              <a:buChar char="•"/>
            </a:pPr>
            <a:endParaRPr lang="en-US" sz="1400"/>
          </a:p>
          <a:p>
            <a:pPr marL="285750" indent="-285750">
              <a:buFont typeface="Arial" panose="020B0604020202020204" pitchFamily="34" charset="0"/>
              <a:buChar char="•"/>
            </a:pPr>
            <a:r>
              <a:rPr lang="en-US" sz="1400" b="1">
                <a:solidFill>
                  <a:srgbClr val="FF0000"/>
                </a:solidFill>
              </a:rPr>
              <a:t>narrow kerf</a:t>
            </a:r>
            <a:r>
              <a:rPr lang="en-US" sz="1400"/>
              <a:t> chain has narrower cutters than standard chain</a:t>
            </a:r>
          </a:p>
        </p:txBody>
      </p:sp>
    </p:spTree>
    <p:extLst>
      <p:ext uri="{BB962C8B-B14F-4D97-AF65-F5344CB8AC3E}">
        <p14:creationId xmlns:p14="http://schemas.microsoft.com/office/powerpoint/2010/main" val="1823851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590410-7556-D8B4-1EA8-9A5C329A4894}"/>
              </a:ext>
            </a:extLst>
          </p:cNvPr>
          <p:cNvSpPr txBox="1"/>
          <p:nvPr/>
        </p:nvSpPr>
        <p:spPr>
          <a:xfrm>
            <a:off x="0" y="0"/>
            <a:ext cx="4173647" cy="523220"/>
          </a:xfrm>
          <a:prstGeom prst="rect">
            <a:avLst/>
          </a:prstGeom>
          <a:noFill/>
        </p:spPr>
        <p:txBody>
          <a:bodyPr wrap="square" rtlCol="0">
            <a:spAutoFit/>
          </a:bodyPr>
          <a:lstStyle/>
          <a:p>
            <a:r>
              <a:rPr lang="en-US" sz="2800" b="1"/>
              <a:t>Types of Chainsaw Chains</a:t>
            </a:r>
          </a:p>
        </p:txBody>
      </p:sp>
      <p:sp>
        <p:nvSpPr>
          <p:cNvPr id="3" name="TextBox 2">
            <a:extLst>
              <a:ext uri="{FF2B5EF4-FFF2-40B4-BE49-F238E27FC236}">
                <a16:creationId xmlns:a16="http://schemas.microsoft.com/office/drawing/2014/main" id="{9339E7FE-2576-EE19-D618-5ACBAC92C9BD}"/>
              </a:ext>
            </a:extLst>
          </p:cNvPr>
          <p:cNvSpPr txBox="1"/>
          <p:nvPr/>
        </p:nvSpPr>
        <p:spPr>
          <a:xfrm>
            <a:off x="0" y="387541"/>
            <a:ext cx="4979406" cy="461665"/>
          </a:xfrm>
          <a:prstGeom prst="rect">
            <a:avLst/>
          </a:prstGeom>
          <a:noFill/>
        </p:spPr>
        <p:txBody>
          <a:bodyPr wrap="square" rtlCol="0">
            <a:spAutoFit/>
          </a:bodyPr>
          <a:lstStyle/>
          <a:p>
            <a:r>
              <a:rPr lang="en-US" sz="1200">
                <a:hlinkClick r:id="rId2"/>
              </a:rPr>
              <a:t>https://www.chainsawsdirect.com/stories/1093-Replacement-Bars-and-Chains-to-Fit-Various-Models.html</a:t>
            </a:r>
            <a:endParaRPr lang="en-US" sz="1200"/>
          </a:p>
        </p:txBody>
      </p:sp>
      <p:pic>
        <p:nvPicPr>
          <p:cNvPr id="4" name="Picture 3">
            <a:extLst>
              <a:ext uri="{FF2B5EF4-FFF2-40B4-BE49-F238E27FC236}">
                <a16:creationId xmlns:a16="http://schemas.microsoft.com/office/drawing/2014/main" id="{5C91D2D8-E945-068D-3046-EB525C99690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9724" y="2463415"/>
            <a:ext cx="3632954" cy="1545361"/>
          </a:xfrm>
          <a:prstGeom prst="rect">
            <a:avLst/>
          </a:prstGeom>
        </p:spPr>
      </p:pic>
      <p:pic>
        <p:nvPicPr>
          <p:cNvPr id="5" name="Picture 4">
            <a:extLst>
              <a:ext uri="{FF2B5EF4-FFF2-40B4-BE49-F238E27FC236}">
                <a16:creationId xmlns:a16="http://schemas.microsoft.com/office/drawing/2014/main" id="{C8714937-C6BF-E81B-7053-A01575082D6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022485" y="208813"/>
            <a:ext cx="6016782" cy="1750474"/>
          </a:xfrm>
          <a:prstGeom prst="rect">
            <a:avLst/>
          </a:prstGeom>
        </p:spPr>
      </p:pic>
      <p:sp>
        <p:nvSpPr>
          <p:cNvPr id="6" name="TextBox 5">
            <a:extLst>
              <a:ext uri="{FF2B5EF4-FFF2-40B4-BE49-F238E27FC236}">
                <a16:creationId xmlns:a16="http://schemas.microsoft.com/office/drawing/2014/main" id="{BF7FFE14-BBF4-626A-82A8-9035B6D10829}"/>
              </a:ext>
            </a:extLst>
          </p:cNvPr>
          <p:cNvSpPr txBox="1"/>
          <p:nvPr/>
        </p:nvSpPr>
        <p:spPr>
          <a:xfrm>
            <a:off x="7394838" y="2401990"/>
            <a:ext cx="4644429" cy="1384995"/>
          </a:xfrm>
          <a:prstGeom prst="rect">
            <a:avLst/>
          </a:prstGeom>
          <a:solidFill>
            <a:schemeClr val="accent4">
              <a:lumMod val="20000"/>
              <a:lumOff val="80000"/>
            </a:schemeClr>
          </a:solidFill>
          <a:ln>
            <a:solidFill>
              <a:srgbClr val="FF0000"/>
            </a:solidFill>
          </a:ln>
        </p:spPr>
        <p:txBody>
          <a:bodyPr wrap="square" rtlCol="0">
            <a:spAutoFit/>
          </a:bodyPr>
          <a:lstStyle/>
          <a:p>
            <a:r>
              <a:rPr lang="en-US" sz="1400" b="1">
                <a:solidFill>
                  <a:srgbClr val="00B050"/>
                </a:solidFill>
              </a:rPr>
              <a:t>Types of Chain Cutter Tips</a:t>
            </a:r>
            <a:endParaRPr lang="en-US" sz="1400" b="1">
              <a:solidFill>
                <a:srgbClr val="FF0000"/>
              </a:solidFill>
            </a:endParaRPr>
          </a:p>
          <a:p>
            <a:pPr marL="285750" indent="-285750">
              <a:buFont typeface="Arial" panose="020B0604020202020204" pitchFamily="34" charset="0"/>
              <a:buChar char="•"/>
            </a:pPr>
            <a:r>
              <a:rPr lang="en-US" sz="1400" b="1">
                <a:solidFill>
                  <a:srgbClr val="FF0000"/>
                </a:solidFill>
              </a:rPr>
              <a:t>Chrome</a:t>
            </a:r>
            <a:r>
              <a:rPr lang="en-US" sz="1400"/>
              <a:t> - standard</a:t>
            </a:r>
          </a:p>
          <a:p>
            <a:pPr marL="285750" indent="-285750">
              <a:buFont typeface="Arial" panose="020B0604020202020204" pitchFamily="34" charset="0"/>
              <a:buChar char="•"/>
            </a:pPr>
            <a:r>
              <a:rPr lang="en-US" sz="1400" b="1">
                <a:solidFill>
                  <a:srgbClr val="FF0000"/>
                </a:solidFill>
              </a:rPr>
              <a:t>Carbide</a:t>
            </a:r>
            <a:r>
              <a:rPr lang="en-US" sz="1400"/>
              <a:t> - cutting through metal, walls and roofs, icy wood, waterlogged wood in frozen rivers</a:t>
            </a:r>
          </a:p>
          <a:p>
            <a:pPr marL="285750" indent="-285750">
              <a:buFont typeface="Arial" panose="020B0604020202020204" pitchFamily="34" charset="0"/>
              <a:buChar char="•"/>
            </a:pPr>
            <a:r>
              <a:rPr lang="en-US" sz="1400" b="1">
                <a:solidFill>
                  <a:srgbClr val="FF0000"/>
                </a:solidFill>
              </a:rPr>
              <a:t>Diamond</a:t>
            </a:r>
            <a:r>
              <a:rPr lang="en-US" sz="1400"/>
              <a:t> - cut rocks and concrete and should be used only with bars and saws designed for that purpose</a:t>
            </a:r>
          </a:p>
        </p:txBody>
      </p:sp>
      <p:sp>
        <p:nvSpPr>
          <p:cNvPr id="7" name="TextBox 6">
            <a:extLst>
              <a:ext uri="{FF2B5EF4-FFF2-40B4-BE49-F238E27FC236}">
                <a16:creationId xmlns:a16="http://schemas.microsoft.com/office/drawing/2014/main" id="{DD863189-5444-B672-25DB-BE13F59F3364}"/>
              </a:ext>
            </a:extLst>
          </p:cNvPr>
          <p:cNvSpPr txBox="1"/>
          <p:nvPr/>
        </p:nvSpPr>
        <p:spPr>
          <a:xfrm>
            <a:off x="152733" y="990414"/>
            <a:ext cx="4359243" cy="1384995"/>
          </a:xfrm>
          <a:prstGeom prst="rect">
            <a:avLst/>
          </a:prstGeom>
          <a:solidFill>
            <a:schemeClr val="accent4">
              <a:lumMod val="20000"/>
              <a:lumOff val="80000"/>
            </a:schemeClr>
          </a:solidFill>
          <a:ln>
            <a:solidFill>
              <a:srgbClr val="FF0000"/>
            </a:solidFill>
          </a:ln>
        </p:spPr>
        <p:txBody>
          <a:bodyPr wrap="square" rtlCol="0">
            <a:spAutoFit/>
          </a:bodyPr>
          <a:lstStyle/>
          <a:p>
            <a:pPr marL="285750" indent="-285750">
              <a:buFont typeface="Arial" panose="020B0604020202020204" pitchFamily="34" charset="0"/>
              <a:buChar char="•"/>
            </a:pPr>
            <a:r>
              <a:rPr lang="en-US" sz="1400" b="1">
                <a:solidFill>
                  <a:srgbClr val="FF0000"/>
                </a:solidFill>
              </a:rPr>
              <a:t>Full chisel</a:t>
            </a:r>
            <a:r>
              <a:rPr lang="en-US" sz="1400"/>
              <a:t> - professional, has squared, sharply pointed cutters that cut wood aggressively.</a:t>
            </a:r>
          </a:p>
          <a:p>
            <a:pPr marL="285750" indent="-285750">
              <a:buFont typeface="Arial" panose="020B0604020202020204" pitchFamily="34" charset="0"/>
              <a:buChar char="•"/>
            </a:pPr>
            <a:endParaRPr lang="en-US" sz="1400"/>
          </a:p>
          <a:p>
            <a:pPr marL="285750" indent="-285750">
              <a:buFont typeface="Arial" panose="020B0604020202020204" pitchFamily="34" charset="0"/>
              <a:buChar char="•"/>
            </a:pPr>
            <a:r>
              <a:rPr lang="en-US" sz="1400" b="1">
                <a:solidFill>
                  <a:srgbClr val="FF0000"/>
                </a:solidFill>
              </a:rPr>
              <a:t>Semi chisel</a:t>
            </a:r>
            <a:r>
              <a:rPr lang="en-US" sz="1400"/>
              <a:t> – homeowner, has rounded cutters. They dull more slowly when exposed to dirt and debris. So it is more "forgiving".</a:t>
            </a:r>
          </a:p>
        </p:txBody>
      </p:sp>
      <p:sp>
        <p:nvSpPr>
          <p:cNvPr id="8" name="TextBox 7">
            <a:extLst>
              <a:ext uri="{FF2B5EF4-FFF2-40B4-BE49-F238E27FC236}">
                <a16:creationId xmlns:a16="http://schemas.microsoft.com/office/drawing/2014/main" id="{290CF3F8-EFAB-F81D-5B6D-2898BF482B3E}"/>
              </a:ext>
            </a:extLst>
          </p:cNvPr>
          <p:cNvSpPr txBox="1"/>
          <p:nvPr/>
        </p:nvSpPr>
        <p:spPr>
          <a:xfrm>
            <a:off x="7985051" y="4043937"/>
            <a:ext cx="4054216" cy="1384995"/>
          </a:xfrm>
          <a:prstGeom prst="rect">
            <a:avLst/>
          </a:prstGeom>
          <a:solidFill>
            <a:schemeClr val="accent4">
              <a:lumMod val="20000"/>
              <a:lumOff val="80000"/>
            </a:schemeClr>
          </a:solidFill>
          <a:ln>
            <a:solidFill>
              <a:srgbClr val="FF0000"/>
            </a:solidFill>
          </a:ln>
        </p:spPr>
        <p:txBody>
          <a:bodyPr wrap="square" rtlCol="0">
            <a:spAutoFit/>
          </a:bodyPr>
          <a:lstStyle/>
          <a:p>
            <a:r>
              <a:rPr lang="en-US" sz="1400"/>
              <a:t>Chainsaw Bars: Solid vs. Laminated </a:t>
            </a:r>
          </a:p>
          <a:p>
            <a:endParaRPr lang="en-US" sz="1400"/>
          </a:p>
          <a:p>
            <a:r>
              <a:rPr lang="en-US" sz="1400"/>
              <a:t>solid bars are made from one solid piece of steel</a:t>
            </a:r>
          </a:p>
          <a:p>
            <a:r>
              <a:rPr lang="en-US" sz="1400"/>
              <a:t>laminated bars are made by joining two steel rails with a steel core and a sprocket between them. They are more flexible. But usually shorter than 24".</a:t>
            </a:r>
          </a:p>
        </p:txBody>
      </p:sp>
      <p:sp>
        <p:nvSpPr>
          <p:cNvPr id="9" name="TextBox 8">
            <a:extLst>
              <a:ext uri="{FF2B5EF4-FFF2-40B4-BE49-F238E27FC236}">
                <a16:creationId xmlns:a16="http://schemas.microsoft.com/office/drawing/2014/main" id="{D34E856A-3358-F642-C862-E0C09E0B286D}"/>
              </a:ext>
            </a:extLst>
          </p:cNvPr>
          <p:cNvSpPr txBox="1"/>
          <p:nvPr/>
        </p:nvSpPr>
        <p:spPr>
          <a:xfrm>
            <a:off x="194039" y="4345815"/>
            <a:ext cx="4276630" cy="2031325"/>
          </a:xfrm>
          <a:prstGeom prst="rect">
            <a:avLst/>
          </a:prstGeom>
          <a:solidFill>
            <a:schemeClr val="accent4">
              <a:lumMod val="20000"/>
              <a:lumOff val="80000"/>
            </a:schemeClr>
          </a:solidFill>
          <a:ln>
            <a:solidFill>
              <a:srgbClr val="FF0000"/>
            </a:solidFill>
          </a:ln>
        </p:spPr>
        <p:txBody>
          <a:bodyPr wrap="square" rtlCol="0">
            <a:spAutoFit/>
          </a:bodyPr>
          <a:lstStyle/>
          <a:p>
            <a:r>
              <a:rPr lang="en-US" sz="1400"/>
              <a:t>Bars with Replaceable Sprocket Nose are the standard.</a:t>
            </a:r>
          </a:p>
          <a:p>
            <a:r>
              <a:rPr lang="en-US" sz="1400"/>
              <a:t>These bars feature a sprocket at the tip or nose of the bar with rivets on which the chain sits. By holding the chain securely in place, the rivets help it turn smoothly.</a:t>
            </a:r>
          </a:p>
          <a:p>
            <a:endParaRPr lang="en-US" sz="1400"/>
          </a:p>
          <a:p>
            <a:r>
              <a:rPr lang="en-US" sz="1400"/>
              <a:t>Bars with hard nose are just one solid piece of metal. They are excellent for dirty conditions and for jobs such as sawing fence posts that require you to use the nose to bore directly into the wood.</a:t>
            </a:r>
          </a:p>
        </p:txBody>
      </p:sp>
      <p:pic>
        <p:nvPicPr>
          <p:cNvPr id="1028" name="Picture 4" descr="GB 36&quot; Pro Top Chainsaw Bar .375&quot; x .063&quot; SPROCKET NOSE | Granberg  International">
            <a:extLst>
              <a:ext uri="{FF2B5EF4-FFF2-40B4-BE49-F238E27FC236}">
                <a16:creationId xmlns:a16="http://schemas.microsoft.com/office/drawing/2014/main" id="{D7E11810-9EE5-9B45-60BB-B3712BEC4660}"/>
              </a:ext>
            </a:extLst>
          </p:cNvPr>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a:off x="4552598" y="4594301"/>
            <a:ext cx="1675261" cy="153435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147D1CC7-1F0C-C3B3-996F-48D751784BAB}"/>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122660" y="5672857"/>
            <a:ext cx="1775711" cy="1144478"/>
          </a:xfrm>
          <a:prstGeom prst="rect">
            <a:avLst/>
          </a:prstGeom>
        </p:spPr>
      </p:pic>
    </p:spTree>
    <p:extLst>
      <p:ext uri="{BB962C8B-B14F-4D97-AF65-F5344CB8AC3E}">
        <p14:creationId xmlns:p14="http://schemas.microsoft.com/office/powerpoint/2010/main" val="2437500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E04EF-2222-C8FE-F27E-0FFF1EB4B1A9}"/>
              </a:ext>
            </a:extLst>
          </p:cNvPr>
          <p:cNvSpPr txBox="1"/>
          <p:nvPr/>
        </p:nvSpPr>
        <p:spPr>
          <a:xfrm>
            <a:off x="135272" y="141417"/>
            <a:ext cx="5039711" cy="523220"/>
          </a:xfrm>
          <a:prstGeom prst="rect">
            <a:avLst/>
          </a:prstGeom>
          <a:noFill/>
        </p:spPr>
        <p:txBody>
          <a:bodyPr wrap="square" rtlCol="0">
            <a:spAutoFit/>
          </a:bodyPr>
          <a:lstStyle/>
          <a:p>
            <a:r>
              <a:rPr lang="en-US" sz="2800" b="1" i="0">
                <a:solidFill>
                  <a:srgbClr val="000000"/>
                </a:solidFill>
                <a:effectLst/>
                <a:latin typeface="Calibri" panose="020F0502020204030204" pitchFamily="34" charset="0"/>
                <a:cs typeface="Calibri" panose="020F0502020204030204" pitchFamily="34" charset="0"/>
              </a:rPr>
              <a:t>Chainsaw 12" - electric</a:t>
            </a:r>
          </a:p>
        </p:txBody>
      </p:sp>
      <p:sp>
        <p:nvSpPr>
          <p:cNvPr id="3" name="TextBox 2">
            <a:extLst>
              <a:ext uri="{FF2B5EF4-FFF2-40B4-BE49-F238E27FC236}">
                <a16:creationId xmlns:a16="http://schemas.microsoft.com/office/drawing/2014/main" id="{B16D836B-DCB4-2F2F-4DB7-606408DAF8D6}"/>
              </a:ext>
            </a:extLst>
          </p:cNvPr>
          <p:cNvSpPr txBox="1"/>
          <p:nvPr/>
        </p:nvSpPr>
        <p:spPr>
          <a:xfrm>
            <a:off x="214099" y="664637"/>
            <a:ext cx="5757043" cy="2031325"/>
          </a:xfrm>
          <a:prstGeom prst="rect">
            <a:avLst/>
          </a:prstGeom>
          <a:noFill/>
        </p:spPr>
        <p:txBody>
          <a:bodyPr wrap="square" rtlCol="0">
            <a:spAutoFit/>
          </a:bodyPr>
          <a:lstStyle/>
          <a:p>
            <a:r>
              <a:rPr lang="en-US" sz="1400" dirty="0"/>
              <a:t>July 2022 – bought:</a:t>
            </a:r>
          </a:p>
          <a:p>
            <a:pPr marL="285750" indent="-285750">
              <a:buFont typeface="Arial" panose="020B0604020202020204" pitchFamily="34" charset="0"/>
              <a:buChar char="•"/>
            </a:pPr>
            <a:r>
              <a:rPr lang="en-US" sz="1400" dirty="0"/>
              <a:t>BLACK+DECKER 40V Max Cordless Chainsaw, 12-Inch (LCS1240), $219.00</a:t>
            </a:r>
          </a:p>
          <a:p>
            <a:pPr marL="285750" indent="-285750">
              <a:buFont typeface="Arial" panose="020B0604020202020204" pitchFamily="34" charset="0"/>
              <a:buChar char="•"/>
            </a:pPr>
            <a:r>
              <a:rPr lang="en-US" sz="1400" dirty="0"/>
              <a:t>Replacement Oregon Chainsaw Chain for Black &amp; Decker LCS1240 </a:t>
            </a:r>
            <a:br>
              <a:rPr lang="en-US" sz="1400" dirty="0"/>
            </a:br>
            <a:r>
              <a:rPr lang="en-US" sz="1400" dirty="0"/>
              <a:t>40-volt Cordless Chainsaw, 12-Inch</a:t>
            </a:r>
            <a:br>
              <a:rPr lang="en-US" sz="1400" dirty="0"/>
            </a:br>
            <a:r>
              <a:rPr lang="en-US" sz="1400" dirty="0"/>
              <a:t>.. pitch </a:t>
            </a:r>
            <a:r>
              <a:rPr lang="en-US" sz="1400" b="0" i="0" dirty="0">
                <a:solidFill>
                  <a:srgbClr val="0F1111"/>
                </a:solidFill>
                <a:effectLst/>
                <a:latin typeface="Amazon Ember"/>
              </a:rPr>
              <a:t>3/8"</a:t>
            </a:r>
            <a:br>
              <a:rPr lang="en-US" sz="1400" b="0" i="0" dirty="0">
                <a:solidFill>
                  <a:srgbClr val="0F1111"/>
                </a:solidFill>
                <a:effectLst/>
                <a:latin typeface="Amazon Ember"/>
              </a:rPr>
            </a:br>
            <a:r>
              <a:rPr lang="en-US" sz="1400" b="0" i="0" dirty="0">
                <a:solidFill>
                  <a:srgbClr val="0F1111"/>
                </a:solidFill>
                <a:effectLst/>
                <a:latin typeface="Amazon Ember"/>
              </a:rPr>
              <a:t>.. gauge .043"</a:t>
            </a:r>
            <a:br>
              <a:rPr lang="en-US" sz="1400" b="0" i="0" dirty="0">
                <a:solidFill>
                  <a:srgbClr val="0F1111"/>
                </a:solidFill>
                <a:effectLst/>
                <a:latin typeface="Amazon Ember"/>
              </a:rPr>
            </a:br>
            <a:r>
              <a:rPr lang="en-US" sz="1400" b="0" i="0" dirty="0">
                <a:solidFill>
                  <a:srgbClr val="0F1111"/>
                </a:solidFill>
                <a:effectLst/>
                <a:latin typeface="Amazon Ember"/>
              </a:rPr>
              <a:t>.. 45 DL (Drive Links)</a:t>
            </a:r>
            <a:br>
              <a:rPr lang="en-US" sz="1400" b="0" i="0" dirty="0">
                <a:solidFill>
                  <a:srgbClr val="0F1111"/>
                </a:solidFill>
                <a:effectLst/>
                <a:latin typeface="Amazon Ember"/>
              </a:rPr>
            </a:br>
            <a:r>
              <a:rPr lang="en-US" sz="1400" b="0" i="0" dirty="0">
                <a:solidFill>
                  <a:srgbClr val="0F1111"/>
                </a:solidFill>
                <a:effectLst/>
                <a:latin typeface="Amazon Ember"/>
              </a:rPr>
              <a:t>.. bar 12-inch</a:t>
            </a:r>
            <a:br>
              <a:rPr lang="en-US" sz="1400" b="0" i="0" dirty="0">
                <a:solidFill>
                  <a:srgbClr val="0F1111"/>
                </a:solidFill>
                <a:effectLst/>
                <a:latin typeface="Amazon Ember"/>
              </a:rPr>
            </a:br>
            <a:r>
              <a:rPr lang="en-US" sz="1400" b="0" i="0" dirty="0">
                <a:solidFill>
                  <a:srgbClr val="0F1111"/>
                </a:solidFill>
                <a:effectLst/>
                <a:latin typeface="Amazon Ember"/>
              </a:rPr>
              <a:t>.. file 5/32 (small)</a:t>
            </a:r>
          </a:p>
        </p:txBody>
      </p:sp>
      <p:pic>
        <p:nvPicPr>
          <p:cNvPr id="5" name="Picture 4">
            <a:extLst>
              <a:ext uri="{FF2B5EF4-FFF2-40B4-BE49-F238E27FC236}">
                <a16:creationId xmlns:a16="http://schemas.microsoft.com/office/drawing/2014/main" id="{8CB1F7E2-5237-2BA2-2E3C-506D973FB7F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50255" y="1533114"/>
            <a:ext cx="2226833" cy="1026190"/>
          </a:xfrm>
          <a:prstGeom prst="rect">
            <a:avLst/>
          </a:prstGeom>
        </p:spPr>
      </p:pic>
      <p:sp>
        <p:nvSpPr>
          <p:cNvPr id="4" name="TextBox 3">
            <a:extLst>
              <a:ext uri="{FF2B5EF4-FFF2-40B4-BE49-F238E27FC236}">
                <a16:creationId xmlns:a16="http://schemas.microsoft.com/office/drawing/2014/main" id="{AE3CE76B-AF76-A3D6-DDB2-72C26EF3C7DB}"/>
              </a:ext>
            </a:extLst>
          </p:cNvPr>
          <p:cNvSpPr txBox="1"/>
          <p:nvPr/>
        </p:nvSpPr>
        <p:spPr>
          <a:xfrm>
            <a:off x="135272" y="2778750"/>
            <a:ext cx="6676845" cy="3970318"/>
          </a:xfrm>
          <a:prstGeom prst="rect">
            <a:avLst/>
          </a:prstGeom>
          <a:solidFill>
            <a:schemeClr val="accent4">
              <a:lumMod val="20000"/>
              <a:lumOff val="80000"/>
            </a:schemeClr>
          </a:solidFill>
          <a:ln>
            <a:solidFill>
              <a:srgbClr val="FF0000"/>
            </a:solidFill>
          </a:ln>
        </p:spPr>
        <p:txBody>
          <a:bodyPr wrap="square" rtlCol="0">
            <a:spAutoFit/>
          </a:bodyPr>
          <a:lstStyle/>
          <a:p>
            <a:r>
              <a:rPr lang="en-US" sz="1400"/>
              <a:t>Some examples of electric chainsaws (in 2020):</a:t>
            </a:r>
          </a:p>
          <a:p>
            <a:r>
              <a:rPr lang="en-US" sz="1400"/>
              <a:t> - https://www.youtube.com/watch?v=_aBZt8m1XkQ</a:t>
            </a:r>
          </a:p>
          <a:p>
            <a:r>
              <a:rPr lang="en-US" sz="1400"/>
              <a:t> - https://www.youtube.com/watch?v=9WDaTwEwhTk</a:t>
            </a:r>
          </a:p>
          <a:p>
            <a:r>
              <a:rPr lang="en-US" sz="1400"/>
              <a:t>=============BEST===================</a:t>
            </a:r>
          </a:p>
          <a:p>
            <a:r>
              <a:rPr lang="en-US" sz="1400" b="1">
                <a:solidFill>
                  <a:srgbClr val="FF0000"/>
                </a:solidFill>
              </a:rPr>
              <a:t>ECHO</a:t>
            </a:r>
            <a:r>
              <a:rPr lang="en-US" sz="1400"/>
              <a:t>: </a:t>
            </a:r>
            <a:r>
              <a:rPr lang="en-US" sz="1400">
                <a:hlinkClick r:id="rId3"/>
              </a:rPr>
              <a:t>https://amzn.to/37d9KRh</a:t>
            </a:r>
            <a:r>
              <a:rPr lang="en-US" sz="1400"/>
              <a:t> - </a:t>
            </a:r>
            <a:r>
              <a:rPr lang="en-US" sz="1400">
                <a:solidFill>
                  <a:srgbClr val="00B050"/>
                </a:solidFill>
              </a:rPr>
              <a:t>$395 for 16", now $300 for 18" at HomeDepot</a:t>
            </a:r>
          </a:p>
          <a:p>
            <a:r>
              <a:rPr lang="en-US" sz="1400" b="1">
                <a:solidFill>
                  <a:srgbClr val="FF0000"/>
                </a:solidFill>
              </a:rPr>
              <a:t>DeWalt</a:t>
            </a:r>
            <a:r>
              <a:rPr lang="en-US" sz="1400"/>
              <a:t>: </a:t>
            </a:r>
            <a:r>
              <a:rPr lang="en-US" sz="1400">
                <a:hlinkClick r:id="rId4"/>
              </a:rPr>
              <a:t>https://amzn.to/3AhA0oM</a:t>
            </a:r>
            <a:r>
              <a:rPr lang="en-US" sz="1400"/>
              <a:t>    </a:t>
            </a:r>
            <a:r>
              <a:rPr lang="en-US" sz="1400">
                <a:solidFill>
                  <a:srgbClr val="00B050"/>
                </a:solidFill>
              </a:rPr>
              <a:t>$330 </a:t>
            </a:r>
            <a:r>
              <a:rPr lang="en-US" sz="1400" b="0" i="0">
                <a:solidFill>
                  <a:srgbClr val="00B050"/>
                </a:solidFill>
                <a:effectLst/>
              </a:rPr>
              <a:t>DEWALT FLEXVOLT Chainsaw 60V 2Ah 16IN</a:t>
            </a:r>
            <a:endParaRPr lang="en-US" sz="1400">
              <a:solidFill>
                <a:srgbClr val="00B050"/>
              </a:solidFill>
            </a:endParaRPr>
          </a:p>
          <a:p>
            <a:r>
              <a:rPr lang="en-US" sz="1400"/>
              <a:t>=============Others===================</a:t>
            </a:r>
          </a:p>
          <a:p>
            <a:r>
              <a:rPr lang="en-US" sz="1400"/>
              <a:t>Milwaukee: https://amzn.to/35tPTeF      $450</a:t>
            </a:r>
          </a:p>
          <a:p>
            <a:r>
              <a:rPr lang="en-US" sz="1400"/>
              <a:t>Makita: https://amzn.to/37I9hqX - $409, 16"</a:t>
            </a:r>
          </a:p>
          <a:p>
            <a:r>
              <a:rPr lang="en-US" sz="1400"/>
              <a:t>Ryobi: https://amzn.to/2G0HGWG</a:t>
            </a:r>
          </a:p>
          <a:p>
            <a:r>
              <a:rPr lang="en-US" sz="1400"/>
              <a:t>Worx: https://amzn.to/3kqHbEk</a:t>
            </a:r>
          </a:p>
          <a:p>
            <a:r>
              <a:rPr lang="en-US" sz="1400"/>
              <a:t>EGO: https://amzn.to/3gNXDxh - $270, 14"</a:t>
            </a:r>
          </a:p>
          <a:p>
            <a:r>
              <a:rPr lang="en-US" sz="1400"/>
              <a:t>Oregon: https://amzn.to/3n91B61 – $378, 16"</a:t>
            </a:r>
          </a:p>
          <a:p>
            <a:r>
              <a:rPr lang="en-US" sz="1400"/>
              <a:t>WEN: https://amzn.to/3oEkONk</a:t>
            </a:r>
          </a:p>
          <a:p>
            <a:r>
              <a:rPr lang="en-US" sz="1400"/>
              <a:t>Husqvarna: https://amzn.to/2JWMqyk  $230, 14"</a:t>
            </a:r>
          </a:p>
          <a:p>
            <a:r>
              <a:rPr lang="en-US" sz="1400"/>
              <a:t>Stihl</a:t>
            </a:r>
          </a:p>
          <a:p>
            <a:r>
              <a:rPr lang="en-US" sz="1400"/>
              <a:t>Greenworks</a:t>
            </a:r>
          </a:p>
          <a:p>
            <a:r>
              <a:rPr lang="en-US" sz="1400"/>
              <a:t>Harbor Freight Atlas 80V 18"</a:t>
            </a:r>
          </a:p>
        </p:txBody>
      </p:sp>
      <p:pic>
        <p:nvPicPr>
          <p:cNvPr id="7" name="Picture 6">
            <a:extLst>
              <a:ext uri="{FF2B5EF4-FFF2-40B4-BE49-F238E27FC236}">
                <a16:creationId xmlns:a16="http://schemas.microsoft.com/office/drawing/2014/main" id="{CB4AE951-A637-2625-A2C1-4F7C199837E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685527" y="4941977"/>
            <a:ext cx="3506473" cy="1916023"/>
          </a:xfrm>
          <a:prstGeom prst="rect">
            <a:avLst/>
          </a:prstGeom>
        </p:spPr>
      </p:pic>
      <p:pic>
        <p:nvPicPr>
          <p:cNvPr id="10" name="Picture 9">
            <a:extLst>
              <a:ext uri="{FF2B5EF4-FFF2-40B4-BE49-F238E27FC236}">
                <a16:creationId xmlns:a16="http://schemas.microsoft.com/office/drawing/2014/main" id="{7B0B752C-46FA-0F15-3994-3A8ACF298CBA}"/>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384783" y="2046209"/>
            <a:ext cx="4807217" cy="2765582"/>
          </a:xfrm>
          <a:prstGeom prst="rect">
            <a:avLst/>
          </a:prstGeom>
        </p:spPr>
      </p:pic>
      <p:pic>
        <p:nvPicPr>
          <p:cNvPr id="6" name="Picture 5">
            <a:extLst>
              <a:ext uri="{FF2B5EF4-FFF2-40B4-BE49-F238E27FC236}">
                <a16:creationId xmlns:a16="http://schemas.microsoft.com/office/drawing/2014/main" id="{3B9FE15E-A82D-47AB-AFE4-53F0B783057E}"/>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763671" y="5764760"/>
            <a:ext cx="1890693" cy="857206"/>
          </a:xfrm>
          <a:prstGeom prst="rect">
            <a:avLst/>
          </a:prstGeom>
        </p:spPr>
      </p:pic>
    </p:spTree>
    <p:extLst>
      <p:ext uri="{BB962C8B-B14F-4D97-AF65-F5344CB8AC3E}">
        <p14:creationId xmlns:p14="http://schemas.microsoft.com/office/powerpoint/2010/main" val="2184000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B3C25B-616C-21FC-2AE3-82DBE69B83F4}"/>
              </a:ext>
            </a:extLst>
          </p:cNvPr>
          <p:cNvSpPr txBox="1"/>
          <p:nvPr/>
        </p:nvSpPr>
        <p:spPr>
          <a:xfrm>
            <a:off x="0" y="0"/>
            <a:ext cx="5039711" cy="523220"/>
          </a:xfrm>
          <a:prstGeom prst="rect">
            <a:avLst/>
          </a:prstGeom>
          <a:noFill/>
        </p:spPr>
        <p:txBody>
          <a:bodyPr wrap="square" rtlCol="0">
            <a:spAutoFit/>
          </a:bodyPr>
          <a:lstStyle/>
          <a:p>
            <a:r>
              <a:rPr lang="en-US" sz="2800" b="1" i="0">
                <a:solidFill>
                  <a:srgbClr val="000000"/>
                </a:solidFill>
                <a:effectLst/>
                <a:latin typeface="Calibri" panose="020F0502020204030204" pitchFamily="34" charset="0"/>
                <a:cs typeface="Calibri" panose="020F0502020204030204" pitchFamily="34" charset="0"/>
              </a:rPr>
              <a:t>Chainsaw 18" - electric</a:t>
            </a:r>
          </a:p>
        </p:txBody>
      </p:sp>
      <p:sp>
        <p:nvSpPr>
          <p:cNvPr id="7" name="TextBox 6">
            <a:extLst>
              <a:ext uri="{FF2B5EF4-FFF2-40B4-BE49-F238E27FC236}">
                <a16:creationId xmlns:a16="http://schemas.microsoft.com/office/drawing/2014/main" id="{5A72B0E7-8418-D809-820D-A8BE3662F2CC}"/>
              </a:ext>
            </a:extLst>
          </p:cNvPr>
          <p:cNvSpPr txBox="1"/>
          <p:nvPr/>
        </p:nvSpPr>
        <p:spPr>
          <a:xfrm>
            <a:off x="5780689" y="3900764"/>
            <a:ext cx="6138041" cy="2677656"/>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t>October 2022 – research: </a:t>
            </a:r>
          </a:p>
          <a:p>
            <a:r>
              <a:rPr lang="en-US" sz="1400" dirty="0"/>
              <a:t>Best brands: </a:t>
            </a:r>
            <a:r>
              <a:rPr lang="en-US" sz="1400" dirty="0" err="1"/>
              <a:t>Sithl</a:t>
            </a:r>
            <a:r>
              <a:rPr lang="en-US" sz="1400" dirty="0"/>
              <a:t>, </a:t>
            </a:r>
            <a:r>
              <a:rPr lang="en-US" sz="1400" b="0" i="0" dirty="0">
                <a:solidFill>
                  <a:srgbClr val="191919"/>
                </a:solidFill>
                <a:effectLst/>
                <a:latin typeface="Roboto" panose="02000000000000000000" pitchFamily="2" charset="0"/>
              </a:rPr>
              <a:t>DeWalt and Greenworks</a:t>
            </a:r>
          </a:p>
          <a:p>
            <a:endParaRPr lang="en-US" sz="1400" dirty="0"/>
          </a:p>
          <a:p>
            <a:pPr marL="285750" indent="-285750">
              <a:buFont typeface="Arial" panose="020B0604020202020204" pitchFamily="34" charset="0"/>
              <a:buChar char="•"/>
            </a:pPr>
            <a:r>
              <a:rPr lang="en-US" sz="1400" dirty="0">
                <a:solidFill>
                  <a:srgbClr val="000000"/>
                </a:solidFill>
                <a:latin typeface="STIHL-Contraface-Titling"/>
              </a:rPr>
              <a:t>STIHL</a:t>
            </a:r>
            <a:r>
              <a:rPr lang="en-US" sz="1400" dirty="0"/>
              <a:t> </a:t>
            </a:r>
            <a:r>
              <a:rPr lang="en-US" sz="1400" b="0" i="0" dirty="0">
                <a:solidFill>
                  <a:srgbClr val="000000"/>
                </a:solidFill>
                <a:effectLst/>
                <a:latin typeface="STIHL-Contraface-Titling"/>
              </a:rPr>
              <a:t>MSA 220 C-B 16" </a:t>
            </a:r>
            <a:r>
              <a:rPr lang="en-US" sz="1400" dirty="0"/>
              <a:t>Battery-Powered Chainsaw ($420)</a:t>
            </a:r>
            <a:endParaRPr lang="en-US" sz="1400" b="0" i="0" dirty="0">
              <a:solidFill>
                <a:srgbClr val="000000"/>
              </a:solidFill>
              <a:effectLst/>
              <a:latin typeface="STIHL-Contraface-Titling"/>
            </a:endParaRPr>
          </a:p>
          <a:p>
            <a:pPr marL="285750" indent="-285750">
              <a:buFont typeface="Arial" panose="020B0604020202020204" pitchFamily="34" charset="0"/>
              <a:buChar char="•"/>
            </a:pPr>
            <a:r>
              <a:rPr lang="en-US" sz="1400" dirty="0">
                <a:solidFill>
                  <a:srgbClr val="000000"/>
                </a:solidFill>
                <a:latin typeface="STIHL-Contraface-Titling"/>
              </a:rPr>
              <a:t>STIHL </a:t>
            </a:r>
            <a:r>
              <a:rPr lang="en-US" sz="1400" dirty="0"/>
              <a:t>MSA 300 C-O 20" Battery-Powered Chainsaw ($800, not available yet)</a:t>
            </a:r>
          </a:p>
          <a:p>
            <a:pPr marL="285750" indent="-285750">
              <a:buFont typeface="Arial" panose="020B0604020202020204" pitchFamily="34" charset="0"/>
              <a:buChar char="•"/>
            </a:pPr>
            <a:r>
              <a:rPr lang="en-US" sz="1400" dirty="0"/>
              <a:t>Greenworks Pro 80V 18" </a:t>
            </a:r>
            <a:r>
              <a:rPr lang="en-US" sz="1400" b="0" i="0" dirty="0">
                <a:solidFill>
                  <a:srgbClr val="202124"/>
                </a:solidFill>
                <a:effectLst/>
                <a:latin typeface="Google Sans Medium"/>
              </a:rPr>
              <a:t>Brushless </a:t>
            </a:r>
            <a:r>
              <a:rPr lang="en-US" sz="1400" dirty="0"/>
              <a:t>Cordless Chainsaw ($300)</a:t>
            </a:r>
          </a:p>
          <a:p>
            <a:pPr marL="285750" indent="-285750">
              <a:buFont typeface="Arial" panose="020B0604020202020204" pitchFamily="34" charset="0"/>
              <a:buChar char="•"/>
            </a:pPr>
            <a:r>
              <a:rPr lang="en-US" sz="1400" b="0" i="0" dirty="0">
                <a:solidFill>
                  <a:srgbClr val="FF0000"/>
                </a:solidFill>
                <a:effectLst/>
                <a:latin typeface="Google Sans Medium"/>
              </a:rPr>
              <a:t>DeWalt DCCS672X1 60V Max Chainsaw 18" Brushless Cordless Kit ($300)</a:t>
            </a:r>
          </a:p>
          <a:p>
            <a:pPr marL="285750" indent="-285750">
              <a:buFont typeface="Arial" panose="020B0604020202020204" pitchFamily="34" charset="0"/>
              <a:buChar char="•"/>
            </a:pPr>
            <a:r>
              <a:rPr lang="en-US" sz="1400" dirty="0"/>
              <a:t>EGO Power+  56V CS1804 18 </a:t>
            </a:r>
            <a:r>
              <a:rPr lang="en-US" sz="1400" dirty="0" err="1"/>
              <a:t>in.Battery</a:t>
            </a:r>
            <a:r>
              <a:rPr lang="en-US" sz="1400" dirty="0"/>
              <a:t> Chainsaw Kit (get extra 10Ah battery)</a:t>
            </a:r>
          </a:p>
          <a:p>
            <a:pPr marL="285750" indent="-285750">
              <a:buFont typeface="Arial" panose="020B0604020202020204" pitchFamily="34" charset="0"/>
              <a:buChar char="•"/>
            </a:pPr>
            <a:r>
              <a:rPr lang="en-US" sz="1400" dirty="0"/>
              <a:t>EGO Power 56V CS1800 18-inch Cordless Chainsaw (get extra 10Ah battery)</a:t>
            </a:r>
          </a:p>
          <a:p>
            <a:pPr marL="285750" indent="-285750">
              <a:buFont typeface="Arial" panose="020B0604020202020204" pitchFamily="34" charset="0"/>
              <a:buChar char="•"/>
            </a:pPr>
            <a:r>
              <a:rPr lang="en-US" sz="1400" b="0" i="0" dirty="0">
                <a:solidFill>
                  <a:srgbClr val="333333"/>
                </a:solidFill>
                <a:effectLst/>
                <a:latin typeface="helvetica-neue"/>
              </a:rPr>
              <a:t>RYOBI 40V HP Brushless 18 in. Cordless Battery Chainsaw ($266)</a:t>
            </a:r>
          </a:p>
          <a:p>
            <a:pPr marL="285750" indent="-285750">
              <a:buFont typeface="Arial" panose="020B0604020202020204" pitchFamily="34" charset="0"/>
              <a:buChar char="•"/>
            </a:pPr>
            <a:r>
              <a:rPr lang="en-US" sz="1400" dirty="0">
                <a:solidFill>
                  <a:srgbClr val="333333"/>
                </a:solidFill>
                <a:latin typeface="helvetica-neue"/>
              </a:rPr>
              <a:t>Husqvarna - ~$1000 for 16" </a:t>
            </a:r>
            <a:endParaRPr lang="en-US" sz="1400" b="0" i="0" dirty="0">
              <a:solidFill>
                <a:srgbClr val="333333"/>
              </a:solidFill>
              <a:effectLst/>
              <a:latin typeface="helvetica-neue"/>
            </a:endParaRPr>
          </a:p>
          <a:p>
            <a:pPr marL="285750" indent="-285750">
              <a:buFont typeface="Arial" panose="020B0604020202020204" pitchFamily="34" charset="0"/>
              <a:buChar char="•"/>
            </a:pPr>
            <a:r>
              <a:rPr lang="en-US" sz="1400" b="0" i="0" dirty="0">
                <a:solidFill>
                  <a:srgbClr val="202124"/>
                </a:solidFill>
                <a:effectLst/>
                <a:latin typeface="Google Sans Medium"/>
              </a:rPr>
              <a:t>Makita ?</a:t>
            </a:r>
          </a:p>
        </p:txBody>
      </p:sp>
      <p:sp>
        <p:nvSpPr>
          <p:cNvPr id="2" name="TextBox 1">
            <a:extLst>
              <a:ext uri="{FF2B5EF4-FFF2-40B4-BE49-F238E27FC236}">
                <a16:creationId xmlns:a16="http://schemas.microsoft.com/office/drawing/2014/main" id="{D441E93A-9136-DEA7-73CC-42906F6C8FA1}"/>
              </a:ext>
            </a:extLst>
          </p:cNvPr>
          <p:cNvSpPr txBox="1"/>
          <p:nvPr/>
        </p:nvSpPr>
        <p:spPr>
          <a:xfrm>
            <a:off x="147145" y="669852"/>
            <a:ext cx="5374881" cy="2893100"/>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t>November 2022 – ordered at </a:t>
            </a:r>
            <a:r>
              <a:rPr lang="en-US" sz="1400" dirty="0">
                <a:hlinkClick r:id="rId2"/>
              </a:rPr>
              <a:t>https://</a:t>
            </a:r>
            <a:r>
              <a:rPr lang="en-US" sz="1400" dirty="0" err="1">
                <a:hlinkClick r:id="rId2"/>
              </a:rPr>
              <a:t>www.cpopowertools.com</a:t>
            </a:r>
            <a:r>
              <a:rPr lang="en-US" sz="1400" dirty="0"/>
              <a:t> </a:t>
            </a:r>
          </a:p>
          <a:p>
            <a:r>
              <a:rPr lang="en-US" sz="1400" b="0" i="0" dirty="0">
                <a:solidFill>
                  <a:srgbClr val="191919"/>
                </a:solidFill>
                <a:effectLst/>
                <a:latin typeface="Roboto" panose="02000000000000000000" pitchFamily="2" charset="0"/>
              </a:rPr>
              <a:t>DeWalt </a:t>
            </a:r>
            <a:r>
              <a:rPr lang="en-US" sz="1400" b="1" i="0" dirty="0">
                <a:solidFill>
                  <a:srgbClr val="FF0000"/>
                </a:solidFill>
                <a:effectLst/>
                <a:latin typeface="Roboto" panose="02000000000000000000" pitchFamily="2" charset="0"/>
              </a:rPr>
              <a:t>DCCS672X1</a:t>
            </a:r>
            <a:r>
              <a:rPr lang="en-US" sz="1400" b="0" i="0" dirty="0">
                <a:solidFill>
                  <a:srgbClr val="191919"/>
                </a:solidFill>
                <a:effectLst/>
                <a:latin typeface="Roboto" panose="02000000000000000000" pitchFamily="2" charset="0"/>
              </a:rPr>
              <a:t> 60V MAX </a:t>
            </a:r>
            <a:r>
              <a:rPr lang="en-US" sz="1400" b="0" i="0" dirty="0">
                <a:solidFill>
                  <a:srgbClr val="202124"/>
                </a:solidFill>
                <a:effectLst/>
                <a:latin typeface="Google Sans Medium"/>
              </a:rPr>
              <a:t>Chainsaw</a:t>
            </a:r>
          </a:p>
          <a:p>
            <a:r>
              <a:rPr lang="en-US" sz="1400" b="0" i="0" dirty="0">
                <a:solidFill>
                  <a:srgbClr val="202124"/>
                </a:solidFill>
                <a:effectLst/>
                <a:latin typeface="Google Sans Medium"/>
              </a:rPr>
              <a:t>18" Brushless Cordless Kit ($405) </a:t>
            </a:r>
          </a:p>
          <a:p>
            <a:r>
              <a:rPr lang="en-US" sz="1400" b="0" i="0" dirty="0">
                <a:solidFill>
                  <a:srgbClr val="202124"/>
                </a:solidFill>
                <a:effectLst/>
                <a:latin typeface="Google Sans Medium"/>
              </a:rPr>
              <a:t>includes 1 battery and charger</a:t>
            </a:r>
          </a:p>
          <a:p>
            <a:endParaRPr lang="en-US" sz="1400" dirty="0">
              <a:solidFill>
                <a:srgbClr val="202124"/>
              </a:solidFill>
              <a:latin typeface="Google Sans Medium"/>
            </a:endParaRPr>
          </a:p>
          <a:p>
            <a:r>
              <a:rPr lang="en-US" sz="1400" b="0" i="0" dirty="0">
                <a:solidFill>
                  <a:srgbClr val="202124"/>
                </a:solidFill>
                <a:effectLst/>
                <a:latin typeface="Google Sans Medium"/>
              </a:rPr>
              <a:t>Replacement chain </a:t>
            </a:r>
            <a:r>
              <a:rPr lang="en-US" sz="1400" b="1" i="0" dirty="0">
                <a:solidFill>
                  <a:srgbClr val="FF0000"/>
                </a:solidFill>
                <a:effectLst/>
                <a:latin typeface="Google Sans Medium"/>
              </a:rPr>
              <a:t>DWO1DT618</a:t>
            </a:r>
            <a:r>
              <a:rPr lang="en-US" sz="1400" b="0" i="0" dirty="0">
                <a:solidFill>
                  <a:srgbClr val="202124"/>
                </a:solidFill>
                <a:effectLst/>
                <a:latin typeface="Google Sans Medium"/>
              </a:rPr>
              <a:t>: 18 in. Chainsaw Chain 62 Drive Link</a:t>
            </a:r>
          </a:p>
          <a:p>
            <a:r>
              <a:rPr lang="en-US" sz="1400" b="0" i="0" dirty="0">
                <a:solidFill>
                  <a:srgbClr val="202124"/>
                </a:solidFill>
                <a:effectLst/>
                <a:latin typeface="Google Sans Medium"/>
              </a:rPr>
              <a:t>Semi chisel chain. It is probably a re-branded version of </a:t>
            </a:r>
            <a:r>
              <a:rPr lang="en-US" sz="1400" b="1" i="0" dirty="0">
                <a:solidFill>
                  <a:srgbClr val="FF0000"/>
                </a:solidFill>
                <a:effectLst/>
                <a:latin typeface="Google Sans Medium"/>
              </a:rPr>
              <a:t>Oregon</a:t>
            </a:r>
            <a:r>
              <a:rPr lang="en-US" sz="1400" b="0" i="0" dirty="0">
                <a:solidFill>
                  <a:srgbClr val="202124"/>
                </a:solidFill>
                <a:effectLst/>
                <a:latin typeface="Google Sans Medium"/>
              </a:rPr>
              <a:t> 62-link chain: </a:t>
            </a:r>
            <a:r>
              <a:rPr lang="en-US" sz="1400" b="0" i="0" dirty="0">
                <a:solidFill>
                  <a:srgbClr val="202124"/>
                </a:solidFill>
                <a:effectLst/>
                <a:latin typeface="Google Sans Medium"/>
                <a:hlinkClick r:id="rId3"/>
              </a:rPr>
              <a:t>https://</a:t>
            </a:r>
            <a:r>
              <a:rPr lang="en-US" sz="1400" b="0" i="0" dirty="0" err="1">
                <a:solidFill>
                  <a:srgbClr val="202124"/>
                </a:solidFill>
                <a:effectLst/>
                <a:latin typeface="Google Sans Medium"/>
                <a:hlinkClick r:id="rId3"/>
              </a:rPr>
              <a:t>www.amazon.com</a:t>
            </a:r>
            <a:r>
              <a:rPr lang="en-US" sz="1400" b="0" i="0" dirty="0">
                <a:solidFill>
                  <a:srgbClr val="202124"/>
                </a:solidFill>
                <a:effectLst/>
                <a:latin typeface="Google Sans Medium"/>
                <a:hlinkClick r:id="rId3"/>
              </a:rPr>
              <a:t>/</a:t>
            </a:r>
            <a:r>
              <a:rPr lang="en-US" sz="1400" b="0" i="0" dirty="0" err="1">
                <a:solidFill>
                  <a:srgbClr val="202124"/>
                </a:solidFill>
                <a:effectLst/>
                <a:latin typeface="Google Sans Medium"/>
                <a:hlinkClick r:id="rId3"/>
              </a:rPr>
              <a:t>dp</a:t>
            </a:r>
            <a:r>
              <a:rPr lang="en-US" sz="1400" b="0" i="0" dirty="0">
                <a:solidFill>
                  <a:srgbClr val="202124"/>
                </a:solidFill>
                <a:effectLst/>
                <a:latin typeface="Google Sans Medium"/>
                <a:hlinkClick r:id="rId3"/>
              </a:rPr>
              <a:t>/B00004RA81</a:t>
            </a:r>
            <a:endParaRPr lang="en-US" sz="1400" b="0" i="0" dirty="0">
              <a:solidFill>
                <a:srgbClr val="202124"/>
              </a:solidFill>
              <a:effectLst/>
              <a:latin typeface="Google Sans Medium"/>
            </a:endParaRPr>
          </a:p>
          <a:p>
            <a:endParaRPr lang="en-US" sz="1400" dirty="0">
              <a:solidFill>
                <a:srgbClr val="202124"/>
              </a:solidFill>
              <a:latin typeface="Google Sans Medium"/>
            </a:endParaRPr>
          </a:p>
          <a:p>
            <a:r>
              <a:rPr lang="en-US" sz="1400" dirty="0">
                <a:solidFill>
                  <a:srgbClr val="202124"/>
                </a:solidFill>
                <a:latin typeface="Google Sans Medium"/>
              </a:rPr>
              <a:t>Replacement bar: </a:t>
            </a:r>
            <a:r>
              <a:rPr lang="en-US" sz="1400" b="1" dirty="0">
                <a:solidFill>
                  <a:srgbClr val="FF0000"/>
                </a:solidFill>
                <a:latin typeface="Google Sans Medium"/>
              </a:rPr>
              <a:t>DWZCSB18</a:t>
            </a:r>
            <a:r>
              <a:rPr lang="en-US" sz="1400" dirty="0">
                <a:solidFill>
                  <a:srgbClr val="202124"/>
                </a:solidFill>
                <a:latin typeface="Google Sans Medium"/>
              </a:rPr>
              <a:t>: </a:t>
            </a:r>
            <a:br>
              <a:rPr lang="en-US" sz="1400" dirty="0">
                <a:solidFill>
                  <a:srgbClr val="202124"/>
                </a:solidFill>
                <a:latin typeface="Google Sans Medium"/>
              </a:rPr>
            </a:br>
            <a:r>
              <a:rPr lang="en-US" sz="1400" b="0" i="0" dirty="0">
                <a:solidFill>
                  <a:srgbClr val="202124"/>
                </a:solidFill>
                <a:effectLst/>
                <a:latin typeface="Google Sans Medium"/>
              </a:rPr>
              <a:t>18"</a:t>
            </a:r>
            <a:br>
              <a:rPr lang="en-US" sz="1400" b="0" i="0" dirty="0">
                <a:solidFill>
                  <a:srgbClr val="202124"/>
                </a:solidFill>
                <a:effectLst/>
                <a:latin typeface="Google Sans Medium"/>
              </a:rPr>
            </a:br>
            <a:r>
              <a:rPr lang="en-US" sz="1400" b="0" i="0" dirty="0">
                <a:solidFill>
                  <a:srgbClr val="333333"/>
                </a:solidFill>
                <a:effectLst/>
                <a:latin typeface="helvetica-neue"/>
              </a:rPr>
              <a:t>0.050" </a:t>
            </a:r>
            <a:r>
              <a:rPr lang="en-US" sz="1400" b="0" i="0" dirty="0">
                <a:solidFill>
                  <a:srgbClr val="202124"/>
                </a:solidFill>
                <a:effectLst/>
                <a:latin typeface="Google Sans Medium"/>
              </a:rPr>
              <a:t>(1.3 mm)  </a:t>
            </a:r>
            <a:r>
              <a:rPr lang="en-US" sz="1400" b="0" i="0" dirty="0">
                <a:solidFill>
                  <a:srgbClr val="333333"/>
                </a:solidFill>
                <a:effectLst/>
                <a:latin typeface="helvetica-neue"/>
              </a:rPr>
              <a:t>gauge</a:t>
            </a:r>
            <a:br>
              <a:rPr lang="en-US" sz="1400" b="0" i="0" dirty="0">
                <a:solidFill>
                  <a:srgbClr val="333333"/>
                </a:solidFill>
                <a:effectLst/>
                <a:latin typeface="helvetica-neue"/>
              </a:rPr>
            </a:br>
            <a:r>
              <a:rPr lang="en-US" sz="1400" b="0" i="0" dirty="0">
                <a:solidFill>
                  <a:srgbClr val="333333"/>
                </a:solidFill>
                <a:effectLst/>
                <a:latin typeface="helvetica-neue"/>
              </a:rPr>
              <a:t>3/8" low-profile pitch</a:t>
            </a:r>
            <a:endParaRPr lang="en-US" sz="1400" b="0" i="0" dirty="0">
              <a:solidFill>
                <a:srgbClr val="202124"/>
              </a:solidFill>
              <a:effectLst/>
              <a:latin typeface="Google Sans Medium"/>
            </a:endParaRPr>
          </a:p>
        </p:txBody>
      </p:sp>
      <p:pic>
        <p:nvPicPr>
          <p:cNvPr id="1026" name="Picture 2" descr="Amazon.com : DEWALT (DCCS672X1 60V FLEXVOLT 18&quot; Brushless Chainsaw,  Yellow/Black : Patio, Lawn &amp; Garden">
            <a:extLst>
              <a:ext uri="{FF2B5EF4-FFF2-40B4-BE49-F238E27FC236}">
                <a16:creationId xmlns:a16="http://schemas.microsoft.com/office/drawing/2014/main" id="{1B03FFCD-BDBF-E393-AF0C-CBDA70EECFD4}"/>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884260" y="523220"/>
            <a:ext cx="5930900" cy="186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34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01B420-FAE3-8074-E9F3-B882D112C08A}"/>
              </a:ext>
            </a:extLst>
          </p:cNvPr>
          <p:cNvSpPr txBox="1"/>
          <p:nvPr/>
        </p:nvSpPr>
        <p:spPr>
          <a:xfrm>
            <a:off x="8607307" y="5352603"/>
            <a:ext cx="3490967" cy="1415772"/>
          </a:xfrm>
          <a:prstGeom prst="rect">
            <a:avLst/>
          </a:prstGeom>
          <a:solidFill>
            <a:schemeClr val="accent4">
              <a:lumMod val="20000"/>
              <a:lumOff val="80000"/>
            </a:schemeClr>
          </a:solidFill>
          <a:ln>
            <a:solidFill>
              <a:srgbClr val="FF0000"/>
            </a:solidFill>
          </a:ln>
        </p:spPr>
        <p:txBody>
          <a:bodyPr wrap="square" rtlCol="0">
            <a:spAutoFit/>
          </a:bodyPr>
          <a:lstStyle/>
          <a:p>
            <a:pPr algn="l"/>
            <a:r>
              <a:rPr lang="en-US" sz="1400" dirty="0"/>
              <a:t>Starting </a:t>
            </a:r>
            <a:r>
              <a:rPr lang="en-US" sz="1400" i="0" dirty="0">
                <a:solidFill>
                  <a:srgbClr val="030303"/>
                </a:solidFill>
                <a:effectLst/>
              </a:rPr>
              <a:t>Husqvarna Chainsaw</a:t>
            </a:r>
            <a:endParaRPr lang="en-US" sz="1400" dirty="0"/>
          </a:p>
          <a:p>
            <a:pPr marL="285750" indent="-285750">
              <a:buFont typeface="Arial" panose="020B0604020202020204" pitchFamily="34" charset="0"/>
              <a:buChar char="•"/>
            </a:pPr>
            <a:r>
              <a:rPr lang="en-US" sz="1100" dirty="0">
                <a:hlinkClick r:id="rId2"/>
              </a:rPr>
              <a:t>https://www.youtube.com/watch?v=Mstt3POxXSo</a:t>
            </a:r>
            <a:endParaRPr lang="en-US" sz="1100" dirty="0"/>
          </a:p>
          <a:p>
            <a:pPr marL="285750" indent="-285750">
              <a:buFont typeface="Arial" panose="020B0604020202020204" pitchFamily="34" charset="0"/>
              <a:buChar char="•"/>
            </a:pPr>
            <a:r>
              <a:rPr lang="en-US" sz="1100" dirty="0">
                <a:hlinkClick r:id="rId3"/>
              </a:rPr>
              <a:t>https://www.youtube.com/watch?v=ZlvMhxAe3Es</a:t>
            </a:r>
            <a:endParaRPr lang="en-US" sz="1100" dirty="0"/>
          </a:p>
          <a:p>
            <a:endParaRPr lang="en-US" sz="1400" dirty="0"/>
          </a:p>
          <a:p>
            <a:r>
              <a:rPr lang="en-US" sz="1400" dirty="0"/>
              <a:t>Starting </a:t>
            </a:r>
            <a:r>
              <a:rPr lang="en-US" sz="1400" i="0" dirty="0">
                <a:solidFill>
                  <a:srgbClr val="030303"/>
                </a:solidFill>
                <a:effectLst/>
              </a:rPr>
              <a:t>Husqvarna </a:t>
            </a:r>
            <a:r>
              <a:rPr lang="en-US" sz="1400" dirty="0"/>
              <a:t>550XP Mark II</a:t>
            </a:r>
          </a:p>
          <a:p>
            <a:pPr marL="285750" indent="-285750">
              <a:buFont typeface="Arial" panose="020B0604020202020204" pitchFamily="34" charset="0"/>
              <a:buChar char="•"/>
            </a:pPr>
            <a:r>
              <a:rPr lang="en-US" sz="1100" dirty="0">
                <a:hlinkClick r:id="rId4"/>
              </a:rPr>
              <a:t>https://www.youtube.com/watch?v=xjvz_5QadRc</a:t>
            </a:r>
            <a:endParaRPr lang="en-US" sz="1100" dirty="0"/>
          </a:p>
          <a:p>
            <a:pPr marL="285750" indent="-285750">
              <a:buFont typeface="Arial" panose="020B0604020202020204" pitchFamily="34" charset="0"/>
              <a:buChar char="•"/>
            </a:pPr>
            <a:r>
              <a:rPr lang="en-US" sz="1100" dirty="0">
                <a:hlinkClick r:id="rId5"/>
              </a:rPr>
              <a:t>https://www.youtube.com/watch?v=ekAPgJnmLE8</a:t>
            </a:r>
            <a:endParaRPr lang="en-US" sz="1100" dirty="0"/>
          </a:p>
        </p:txBody>
      </p:sp>
      <p:sp>
        <p:nvSpPr>
          <p:cNvPr id="4" name="TextBox 3">
            <a:extLst>
              <a:ext uri="{FF2B5EF4-FFF2-40B4-BE49-F238E27FC236}">
                <a16:creationId xmlns:a16="http://schemas.microsoft.com/office/drawing/2014/main" id="{C45E8890-0BB7-9DDC-BBFF-2E271F18E62B}"/>
              </a:ext>
            </a:extLst>
          </p:cNvPr>
          <p:cNvSpPr txBox="1"/>
          <p:nvPr/>
        </p:nvSpPr>
        <p:spPr>
          <a:xfrm>
            <a:off x="93726" y="797510"/>
            <a:ext cx="5347398" cy="5262979"/>
          </a:xfrm>
          <a:prstGeom prst="rect">
            <a:avLst/>
          </a:prstGeom>
          <a:solidFill>
            <a:schemeClr val="accent4">
              <a:lumMod val="20000"/>
              <a:lumOff val="80000"/>
            </a:schemeClr>
          </a:solidFill>
          <a:ln>
            <a:solidFill>
              <a:srgbClr val="FF0000"/>
            </a:solidFill>
          </a:ln>
        </p:spPr>
        <p:txBody>
          <a:bodyPr wrap="square" rtlCol="0">
            <a:spAutoFit/>
          </a:bodyPr>
          <a:lstStyle/>
          <a:p>
            <a:r>
              <a:rPr lang="en-US" sz="1400" b="0" dirty="0">
                <a:effectLst/>
              </a:rPr>
              <a:t>To Start:</a:t>
            </a:r>
          </a:p>
          <a:p>
            <a:pPr marL="342900" indent="-342900">
              <a:buFont typeface="+mj-lt"/>
              <a:buAutoNum type="arabicPeriod"/>
            </a:pPr>
            <a:r>
              <a:rPr lang="en-US" sz="1400" b="0" dirty="0">
                <a:effectLst/>
              </a:rPr>
              <a:t>Engage the chain brake (push the front hand guard forward)</a:t>
            </a:r>
          </a:p>
          <a:p>
            <a:pPr marL="342900" indent="-342900">
              <a:buFont typeface="+mj-lt"/>
              <a:buAutoNum type="arabicPeriod"/>
            </a:pPr>
            <a:r>
              <a:rPr lang="en-US" sz="1400" b="0" dirty="0">
                <a:effectLst/>
              </a:rPr>
              <a:t>Pull the red start/stop switch </a:t>
            </a:r>
            <a:r>
              <a:rPr lang="en-US" sz="1400" b="1" dirty="0">
                <a:solidFill>
                  <a:srgbClr val="FF0000"/>
                </a:solidFill>
                <a:effectLst/>
              </a:rPr>
              <a:t>out and up </a:t>
            </a:r>
            <a:br>
              <a:rPr lang="en-US" sz="1400" b="0" dirty="0">
                <a:effectLst/>
              </a:rPr>
            </a:br>
            <a:r>
              <a:rPr lang="en-US" sz="1400" b="0" dirty="0">
                <a:effectLst/>
              </a:rPr>
              <a:t>to set it in </a:t>
            </a:r>
            <a:r>
              <a:rPr lang="en-US" sz="1400" b="1" dirty="0">
                <a:solidFill>
                  <a:srgbClr val="FF0000"/>
                </a:solidFill>
                <a:effectLst/>
              </a:rPr>
              <a:t>choke position</a:t>
            </a:r>
            <a:r>
              <a:rPr lang="en-US" sz="1400" b="0" dirty="0">
                <a:effectLst/>
              </a:rPr>
              <a:t>.</a:t>
            </a:r>
            <a:br>
              <a:rPr lang="en-US" sz="1400" b="0" dirty="0">
                <a:effectLst/>
              </a:rPr>
            </a:br>
            <a:r>
              <a:rPr lang="en-US" sz="1400" b="0" dirty="0">
                <a:effectLst/>
              </a:rPr>
              <a:t>(note – it has 3 positions: </a:t>
            </a:r>
            <a:r>
              <a:rPr lang="en-US" sz="1400" b="1" dirty="0">
                <a:solidFill>
                  <a:srgbClr val="00B050"/>
                </a:solidFill>
                <a:effectLst/>
              </a:rPr>
              <a:t>up(choke), middle (run), down (stop)</a:t>
            </a:r>
          </a:p>
          <a:p>
            <a:pPr marL="342900" indent="-342900">
              <a:buFont typeface="+mj-lt"/>
              <a:buAutoNum type="arabicPeriod"/>
            </a:pPr>
            <a:r>
              <a:rPr lang="en-US" sz="1400" b="0" dirty="0">
                <a:effectLst/>
              </a:rPr>
              <a:t>Press the air purge bulb 6 times (or until </a:t>
            </a:r>
            <a:r>
              <a:rPr lang="en-US" sz="1400" b="1" dirty="0">
                <a:solidFill>
                  <a:srgbClr val="FF0000"/>
                </a:solidFill>
                <a:effectLst/>
              </a:rPr>
              <a:t>fuel starts to fill the bulb </a:t>
            </a:r>
            <a:r>
              <a:rPr lang="en-US" sz="1400" b="0" dirty="0">
                <a:effectLst/>
              </a:rPr>
              <a:t>– it is not necessary to fill the air purge bulb fully).</a:t>
            </a:r>
          </a:p>
          <a:p>
            <a:pPr marL="342900" indent="-342900">
              <a:buFont typeface="+mj-lt"/>
              <a:buAutoNum type="arabicPeriod"/>
            </a:pPr>
            <a:r>
              <a:rPr lang="en-US" sz="1400" b="1" dirty="0">
                <a:solidFill>
                  <a:srgbClr val="00B050"/>
                </a:solidFill>
                <a:effectLst/>
              </a:rPr>
              <a:t>Put the device on the ground</a:t>
            </a:r>
            <a:r>
              <a:rPr lang="en-US" sz="1400" b="0" dirty="0">
                <a:effectLst/>
              </a:rPr>
              <a:t>, </a:t>
            </a:r>
            <a:br>
              <a:rPr lang="en-US" sz="1400" b="0" dirty="0">
                <a:effectLst/>
              </a:rPr>
            </a:br>
            <a:r>
              <a:rPr lang="en-US" sz="1400" b="0" dirty="0">
                <a:effectLst/>
              </a:rPr>
              <a:t>put your </a:t>
            </a:r>
            <a:r>
              <a:rPr lang="en-US" sz="1400" b="1" dirty="0">
                <a:solidFill>
                  <a:srgbClr val="00B050"/>
                </a:solidFill>
                <a:effectLst/>
              </a:rPr>
              <a:t>right foot into the </a:t>
            </a:r>
            <a:r>
              <a:rPr lang="en-US" sz="1400" b="1" dirty="0" err="1">
                <a:solidFill>
                  <a:srgbClr val="00B050"/>
                </a:solidFill>
                <a:effectLst/>
              </a:rPr>
              <a:t>footgrip</a:t>
            </a:r>
            <a:br>
              <a:rPr lang="en-US" sz="1400" b="0" dirty="0">
                <a:effectLst/>
              </a:rPr>
            </a:br>
            <a:r>
              <a:rPr lang="en-US" sz="1400" b="0" dirty="0">
                <a:effectLst/>
              </a:rPr>
              <a:t>on the rear handle, put your left hand on the front handle.</a:t>
            </a:r>
          </a:p>
          <a:p>
            <a:pPr marL="342900" indent="-342900">
              <a:buFont typeface="+mj-lt"/>
              <a:buAutoNum type="arabicPeriod"/>
            </a:pPr>
            <a:r>
              <a:rPr lang="en-US" sz="1400" b="1" dirty="0">
                <a:solidFill>
                  <a:srgbClr val="FF0000"/>
                </a:solidFill>
                <a:effectLst/>
              </a:rPr>
              <a:t>Pull the starter rope </a:t>
            </a:r>
            <a:r>
              <a:rPr lang="en-US" sz="1400" b="0" dirty="0">
                <a:effectLst/>
              </a:rPr>
              <a:t>handle slowly with your right hand </a:t>
            </a:r>
            <a:br>
              <a:rPr lang="en-US" sz="1400" b="0" dirty="0">
                <a:effectLst/>
              </a:rPr>
            </a:br>
            <a:r>
              <a:rPr lang="en-US" sz="1400" b="0" dirty="0">
                <a:effectLst/>
              </a:rPr>
              <a:t>until you feel resistance.</a:t>
            </a:r>
          </a:p>
          <a:p>
            <a:pPr marL="342900" indent="-342900">
              <a:buFont typeface="+mj-lt"/>
              <a:buAutoNum type="arabicPeriod"/>
            </a:pPr>
            <a:r>
              <a:rPr lang="en-US" sz="1400" b="1" dirty="0">
                <a:solidFill>
                  <a:srgbClr val="FF0000"/>
                </a:solidFill>
                <a:effectLst/>
              </a:rPr>
              <a:t>Pull the starter rope </a:t>
            </a:r>
            <a:r>
              <a:rPr lang="en-US" sz="1400" b="0" dirty="0">
                <a:effectLst/>
              </a:rPr>
              <a:t>handle quickly and with force. </a:t>
            </a:r>
            <a:br>
              <a:rPr lang="en-US" sz="1400" b="0" dirty="0">
                <a:effectLst/>
              </a:rPr>
            </a:br>
            <a:r>
              <a:rPr lang="en-US" sz="1400" b="0" dirty="0">
                <a:effectLst/>
              </a:rPr>
              <a:t>Do it several times until engine shows life (</a:t>
            </a:r>
            <a:r>
              <a:rPr lang="en-US" sz="1400" b="1" dirty="0">
                <a:solidFill>
                  <a:srgbClr val="FF0000"/>
                </a:solidFill>
                <a:effectLst/>
              </a:rPr>
              <a:t>fires/engages once</a:t>
            </a:r>
            <a:r>
              <a:rPr lang="en-US" sz="1400" b="0" dirty="0">
                <a:effectLst/>
              </a:rPr>
              <a:t>).</a:t>
            </a:r>
          </a:p>
          <a:p>
            <a:pPr marL="342900" indent="-342900">
              <a:buFont typeface="+mj-lt"/>
              <a:buAutoNum type="arabicPeriod"/>
            </a:pPr>
            <a:r>
              <a:rPr lang="en-US" sz="1400" b="1" dirty="0">
                <a:solidFill>
                  <a:srgbClr val="FF0000"/>
                </a:solidFill>
                <a:effectLst/>
              </a:rPr>
              <a:t>Disengage the choke </a:t>
            </a:r>
            <a:br>
              <a:rPr lang="en-US" sz="1400" b="0" dirty="0">
                <a:effectLst/>
              </a:rPr>
            </a:br>
            <a:r>
              <a:rPr lang="en-US" sz="1400" b="0" dirty="0">
                <a:effectLst/>
              </a:rPr>
              <a:t>(move red start/stop switch down into middle position).</a:t>
            </a:r>
          </a:p>
          <a:p>
            <a:pPr marL="342900" indent="-342900">
              <a:buFont typeface="+mj-lt"/>
              <a:buAutoNum type="arabicPeriod"/>
            </a:pPr>
            <a:r>
              <a:rPr lang="en-US" sz="1400" b="0" dirty="0">
                <a:effectLst/>
              </a:rPr>
              <a:t>Pull the starter rope handle several times until the </a:t>
            </a:r>
            <a:r>
              <a:rPr lang="en-US" sz="1400" b="1" dirty="0">
                <a:solidFill>
                  <a:srgbClr val="FF0000"/>
                </a:solidFill>
                <a:effectLst/>
              </a:rPr>
              <a:t>engine starts</a:t>
            </a:r>
            <a:r>
              <a:rPr lang="en-US" sz="1400" b="0" dirty="0">
                <a:effectLst/>
              </a:rPr>
              <a:t>.</a:t>
            </a:r>
          </a:p>
          <a:p>
            <a:pPr marL="342900" indent="-342900">
              <a:buFont typeface="+mj-lt"/>
              <a:buAutoNum type="arabicPeriod"/>
            </a:pPr>
            <a:r>
              <a:rPr lang="en-US" sz="1400" b="0" dirty="0">
                <a:effectLst/>
              </a:rPr>
              <a:t>Quickly disengage the </a:t>
            </a:r>
            <a:r>
              <a:rPr lang="en-US" sz="1400" b="1" dirty="0">
                <a:solidFill>
                  <a:srgbClr val="FF0000"/>
                </a:solidFill>
                <a:effectLst/>
              </a:rPr>
              <a:t>throttle trigger lockout </a:t>
            </a:r>
            <a:r>
              <a:rPr lang="en-US" sz="1400" b="0" dirty="0">
                <a:effectLst/>
              </a:rPr>
              <a:t>to set to idle speed.</a:t>
            </a:r>
          </a:p>
          <a:p>
            <a:pPr marL="342900" indent="-342900">
              <a:buFont typeface="+mj-lt"/>
              <a:buAutoNum type="arabicPeriod"/>
            </a:pPr>
            <a:endParaRPr lang="en-US" sz="1400" b="0" dirty="0">
              <a:effectLst/>
            </a:endParaRPr>
          </a:p>
          <a:p>
            <a:pPr marL="342900" indent="-342900">
              <a:buFont typeface="+mj-lt"/>
              <a:buAutoNum type="arabicPeriod"/>
            </a:pPr>
            <a:r>
              <a:rPr lang="en-US" sz="1400" b="0" dirty="0">
                <a:effectLst/>
              </a:rPr>
              <a:t>Disengage the chain brake (move the front hand guard rearward).</a:t>
            </a:r>
          </a:p>
          <a:p>
            <a:pPr marL="342900" indent="-342900">
              <a:buFont typeface="+mj-lt"/>
              <a:buAutoNum type="arabicPeriod"/>
            </a:pPr>
            <a:r>
              <a:rPr lang="en-US" sz="1400" b="0" dirty="0">
                <a:effectLst/>
              </a:rPr>
              <a:t>Use the saw.</a:t>
            </a:r>
          </a:p>
          <a:p>
            <a:br>
              <a:rPr lang="en-US" sz="1400" b="0" dirty="0">
                <a:effectLst/>
              </a:rPr>
            </a:br>
            <a:r>
              <a:rPr lang="en-US" sz="1400" b="0" dirty="0">
                <a:effectLst/>
              </a:rPr>
              <a:t>To stop:</a:t>
            </a:r>
          </a:p>
          <a:p>
            <a:pPr marL="285750" indent="-285750">
              <a:buFont typeface="Arial" panose="020B0604020202020204" pitchFamily="34" charset="0"/>
              <a:buChar char="•"/>
            </a:pPr>
            <a:r>
              <a:rPr lang="en-US" sz="1400" b="0" dirty="0">
                <a:effectLst/>
              </a:rPr>
              <a:t>Push the start/stop switch down to stop the engine.</a:t>
            </a:r>
          </a:p>
        </p:txBody>
      </p:sp>
      <p:sp>
        <p:nvSpPr>
          <p:cNvPr id="5" name="TextBox 4">
            <a:extLst>
              <a:ext uri="{FF2B5EF4-FFF2-40B4-BE49-F238E27FC236}">
                <a16:creationId xmlns:a16="http://schemas.microsoft.com/office/drawing/2014/main" id="{FFCDE021-20F9-08C9-4F24-ED53047727FC}"/>
              </a:ext>
            </a:extLst>
          </p:cNvPr>
          <p:cNvSpPr txBox="1"/>
          <p:nvPr/>
        </p:nvSpPr>
        <p:spPr>
          <a:xfrm>
            <a:off x="0" y="0"/>
            <a:ext cx="5039711" cy="523220"/>
          </a:xfrm>
          <a:prstGeom prst="rect">
            <a:avLst/>
          </a:prstGeom>
          <a:noFill/>
        </p:spPr>
        <p:txBody>
          <a:bodyPr wrap="square" rtlCol="0">
            <a:spAutoFit/>
          </a:bodyPr>
          <a:lstStyle/>
          <a:p>
            <a:r>
              <a:rPr lang="en-US" sz="2800" b="1"/>
              <a:t>Starting </a:t>
            </a:r>
            <a:r>
              <a:rPr lang="en-US" sz="2800" b="1" i="0">
                <a:solidFill>
                  <a:srgbClr val="030303"/>
                </a:solidFill>
                <a:effectLst/>
              </a:rPr>
              <a:t>Husqvarna Chainsaw</a:t>
            </a:r>
            <a:endParaRPr lang="en-US" sz="2800" b="1" i="0">
              <a:solidFill>
                <a:srgbClr val="000000"/>
              </a:solidFill>
              <a:effectLst/>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4A01D73F-8653-E039-51DA-2EB226908496}"/>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566421" y="4560720"/>
            <a:ext cx="1548348" cy="1398646"/>
          </a:xfrm>
          <a:prstGeom prst="rect">
            <a:avLst/>
          </a:prstGeom>
        </p:spPr>
      </p:pic>
      <p:sp>
        <p:nvSpPr>
          <p:cNvPr id="6" name="Down Arrow 5">
            <a:extLst>
              <a:ext uri="{FF2B5EF4-FFF2-40B4-BE49-F238E27FC236}">
                <a16:creationId xmlns:a16="http://schemas.microsoft.com/office/drawing/2014/main" id="{26A800BE-1EAA-9A92-FBEE-3D89986CF229}"/>
              </a:ext>
            </a:extLst>
          </p:cNvPr>
          <p:cNvSpPr/>
          <p:nvPr/>
        </p:nvSpPr>
        <p:spPr>
          <a:xfrm rot="16363398">
            <a:off x="4774953" y="3855154"/>
            <a:ext cx="150357" cy="18072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4F66CAF-A5BB-794F-1295-E873D94BAED1}"/>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566421" y="1993352"/>
            <a:ext cx="1919336" cy="1108349"/>
          </a:xfrm>
          <a:prstGeom prst="rect">
            <a:avLst/>
          </a:prstGeom>
        </p:spPr>
      </p:pic>
      <p:sp>
        <p:nvSpPr>
          <p:cNvPr id="10" name="Down Arrow 9">
            <a:extLst>
              <a:ext uri="{FF2B5EF4-FFF2-40B4-BE49-F238E27FC236}">
                <a16:creationId xmlns:a16="http://schemas.microsoft.com/office/drawing/2014/main" id="{EE305914-0A06-CCE8-16C0-9F6AE5772206}"/>
              </a:ext>
            </a:extLst>
          </p:cNvPr>
          <p:cNvSpPr/>
          <p:nvPr/>
        </p:nvSpPr>
        <p:spPr>
          <a:xfrm rot="17278336">
            <a:off x="5763477" y="1696376"/>
            <a:ext cx="140633" cy="11021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F175EE5E-5216-A460-6E72-5D23636ABC6B}"/>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515272" y="3165533"/>
            <a:ext cx="2039557" cy="1274160"/>
          </a:xfrm>
          <a:prstGeom prst="rect">
            <a:avLst/>
          </a:prstGeom>
        </p:spPr>
      </p:pic>
      <p:pic>
        <p:nvPicPr>
          <p:cNvPr id="12" name="Picture 11">
            <a:extLst>
              <a:ext uri="{FF2B5EF4-FFF2-40B4-BE49-F238E27FC236}">
                <a16:creationId xmlns:a16="http://schemas.microsoft.com/office/drawing/2014/main" id="{6DAB80E5-3FD9-F7A6-15A5-D020E2F9B378}"/>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715645" y="2484344"/>
            <a:ext cx="2919686" cy="2009366"/>
          </a:xfrm>
          <a:prstGeom prst="rect">
            <a:avLst/>
          </a:prstGeom>
        </p:spPr>
      </p:pic>
      <p:pic>
        <p:nvPicPr>
          <p:cNvPr id="13" name="Picture 12">
            <a:extLst>
              <a:ext uri="{FF2B5EF4-FFF2-40B4-BE49-F238E27FC236}">
                <a16:creationId xmlns:a16="http://schemas.microsoft.com/office/drawing/2014/main" id="{78BED8ED-BC4D-D114-77E8-512CA732C79A}"/>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5566421" y="185302"/>
            <a:ext cx="2801009" cy="1764695"/>
          </a:xfrm>
          <a:prstGeom prst="rect">
            <a:avLst/>
          </a:prstGeom>
        </p:spPr>
      </p:pic>
      <p:sp>
        <p:nvSpPr>
          <p:cNvPr id="8" name="Down Arrow 7">
            <a:extLst>
              <a:ext uri="{FF2B5EF4-FFF2-40B4-BE49-F238E27FC236}">
                <a16:creationId xmlns:a16="http://schemas.microsoft.com/office/drawing/2014/main" id="{89085B89-DF0C-CAF6-11A4-905EC1E01C72}"/>
              </a:ext>
            </a:extLst>
          </p:cNvPr>
          <p:cNvSpPr/>
          <p:nvPr/>
        </p:nvSpPr>
        <p:spPr>
          <a:xfrm rot="15878272">
            <a:off x="4912528" y="-693053"/>
            <a:ext cx="148804" cy="42604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0508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749551-75B9-AA72-C1FF-E2131EBA5D8E}"/>
              </a:ext>
            </a:extLst>
          </p:cNvPr>
          <p:cNvSpPr txBox="1"/>
          <p:nvPr/>
        </p:nvSpPr>
        <p:spPr>
          <a:xfrm>
            <a:off x="90311" y="1355590"/>
            <a:ext cx="3411020" cy="615553"/>
          </a:xfrm>
          <a:prstGeom prst="rect">
            <a:avLst/>
          </a:prstGeom>
          <a:noFill/>
        </p:spPr>
        <p:txBody>
          <a:bodyPr wrap="square" rtlCol="0">
            <a:spAutoFit/>
          </a:bodyPr>
          <a:lstStyle/>
          <a:p>
            <a:r>
              <a:rPr lang="en-US" sz="1400" b="0" i="0">
                <a:effectLst/>
              </a:rPr>
              <a:t>The Timberline chainsaw sharpener</a:t>
            </a:r>
          </a:p>
          <a:p>
            <a:pPr marL="171450" indent="-171450">
              <a:buFont typeface="Arial" panose="020B0604020202020204" pitchFamily="34" charset="0"/>
              <a:buChar char="•"/>
            </a:pPr>
            <a:r>
              <a:rPr lang="en-US" sz="1000"/>
              <a:t>https://www.youtube.com/watch?v=gRnwhopT_dc</a:t>
            </a:r>
          </a:p>
          <a:p>
            <a:pPr marL="171450" indent="-171450">
              <a:buFont typeface="Arial" panose="020B0604020202020204" pitchFamily="34" charset="0"/>
              <a:buChar char="•"/>
            </a:pPr>
            <a:r>
              <a:rPr lang="en-US" sz="1000"/>
              <a:t>https://timberlinesharpener.com/sizing/</a:t>
            </a:r>
          </a:p>
        </p:txBody>
      </p:sp>
      <p:pic>
        <p:nvPicPr>
          <p:cNvPr id="3" name="Picture 2">
            <a:extLst>
              <a:ext uri="{FF2B5EF4-FFF2-40B4-BE49-F238E27FC236}">
                <a16:creationId xmlns:a16="http://schemas.microsoft.com/office/drawing/2014/main" id="{E69AD261-2B60-E147-3009-C8FBFC00614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414411" y="3114338"/>
            <a:ext cx="2957963" cy="1370461"/>
          </a:xfrm>
          <a:prstGeom prst="rect">
            <a:avLst/>
          </a:prstGeom>
        </p:spPr>
      </p:pic>
      <p:pic>
        <p:nvPicPr>
          <p:cNvPr id="4" name="Picture 3">
            <a:extLst>
              <a:ext uri="{FF2B5EF4-FFF2-40B4-BE49-F238E27FC236}">
                <a16:creationId xmlns:a16="http://schemas.microsoft.com/office/drawing/2014/main" id="{8928319C-833E-21DA-D9FE-8A5CECF5B27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203352" y="1249293"/>
            <a:ext cx="2074165" cy="1542767"/>
          </a:xfrm>
          <a:prstGeom prst="rect">
            <a:avLst/>
          </a:prstGeom>
        </p:spPr>
      </p:pic>
      <p:pic>
        <p:nvPicPr>
          <p:cNvPr id="5" name="Picture 4">
            <a:extLst>
              <a:ext uri="{FF2B5EF4-FFF2-40B4-BE49-F238E27FC236}">
                <a16:creationId xmlns:a16="http://schemas.microsoft.com/office/drawing/2014/main" id="{A3927BDE-B1FA-7F32-F5E9-5447DC8050E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727124" y="4579339"/>
            <a:ext cx="2092503" cy="2097952"/>
          </a:xfrm>
          <a:prstGeom prst="rect">
            <a:avLst/>
          </a:prstGeom>
        </p:spPr>
      </p:pic>
      <p:sp>
        <p:nvSpPr>
          <p:cNvPr id="7" name="TextBox 6">
            <a:extLst>
              <a:ext uri="{FF2B5EF4-FFF2-40B4-BE49-F238E27FC236}">
                <a16:creationId xmlns:a16="http://schemas.microsoft.com/office/drawing/2014/main" id="{DC0B09EF-61B3-F878-9AC8-21960DD3897D}"/>
              </a:ext>
            </a:extLst>
          </p:cNvPr>
          <p:cNvSpPr txBox="1"/>
          <p:nvPr/>
        </p:nvSpPr>
        <p:spPr>
          <a:xfrm>
            <a:off x="91072" y="3252290"/>
            <a:ext cx="2957204" cy="677108"/>
          </a:xfrm>
          <a:prstGeom prst="rect">
            <a:avLst/>
          </a:prstGeom>
          <a:noFill/>
        </p:spPr>
        <p:txBody>
          <a:bodyPr wrap="square" rtlCol="0">
            <a:spAutoFit/>
          </a:bodyPr>
          <a:lstStyle/>
          <a:p>
            <a:r>
              <a:rPr lang="en-US" sz="1400" b="0" i="0">
                <a:effectLst/>
              </a:rPr>
              <a:t>STIHL 2 in 1 Easy File Chainsaw Chain Sharpener</a:t>
            </a:r>
            <a:endParaRPr lang="en-US" sz="1400"/>
          </a:p>
          <a:p>
            <a:r>
              <a:rPr lang="en-US" sz="1000"/>
              <a:t>https://www.youtube.com/watch?v=SzjmpNTVH6U</a:t>
            </a:r>
          </a:p>
        </p:txBody>
      </p:sp>
      <p:sp>
        <p:nvSpPr>
          <p:cNvPr id="8" name="TextBox 7">
            <a:extLst>
              <a:ext uri="{FF2B5EF4-FFF2-40B4-BE49-F238E27FC236}">
                <a16:creationId xmlns:a16="http://schemas.microsoft.com/office/drawing/2014/main" id="{7CA25F6C-4CB2-DBA5-1829-697998DBC185}"/>
              </a:ext>
            </a:extLst>
          </p:cNvPr>
          <p:cNvSpPr txBox="1"/>
          <p:nvPr/>
        </p:nvSpPr>
        <p:spPr>
          <a:xfrm>
            <a:off x="90311" y="4870043"/>
            <a:ext cx="3411020" cy="738664"/>
          </a:xfrm>
          <a:prstGeom prst="rect">
            <a:avLst/>
          </a:prstGeom>
          <a:noFill/>
        </p:spPr>
        <p:txBody>
          <a:bodyPr wrap="square" rtlCol="0">
            <a:spAutoFit/>
          </a:bodyPr>
          <a:lstStyle/>
          <a:p>
            <a:r>
              <a:rPr lang="en-US" sz="1400"/>
              <a:t>Oregon Professional Compact 120-Volt Bench Grinder, Universal Saw Chain Sharpener, for All Chainsaw Chains</a:t>
            </a:r>
          </a:p>
        </p:txBody>
      </p:sp>
      <p:sp>
        <p:nvSpPr>
          <p:cNvPr id="9" name="TextBox 8">
            <a:extLst>
              <a:ext uri="{FF2B5EF4-FFF2-40B4-BE49-F238E27FC236}">
                <a16:creationId xmlns:a16="http://schemas.microsoft.com/office/drawing/2014/main" id="{5639923C-B384-74D6-5663-75214926E437}"/>
              </a:ext>
            </a:extLst>
          </p:cNvPr>
          <p:cNvSpPr txBox="1"/>
          <p:nvPr/>
        </p:nvSpPr>
        <p:spPr>
          <a:xfrm>
            <a:off x="5039711" y="15388"/>
            <a:ext cx="7061978" cy="738664"/>
          </a:xfrm>
          <a:prstGeom prst="rect">
            <a:avLst/>
          </a:prstGeom>
          <a:noFill/>
        </p:spPr>
        <p:txBody>
          <a:bodyPr wrap="square" rtlCol="0">
            <a:spAutoFit/>
          </a:bodyPr>
          <a:lstStyle/>
          <a:p>
            <a:pPr marL="171450" indent="-171450">
              <a:buFont typeface="Arial" panose="020B0604020202020204" pitchFamily="34" charset="0"/>
              <a:buChar char="•"/>
            </a:pPr>
            <a:r>
              <a:rPr lang="en-US" sz="1400" i="0">
                <a:solidFill>
                  <a:srgbClr val="030303"/>
                </a:solidFill>
                <a:effectLst/>
              </a:rPr>
              <a:t>No Nonsense Guide to Chainsaw Sharpening</a:t>
            </a:r>
            <a:r>
              <a:rPr lang="en-US" sz="1000" i="0">
                <a:solidFill>
                  <a:srgbClr val="030303"/>
                </a:solidFill>
                <a:effectLst/>
              </a:rPr>
              <a:t> - </a:t>
            </a:r>
            <a:r>
              <a:rPr lang="en-US" sz="1000" i="0">
                <a:solidFill>
                  <a:srgbClr val="030303"/>
                </a:solidFill>
                <a:effectLst/>
                <a:cs typeface="Calibri" panose="020F0502020204030204" pitchFamily="34" charset="0"/>
                <a:hlinkClick r:id="rId5"/>
              </a:rPr>
              <a:t>https://www.youtube.com/watch?v=Ca-0Yd6uAKc</a:t>
            </a:r>
            <a:endParaRPr lang="en-US" sz="1000">
              <a:cs typeface="Calibri" panose="020F0502020204030204" pitchFamily="34" charset="0"/>
            </a:endParaRPr>
          </a:p>
          <a:p>
            <a:pPr marL="171450" indent="-171450">
              <a:buFont typeface="Arial" panose="020B0604020202020204" pitchFamily="34" charset="0"/>
              <a:buChar char="•"/>
            </a:pPr>
            <a:r>
              <a:rPr lang="en-US" sz="1400" i="0">
                <a:solidFill>
                  <a:srgbClr val="030303"/>
                </a:solidFill>
                <a:effectLst/>
              </a:rPr>
              <a:t>CORRECT WAY To SHARPEN A Chainsaw (Step By Step)</a:t>
            </a:r>
            <a:r>
              <a:rPr lang="en-US" sz="1000" i="0">
                <a:solidFill>
                  <a:srgbClr val="030303"/>
                </a:solidFill>
                <a:effectLst/>
              </a:rPr>
              <a:t> - </a:t>
            </a:r>
            <a:r>
              <a:rPr lang="en-US" sz="1000" i="0">
                <a:solidFill>
                  <a:srgbClr val="030303"/>
                </a:solidFill>
                <a:effectLst/>
                <a:cs typeface="Calibri" panose="020F0502020204030204" pitchFamily="34" charset="0"/>
                <a:hlinkClick r:id="rId6"/>
              </a:rPr>
              <a:t>https://www.youtube.com/watch?v=-GIxowey6IQ</a:t>
            </a:r>
            <a:endParaRPr lang="en-US" sz="1000" i="0">
              <a:solidFill>
                <a:srgbClr val="030303"/>
              </a:solidFill>
              <a:effectLst/>
              <a:cs typeface="Calibri" panose="020F0502020204030204" pitchFamily="34" charset="0"/>
            </a:endParaRPr>
          </a:p>
          <a:p>
            <a:pPr marL="171450" indent="-171450" algn="l">
              <a:buFont typeface="Arial" panose="020B0604020202020204" pitchFamily="34" charset="0"/>
              <a:buChar char="•"/>
            </a:pPr>
            <a:r>
              <a:rPr lang="en-US" sz="1400" i="0">
                <a:solidFill>
                  <a:srgbClr val="030303"/>
                </a:solidFill>
                <a:effectLst/>
                <a:cs typeface="Calibri" panose="020F0502020204030204" pitchFamily="34" charset="0"/>
              </a:rPr>
              <a:t>How the Pro's sharpen a chainsaw</a:t>
            </a:r>
            <a:r>
              <a:rPr lang="en-US" sz="1000" i="0">
                <a:solidFill>
                  <a:srgbClr val="030303"/>
                </a:solidFill>
                <a:effectLst/>
                <a:cs typeface="Calibri" panose="020F0502020204030204" pitchFamily="34" charset="0"/>
              </a:rPr>
              <a:t> - </a:t>
            </a:r>
            <a:r>
              <a:rPr lang="en-US" sz="1000">
                <a:cs typeface="Calibri" panose="020F0502020204030204" pitchFamily="34" charset="0"/>
                <a:hlinkClick r:id="rId7"/>
              </a:rPr>
              <a:t>https://www.youtube.com/watch?v=MujE5tObk50</a:t>
            </a:r>
            <a:endParaRPr lang="en-US" sz="1000">
              <a:cs typeface="Calibri" panose="020F0502020204030204" pitchFamily="34" charset="0"/>
            </a:endParaRPr>
          </a:p>
        </p:txBody>
      </p:sp>
      <p:pic>
        <p:nvPicPr>
          <p:cNvPr id="10" name="Picture 9">
            <a:extLst>
              <a:ext uri="{FF2B5EF4-FFF2-40B4-BE49-F238E27FC236}">
                <a16:creationId xmlns:a16="http://schemas.microsoft.com/office/drawing/2014/main" id="{386C2B75-61EC-FE53-CDD8-2FE481A0BD7F}"/>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143725" y="1419083"/>
            <a:ext cx="1867128" cy="1695306"/>
          </a:xfrm>
          <a:prstGeom prst="rect">
            <a:avLst/>
          </a:prstGeom>
        </p:spPr>
      </p:pic>
      <p:pic>
        <p:nvPicPr>
          <p:cNvPr id="11" name="Picture 10">
            <a:extLst>
              <a:ext uri="{FF2B5EF4-FFF2-40B4-BE49-F238E27FC236}">
                <a16:creationId xmlns:a16="http://schemas.microsoft.com/office/drawing/2014/main" id="{AE4DCF4B-E739-0DF1-3E4C-142E22266E41}"/>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9143725" y="4743926"/>
            <a:ext cx="2957964" cy="1965927"/>
          </a:xfrm>
          <a:prstGeom prst="rect">
            <a:avLst/>
          </a:prstGeom>
        </p:spPr>
      </p:pic>
      <p:pic>
        <p:nvPicPr>
          <p:cNvPr id="12" name="Picture 11">
            <a:extLst>
              <a:ext uri="{FF2B5EF4-FFF2-40B4-BE49-F238E27FC236}">
                <a16:creationId xmlns:a16="http://schemas.microsoft.com/office/drawing/2014/main" id="{A1351A44-E78E-EDEC-30C5-D345550FFDE8}"/>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9143725" y="3553277"/>
            <a:ext cx="2697569" cy="1090373"/>
          </a:xfrm>
          <a:prstGeom prst="rect">
            <a:avLst/>
          </a:prstGeom>
        </p:spPr>
      </p:pic>
      <p:sp>
        <p:nvSpPr>
          <p:cNvPr id="13" name="TextBox 12">
            <a:extLst>
              <a:ext uri="{FF2B5EF4-FFF2-40B4-BE49-F238E27FC236}">
                <a16:creationId xmlns:a16="http://schemas.microsoft.com/office/drawing/2014/main" id="{5BFE1B73-8BA5-154D-64AE-5858FBDC2B41}"/>
              </a:ext>
            </a:extLst>
          </p:cNvPr>
          <p:cNvSpPr txBox="1"/>
          <p:nvPr/>
        </p:nvSpPr>
        <p:spPr>
          <a:xfrm>
            <a:off x="9143725" y="3242689"/>
            <a:ext cx="1264631" cy="307777"/>
          </a:xfrm>
          <a:prstGeom prst="rect">
            <a:avLst/>
          </a:prstGeom>
          <a:noFill/>
        </p:spPr>
        <p:txBody>
          <a:bodyPr wrap="square" rtlCol="0">
            <a:spAutoFit/>
          </a:bodyPr>
          <a:lstStyle/>
          <a:p>
            <a:r>
              <a:rPr lang="en-US" sz="1400"/>
              <a:t>Depth Gauge</a:t>
            </a:r>
          </a:p>
        </p:txBody>
      </p:sp>
      <p:pic>
        <p:nvPicPr>
          <p:cNvPr id="15" name="Picture 4" descr="How Saw Chain Works | Educated Climber.com">
            <a:extLst>
              <a:ext uri="{FF2B5EF4-FFF2-40B4-BE49-F238E27FC236}">
                <a16:creationId xmlns:a16="http://schemas.microsoft.com/office/drawing/2014/main" id="{E00ED18B-1062-5649-56C1-635188E250B4}"/>
              </a:ext>
            </a:extLst>
          </p:cNvPr>
          <p:cNvPicPr>
            <a:picLocks noChangeAspect="1" noChangeArrowheads="1"/>
          </p:cNvPicPr>
          <p:nvPr/>
        </p:nvPicPr>
        <p:blipFill rotWithShape="1">
          <a:blip r:embed="rId11" cstate="email">
            <a:extLst>
              <a:ext uri="{28A0092B-C50C-407E-A947-70E740481C1C}">
                <a14:useLocalDpi xmlns:a14="http://schemas.microsoft.com/office/drawing/2010/main"/>
              </a:ext>
            </a:extLst>
          </a:blip>
          <a:srcRect/>
          <a:stretch/>
        </p:blipFill>
        <p:spPr bwMode="auto">
          <a:xfrm>
            <a:off x="7144178" y="5078026"/>
            <a:ext cx="1734128" cy="12977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67D2654-3BD6-9B3B-0670-7813C364627E}"/>
              </a:ext>
            </a:extLst>
          </p:cNvPr>
          <p:cNvSpPr txBox="1"/>
          <p:nvPr/>
        </p:nvSpPr>
        <p:spPr>
          <a:xfrm>
            <a:off x="0" y="0"/>
            <a:ext cx="5039711" cy="523220"/>
          </a:xfrm>
          <a:prstGeom prst="rect">
            <a:avLst/>
          </a:prstGeom>
          <a:noFill/>
        </p:spPr>
        <p:txBody>
          <a:bodyPr wrap="square" rtlCol="0">
            <a:spAutoFit/>
          </a:bodyPr>
          <a:lstStyle/>
          <a:p>
            <a:r>
              <a:rPr lang="en-US" sz="2800" b="1"/>
              <a:t>Starting </a:t>
            </a:r>
            <a:r>
              <a:rPr lang="en-US" sz="2800" b="1" i="0">
                <a:solidFill>
                  <a:srgbClr val="030303"/>
                </a:solidFill>
                <a:effectLst/>
              </a:rPr>
              <a:t>Husqvarna Chainsaw</a:t>
            </a:r>
            <a:endParaRPr lang="en-US" sz="2800" b="1" i="0">
              <a:solidFill>
                <a:srgbClr val="00000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6762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6A2BB6D-12DC-8E9D-8352-BD9F763C9BD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30195" y="929274"/>
            <a:ext cx="6460524" cy="3606408"/>
          </a:xfrm>
          <a:prstGeom prst="rect">
            <a:avLst/>
          </a:prstGeom>
        </p:spPr>
      </p:pic>
      <p:sp>
        <p:nvSpPr>
          <p:cNvPr id="3" name="TextBox 2">
            <a:extLst>
              <a:ext uri="{FF2B5EF4-FFF2-40B4-BE49-F238E27FC236}">
                <a16:creationId xmlns:a16="http://schemas.microsoft.com/office/drawing/2014/main" id="{28F76419-D3E3-715E-F21C-7344D2B76A79}"/>
              </a:ext>
            </a:extLst>
          </p:cNvPr>
          <p:cNvSpPr txBox="1"/>
          <p:nvPr/>
        </p:nvSpPr>
        <p:spPr>
          <a:xfrm>
            <a:off x="630195" y="4782065"/>
            <a:ext cx="4497859" cy="738664"/>
          </a:xfrm>
          <a:prstGeom prst="rect">
            <a:avLst/>
          </a:prstGeom>
          <a:noFill/>
        </p:spPr>
        <p:txBody>
          <a:bodyPr wrap="square" rtlCol="0">
            <a:spAutoFit/>
          </a:bodyPr>
          <a:lstStyle/>
          <a:p>
            <a:r>
              <a:rPr lang="en-US" sz="1400" i="0">
                <a:solidFill>
                  <a:srgbClr val="030303"/>
                </a:solidFill>
                <a:effectLst/>
              </a:rPr>
              <a:t>Which Chainsaw Sharpener is Best? Let's find out! </a:t>
            </a:r>
          </a:p>
          <a:p>
            <a:r>
              <a:rPr lang="en-US" sz="1400" i="0">
                <a:solidFill>
                  <a:srgbClr val="030303"/>
                </a:solidFill>
                <a:effectLst/>
              </a:rPr>
              <a:t>Stihl, Granberg, Chicago Electric, Oregon</a:t>
            </a:r>
          </a:p>
          <a:p>
            <a:r>
              <a:rPr lang="en-US" sz="1400">
                <a:hlinkClick r:id="rId3"/>
              </a:rPr>
              <a:t>https://www.youtube.com/watch?v=BzmKwxfqjjQ</a:t>
            </a:r>
            <a:endParaRPr lang="en-US" sz="1400"/>
          </a:p>
        </p:txBody>
      </p:sp>
      <p:pic>
        <p:nvPicPr>
          <p:cNvPr id="4" name="Picture 3">
            <a:extLst>
              <a:ext uri="{FF2B5EF4-FFF2-40B4-BE49-F238E27FC236}">
                <a16:creationId xmlns:a16="http://schemas.microsoft.com/office/drawing/2014/main" id="{F24A5216-D90B-1B27-5BC4-C999E1AB0D7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734222" y="5276284"/>
            <a:ext cx="2183869" cy="1149279"/>
          </a:xfrm>
          <a:prstGeom prst="rect">
            <a:avLst/>
          </a:prstGeom>
        </p:spPr>
      </p:pic>
      <p:sp>
        <p:nvSpPr>
          <p:cNvPr id="5" name="TextBox 4">
            <a:extLst>
              <a:ext uri="{FF2B5EF4-FFF2-40B4-BE49-F238E27FC236}">
                <a16:creationId xmlns:a16="http://schemas.microsoft.com/office/drawing/2014/main" id="{5067684C-0B3A-78C2-C08E-FA85C50FE19B}"/>
              </a:ext>
            </a:extLst>
          </p:cNvPr>
          <p:cNvSpPr txBox="1"/>
          <p:nvPr/>
        </p:nvSpPr>
        <p:spPr>
          <a:xfrm>
            <a:off x="9634152" y="6425563"/>
            <a:ext cx="2557848" cy="307777"/>
          </a:xfrm>
          <a:prstGeom prst="rect">
            <a:avLst/>
          </a:prstGeom>
          <a:noFill/>
        </p:spPr>
        <p:txBody>
          <a:bodyPr wrap="square" rtlCol="0">
            <a:spAutoFit/>
          </a:bodyPr>
          <a:lstStyle/>
          <a:p>
            <a:r>
              <a:rPr lang="en-US" sz="1400" i="0">
                <a:solidFill>
                  <a:srgbClr val="030303"/>
                </a:solidFill>
                <a:effectLst/>
              </a:rPr>
              <a:t>Oregon Field Sharpening Kit $19</a:t>
            </a:r>
            <a:endParaRPr lang="en-US" sz="1400"/>
          </a:p>
        </p:txBody>
      </p:sp>
      <p:pic>
        <p:nvPicPr>
          <p:cNvPr id="6" name="Picture 5">
            <a:extLst>
              <a:ext uri="{FF2B5EF4-FFF2-40B4-BE49-F238E27FC236}">
                <a16:creationId xmlns:a16="http://schemas.microsoft.com/office/drawing/2014/main" id="{241674AB-E87F-B48B-F9BA-35CD5F4011FD}"/>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947484" y="1144324"/>
            <a:ext cx="1686668" cy="2854361"/>
          </a:xfrm>
          <a:prstGeom prst="rect">
            <a:avLst/>
          </a:prstGeom>
        </p:spPr>
      </p:pic>
      <p:sp>
        <p:nvSpPr>
          <p:cNvPr id="7" name="TextBox 6">
            <a:extLst>
              <a:ext uri="{FF2B5EF4-FFF2-40B4-BE49-F238E27FC236}">
                <a16:creationId xmlns:a16="http://schemas.microsoft.com/office/drawing/2014/main" id="{BD66C363-7736-D643-FD00-F3478923AA58}"/>
              </a:ext>
            </a:extLst>
          </p:cNvPr>
          <p:cNvSpPr txBox="1"/>
          <p:nvPr/>
        </p:nvSpPr>
        <p:spPr>
          <a:xfrm>
            <a:off x="8609149" y="3998685"/>
            <a:ext cx="2796138" cy="307777"/>
          </a:xfrm>
          <a:prstGeom prst="rect">
            <a:avLst/>
          </a:prstGeom>
          <a:noFill/>
        </p:spPr>
        <p:txBody>
          <a:bodyPr wrap="square" rtlCol="0">
            <a:spAutoFit/>
          </a:bodyPr>
          <a:lstStyle/>
          <a:p>
            <a:r>
              <a:rPr lang="en-US" sz="1400" i="0">
                <a:solidFill>
                  <a:srgbClr val="030303"/>
                </a:solidFill>
                <a:effectLst/>
              </a:rPr>
              <a:t>Granberg File System </a:t>
            </a:r>
            <a:r>
              <a:rPr lang="en-US" sz="1400">
                <a:solidFill>
                  <a:srgbClr val="030303"/>
                </a:solidFill>
              </a:rPr>
              <a:t>$41.49</a:t>
            </a:r>
            <a:endParaRPr lang="en-US" sz="1400"/>
          </a:p>
        </p:txBody>
      </p:sp>
      <p:pic>
        <p:nvPicPr>
          <p:cNvPr id="8" name="Picture 7">
            <a:extLst>
              <a:ext uri="{FF2B5EF4-FFF2-40B4-BE49-F238E27FC236}">
                <a16:creationId xmlns:a16="http://schemas.microsoft.com/office/drawing/2014/main" id="{01018A88-2748-16FD-797B-3DE43F87D6FF}"/>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684824" y="1705196"/>
            <a:ext cx="2402703" cy="2293489"/>
          </a:xfrm>
          <a:prstGeom prst="rect">
            <a:avLst/>
          </a:prstGeom>
        </p:spPr>
      </p:pic>
      <p:sp>
        <p:nvSpPr>
          <p:cNvPr id="9" name="TextBox 8">
            <a:extLst>
              <a:ext uri="{FF2B5EF4-FFF2-40B4-BE49-F238E27FC236}">
                <a16:creationId xmlns:a16="http://schemas.microsoft.com/office/drawing/2014/main" id="{05B8ECCF-F5D0-A278-7C62-7E8B09BDF00A}"/>
              </a:ext>
            </a:extLst>
          </p:cNvPr>
          <p:cNvSpPr txBox="1"/>
          <p:nvPr/>
        </p:nvSpPr>
        <p:spPr>
          <a:xfrm>
            <a:off x="812036" y="621497"/>
            <a:ext cx="1375110" cy="307777"/>
          </a:xfrm>
          <a:prstGeom prst="rect">
            <a:avLst/>
          </a:prstGeom>
          <a:noFill/>
        </p:spPr>
        <p:txBody>
          <a:bodyPr wrap="square" rtlCol="0">
            <a:spAutoFit/>
          </a:bodyPr>
          <a:lstStyle/>
          <a:p>
            <a:r>
              <a:rPr lang="en-US" sz="1400" i="0">
                <a:solidFill>
                  <a:srgbClr val="030303"/>
                </a:solidFill>
                <a:effectLst/>
              </a:rPr>
              <a:t>Stihl 2 in 1  </a:t>
            </a:r>
            <a:r>
              <a:rPr lang="en-US" sz="1400">
                <a:solidFill>
                  <a:srgbClr val="030303"/>
                </a:solidFill>
              </a:rPr>
              <a:t>$36</a:t>
            </a:r>
            <a:endParaRPr lang="en-US" sz="1400"/>
          </a:p>
        </p:txBody>
      </p:sp>
    </p:spTree>
    <p:extLst>
      <p:ext uri="{BB962C8B-B14F-4D97-AF65-F5344CB8AC3E}">
        <p14:creationId xmlns:p14="http://schemas.microsoft.com/office/powerpoint/2010/main" val="1813298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1CB4C6-ECED-8F5A-9961-0E13EC2680C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8403" y="1715539"/>
            <a:ext cx="5302489" cy="4147923"/>
          </a:xfrm>
          <a:prstGeom prst="rect">
            <a:avLst/>
          </a:prstGeom>
          <a:solidFill>
            <a:schemeClr val="accent1"/>
          </a:solidFill>
        </p:spPr>
      </p:pic>
      <p:sp>
        <p:nvSpPr>
          <p:cNvPr id="3" name="TextBox 2">
            <a:extLst>
              <a:ext uri="{FF2B5EF4-FFF2-40B4-BE49-F238E27FC236}">
                <a16:creationId xmlns:a16="http://schemas.microsoft.com/office/drawing/2014/main" id="{E88F5B06-B02C-2301-F32F-11AA51B8AE7B}"/>
              </a:ext>
            </a:extLst>
          </p:cNvPr>
          <p:cNvSpPr txBox="1"/>
          <p:nvPr/>
        </p:nvSpPr>
        <p:spPr>
          <a:xfrm>
            <a:off x="4801408" y="217966"/>
            <a:ext cx="5623672" cy="1200329"/>
          </a:xfrm>
          <a:prstGeom prst="rect">
            <a:avLst/>
          </a:prstGeom>
          <a:noFill/>
        </p:spPr>
        <p:txBody>
          <a:bodyPr wrap="square" rtlCol="0">
            <a:spAutoFit/>
          </a:bodyPr>
          <a:lstStyle/>
          <a:p>
            <a:pPr marL="285750" indent="-285750">
              <a:buFont typeface="Arial" panose="020B0604020202020204" pitchFamily="34" charset="0"/>
              <a:buChar char="•"/>
            </a:pPr>
            <a:r>
              <a:rPr lang="en-US" b="1">
                <a:solidFill>
                  <a:srgbClr val="00B050"/>
                </a:solidFill>
              </a:rPr>
              <a:t>Keep the file by both hands</a:t>
            </a:r>
          </a:p>
          <a:p>
            <a:pPr marL="285750" indent="-285750">
              <a:buFont typeface="Arial" panose="020B0604020202020204" pitchFamily="34" charset="0"/>
              <a:buChar char="•"/>
            </a:pPr>
            <a:endParaRPr lang="en-US" b="1" i="0">
              <a:solidFill>
                <a:srgbClr val="00B050"/>
              </a:solidFill>
              <a:effectLst/>
              <a:cs typeface="Calibri" panose="020F0502020204030204" pitchFamily="34" charset="0"/>
            </a:endParaRPr>
          </a:p>
          <a:p>
            <a:pPr marL="285750" indent="-285750">
              <a:buFont typeface="Arial" panose="020B0604020202020204" pitchFamily="34" charset="0"/>
              <a:buChar char="•"/>
            </a:pPr>
            <a:r>
              <a:rPr lang="en-US" b="1" i="0">
                <a:solidFill>
                  <a:srgbClr val="00B050"/>
                </a:solidFill>
                <a:effectLst/>
                <a:cs typeface="Calibri" panose="020F0502020204030204" pitchFamily="34" charset="0"/>
              </a:rPr>
              <a:t>Always push in the direction "from" the engine</a:t>
            </a:r>
            <a:br>
              <a:rPr lang="en-US" b="1" i="0">
                <a:solidFill>
                  <a:srgbClr val="00B050"/>
                </a:solidFill>
                <a:effectLst/>
                <a:cs typeface="Calibri" panose="020F0502020204030204" pitchFamily="34" charset="0"/>
              </a:rPr>
            </a:br>
            <a:r>
              <a:rPr lang="en-US" b="1">
                <a:solidFill>
                  <a:srgbClr val="00B050"/>
                </a:solidFill>
                <a:cs typeface="Calibri" panose="020F0502020204030204" pitchFamily="34" charset="0"/>
              </a:rPr>
              <a:t>(from "inside" the tooth")</a:t>
            </a:r>
            <a:endParaRPr lang="en-US" b="1" i="0">
              <a:solidFill>
                <a:srgbClr val="00B050"/>
              </a:solidFill>
              <a:effectLst/>
              <a:cs typeface="Calibri" panose="020F0502020204030204" pitchFamily="34" charset="0"/>
            </a:endParaRPr>
          </a:p>
        </p:txBody>
      </p:sp>
      <p:sp>
        <p:nvSpPr>
          <p:cNvPr id="4" name="Right Arrow 3">
            <a:extLst>
              <a:ext uri="{FF2B5EF4-FFF2-40B4-BE49-F238E27FC236}">
                <a16:creationId xmlns:a16="http://schemas.microsoft.com/office/drawing/2014/main" id="{7900FDA0-0CFA-C933-5C88-BE9D17FC3ADA}"/>
              </a:ext>
            </a:extLst>
          </p:cNvPr>
          <p:cNvSpPr/>
          <p:nvPr/>
        </p:nvSpPr>
        <p:spPr>
          <a:xfrm rot="19875412">
            <a:off x="2670309" y="1733155"/>
            <a:ext cx="1438721" cy="5043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1405324-D13C-7D94-4B07-CB07B763E251}"/>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flipH="1">
            <a:off x="6096000" y="1715540"/>
            <a:ext cx="5807550" cy="4147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566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FEF912-95E8-6D2B-DFA2-0897FBDABDB6}"/>
              </a:ext>
            </a:extLst>
          </p:cNvPr>
          <p:cNvSpPr txBox="1"/>
          <p:nvPr/>
        </p:nvSpPr>
        <p:spPr>
          <a:xfrm>
            <a:off x="0" y="0"/>
            <a:ext cx="5039711" cy="523220"/>
          </a:xfrm>
          <a:prstGeom prst="rect">
            <a:avLst/>
          </a:prstGeom>
          <a:noFill/>
        </p:spPr>
        <p:txBody>
          <a:bodyPr wrap="square" rtlCol="0">
            <a:spAutoFit/>
          </a:bodyPr>
          <a:lstStyle/>
          <a:p>
            <a:r>
              <a:rPr lang="en-US" sz="2800" b="1"/>
              <a:t>Wood / Chainsaw Operations</a:t>
            </a:r>
            <a:endParaRPr lang="en-US" sz="2800" b="1" i="0">
              <a:solidFill>
                <a:srgbClr val="000000"/>
              </a:solidFill>
              <a:effectLst/>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B3D6BF6-0B97-8E03-F9A3-A4DC3D03F3AD}"/>
              </a:ext>
            </a:extLst>
          </p:cNvPr>
          <p:cNvSpPr txBox="1"/>
          <p:nvPr/>
        </p:nvSpPr>
        <p:spPr>
          <a:xfrm>
            <a:off x="65195" y="523220"/>
            <a:ext cx="4210468" cy="2031325"/>
          </a:xfrm>
          <a:prstGeom prst="rect">
            <a:avLst/>
          </a:prstGeom>
          <a:noFill/>
        </p:spPr>
        <p:txBody>
          <a:bodyPr wrap="square" rtlCol="0">
            <a:spAutoFit/>
          </a:bodyPr>
          <a:lstStyle/>
          <a:p>
            <a:pPr marL="285750" indent="-285750">
              <a:buFont typeface="Arial" panose="020B0604020202020204" pitchFamily="34" charset="0"/>
              <a:buChar char="•"/>
            </a:pPr>
            <a:r>
              <a:rPr lang="en-US" sz="1400"/>
              <a:t>pruning/trimming – cutting limbs from a living tree</a:t>
            </a:r>
            <a:endParaRPr lang="en-US" sz="1400" i="0">
              <a:effectLst/>
            </a:endParaRPr>
          </a:p>
          <a:p>
            <a:pPr marL="285750" indent="-285750">
              <a:buFont typeface="Arial" panose="020B0604020202020204" pitchFamily="34" charset="0"/>
              <a:buChar char="•"/>
            </a:pPr>
            <a:r>
              <a:rPr lang="en-US" sz="1400" i="0">
                <a:effectLst/>
              </a:rPr>
              <a:t>felling the tree (cutting the tree)</a:t>
            </a:r>
            <a:endParaRPr lang="en-US" sz="1400"/>
          </a:p>
          <a:p>
            <a:pPr marL="285750" indent="-285750">
              <a:buFont typeface="Arial" panose="020B0604020202020204" pitchFamily="34" charset="0"/>
              <a:buChar char="•"/>
            </a:pPr>
            <a:r>
              <a:rPr lang="en-US" sz="1400" i="0">
                <a:effectLst/>
              </a:rPr>
              <a:t>limbing - removal of branches from a downed tree</a:t>
            </a:r>
          </a:p>
          <a:p>
            <a:pPr marL="285750" indent="-285750">
              <a:buFont typeface="Arial" panose="020B0604020202020204" pitchFamily="34" charset="0"/>
              <a:buChar char="•"/>
            </a:pPr>
            <a:r>
              <a:rPr lang="en-US" sz="1400" i="0">
                <a:effectLst/>
              </a:rPr>
              <a:t>bucking - cutting the trunk of the downed tree into short stumps</a:t>
            </a:r>
          </a:p>
          <a:p>
            <a:endParaRPr lang="en-US" sz="1400"/>
          </a:p>
          <a:p>
            <a:r>
              <a:rPr lang="en-US" sz="1400" i="0">
                <a:effectLst/>
              </a:rPr>
              <a:t>Sawyer  - someone who saws wood</a:t>
            </a:r>
          </a:p>
          <a:p>
            <a:r>
              <a:rPr lang="en-US" sz="1400"/>
              <a:t>(for example, </a:t>
            </a:r>
            <a:r>
              <a:rPr lang="en-US" sz="1400" i="0">
                <a:effectLst/>
              </a:rPr>
              <a:t>using a pit saw and saw pit, or log on trestles above ground, or operates a sawmill).</a:t>
            </a:r>
            <a:endParaRPr lang="en-US" sz="1400"/>
          </a:p>
        </p:txBody>
      </p:sp>
      <p:pic>
        <p:nvPicPr>
          <p:cNvPr id="4" name="Picture 3">
            <a:extLst>
              <a:ext uri="{FF2B5EF4-FFF2-40B4-BE49-F238E27FC236}">
                <a16:creationId xmlns:a16="http://schemas.microsoft.com/office/drawing/2014/main" id="{1B31796A-B8D1-C1E3-D0C8-F9B3310023F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275290" y="96192"/>
            <a:ext cx="2851515" cy="2370158"/>
          </a:xfrm>
          <a:prstGeom prst="rect">
            <a:avLst/>
          </a:prstGeom>
        </p:spPr>
      </p:pic>
      <p:sp>
        <p:nvSpPr>
          <p:cNvPr id="5" name="TextBox 4">
            <a:extLst>
              <a:ext uri="{FF2B5EF4-FFF2-40B4-BE49-F238E27FC236}">
                <a16:creationId xmlns:a16="http://schemas.microsoft.com/office/drawing/2014/main" id="{DF66391A-B81D-AB6F-F459-8408499B7660}"/>
              </a:ext>
            </a:extLst>
          </p:cNvPr>
          <p:cNvSpPr txBox="1"/>
          <p:nvPr/>
        </p:nvSpPr>
        <p:spPr>
          <a:xfrm>
            <a:off x="10338749" y="2505290"/>
            <a:ext cx="833378" cy="307777"/>
          </a:xfrm>
          <a:prstGeom prst="rect">
            <a:avLst/>
          </a:prstGeom>
          <a:noFill/>
        </p:spPr>
        <p:txBody>
          <a:bodyPr wrap="square" rtlCol="0">
            <a:spAutoFit/>
          </a:bodyPr>
          <a:lstStyle/>
          <a:p>
            <a:pPr algn="ctr"/>
            <a:r>
              <a:rPr lang="en-US" sz="1400" i="0">
                <a:effectLst/>
              </a:rPr>
              <a:t>saw pit</a:t>
            </a:r>
            <a:endParaRPr lang="en-US" sz="1400"/>
          </a:p>
        </p:txBody>
      </p:sp>
      <p:pic>
        <p:nvPicPr>
          <p:cNvPr id="6" name="Picture 5">
            <a:extLst>
              <a:ext uri="{FF2B5EF4-FFF2-40B4-BE49-F238E27FC236}">
                <a16:creationId xmlns:a16="http://schemas.microsoft.com/office/drawing/2014/main" id="{BAE786D1-42D3-EEB8-EADE-0A62D1FAB59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338749" y="3363622"/>
            <a:ext cx="1141800" cy="969858"/>
          </a:xfrm>
          <a:prstGeom prst="rect">
            <a:avLst/>
          </a:prstGeom>
        </p:spPr>
      </p:pic>
      <p:sp>
        <p:nvSpPr>
          <p:cNvPr id="7" name="TextBox 6">
            <a:extLst>
              <a:ext uri="{FF2B5EF4-FFF2-40B4-BE49-F238E27FC236}">
                <a16:creationId xmlns:a16="http://schemas.microsoft.com/office/drawing/2014/main" id="{4D74E3AC-5DC5-FD5F-2337-D96DD1A4B19D}"/>
              </a:ext>
            </a:extLst>
          </p:cNvPr>
          <p:cNvSpPr txBox="1"/>
          <p:nvPr/>
        </p:nvSpPr>
        <p:spPr>
          <a:xfrm>
            <a:off x="10018863" y="4333480"/>
            <a:ext cx="1950559" cy="738664"/>
          </a:xfrm>
          <a:prstGeom prst="rect">
            <a:avLst/>
          </a:prstGeom>
          <a:noFill/>
        </p:spPr>
        <p:txBody>
          <a:bodyPr wrap="square" rtlCol="0">
            <a:spAutoFit/>
          </a:bodyPr>
          <a:lstStyle/>
          <a:p>
            <a:pPr algn="ctr"/>
            <a:r>
              <a:rPr lang="en-US" sz="1400" i="0">
                <a:effectLst/>
              </a:rPr>
              <a:t>SawHorse Pair</a:t>
            </a:r>
          </a:p>
          <a:p>
            <a:pPr algn="ctr"/>
            <a:r>
              <a:rPr lang="en-US" sz="1400"/>
              <a:t>(trestles = support structures)</a:t>
            </a:r>
            <a:endParaRPr lang="en-US" sz="1400" i="0">
              <a:effectLst/>
            </a:endParaRPr>
          </a:p>
        </p:txBody>
      </p:sp>
      <p:pic>
        <p:nvPicPr>
          <p:cNvPr id="1028" name="Picture 4" descr="Folding Log Cutting Saw Horse Trestle Stand for Wood Logs &amp; Chainsaw Pocket  Tool - China Sawhorse and Saw Horse">
            <a:extLst>
              <a:ext uri="{FF2B5EF4-FFF2-40B4-BE49-F238E27FC236}">
                <a16:creationId xmlns:a16="http://schemas.microsoft.com/office/drawing/2014/main" id="{DB34752D-B8F4-99D3-7033-907CDFF608E2}"/>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629302" y="5413590"/>
            <a:ext cx="968912" cy="96891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80BD252-D500-35B4-3B7D-C9B923FD6FCB}"/>
              </a:ext>
            </a:extLst>
          </p:cNvPr>
          <p:cNvSpPr txBox="1"/>
          <p:nvPr/>
        </p:nvSpPr>
        <p:spPr>
          <a:xfrm>
            <a:off x="10126099" y="6382502"/>
            <a:ext cx="1843323" cy="523220"/>
          </a:xfrm>
          <a:prstGeom prst="rect">
            <a:avLst/>
          </a:prstGeom>
          <a:noFill/>
        </p:spPr>
        <p:txBody>
          <a:bodyPr wrap="square" rtlCol="0">
            <a:spAutoFit/>
          </a:bodyPr>
          <a:lstStyle/>
          <a:p>
            <a:pPr algn="ctr"/>
            <a:r>
              <a:rPr lang="en-US" sz="1400"/>
              <a:t>Log Cutting Saw Horse </a:t>
            </a:r>
          </a:p>
          <a:p>
            <a:pPr algn="ctr"/>
            <a:r>
              <a:rPr lang="en-US" sz="1400"/>
              <a:t>Trestle Stand</a:t>
            </a:r>
          </a:p>
        </p:txBody>
      </p:sp>
      <p:pic>
        <p:nvPicPr>
          <p:cNvPr id="1030" name="Picture 6" descr="How to Cut Down a Tree Safely in 10 Steps - Lawnstarter">
            <a:extLst>
              <a:ext uri="{FF2B5EF4-FFF2-40B4-BE49-F238E27FC236}">
                <a16:creationId xmlns:a16="http://schemas.microsoft.com/office/drawing/2014/main" id="{BFD3DB4D-797A-511C-94C2-28B75E97AD25}"/>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92065" y="3107240"/>
            <a:ext cx="2961143" cy="34751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02F1B760-75B8-6136-08F0-1154145FA948}"/>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817601" y="107474"/>
            <a:ext cx="3185850" cy="1720627"/>
          </a:xfrm>
          <a:prstGeom prst="rect">
            <a:avLst/>
          </a:prstGeom>
        </p:spPr>
      </p:pic>
      <p:sp>
        <p:nvSpPr>
          <p:cNvPr id="10" name="TextBox 9">
            <a:extLst>
              <a:ext uri="{FF2B5EF4-FFF2-40B4-BE49-F238E27FC236}">
                <a16:creationId xmlns:a16="http://schemas.microsoft.com/office/drawing/2014/main" id="{B7D132C5-A030-2F9A-B91F-01A36EE183EE}"/>
              </a:ext>
            </a:extLst>
          </p:cNvPr>
          <p:cNvSpPr txBox="1"/>
          <p:nvPr/>
        </p:nvSpPr>
        <p:spPr>
          <a:xfrm>
            <a:off x="6968635" y="1873416"/>
            <a:ext cx="833378" cy="307777"/>
          </a:xfrm>
          <a:prstGeom prst="rect">
            <a:avLst/>
          </a:prstGeom>
          <a:noFill/>
        </p:spPr>
        <p:txBody>
          <a:bodyPr wrap="square" rtlCol="0">
            <a:spAutoFit/>
          </a:bodyPr>
          <a:lstStyle/>
          <a:p>
            <a:pPr algn="ctr"/>
            <a:r>
              <a:rPr lang="en-US" sz="1400" i="0">
                <a:effectLst/>
              </a:rPr>
              <a:t>bucking</a:t>
            </a:r>
            <a:endParaRPr lang="en-US" sz="1400"/>
          </a:p>
        </p:txBody>
      </p:sp>
      <p:pic>
        <p:nvPicPr>
          <p:cNvPr id="11" name="Picture 10">
            <a:extLst>
              <a:ext uri="{FF2B5EF4-FFF2-40B4-BE49-F238E27FC236}">
                <a16:creationId xmlns:a16="http://schemas.microsoft.com/office/drawing/2014/main" id="{A4115C98-3285-C484-8D34-DC95D8A19EC8}"/>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857881" y="2233701"/>
            <a:ext cx="1600200" cy="1682750"/>
          </a:xfrm>
          <a:prstGeom prst="rect">
            <a:avLst/>
          </a:prstGeom>
        </p:spPr>
      </p:pic>
      <p:sp>
        <p:nvSpPr>
          <p:cNvPr id="12" name="TextBox 11">
            <a:extLst>
              <a:ext uri="{FF2B5EF4-FFF2-40B4-BE49-F238E27FC236}">
                <a16:creationId xmlns:a16="http://schemas.microsoft.com/office/drawing/2014/main" id="{2A9EF659-78D2-2F8A-769C-DBB60C36419C}"/>
              </a:ext>
            </a:extLst>
          </p:cNvPr>
          <p:cNvSpPr txBox="1"/>
          <p:nvPr/>
        </p:nvSpPr>
        <p:spPr>
          <a:xfrm>
            <a:off x="5770710" y="4007158"/>
            <a:ext cx="2115263" cy="954107"/>
          </a:xfrm>
          <a:prstGeom prst="rect">
            <a:avLst/>
          </a:prstGeom>
          <a:noFill/>
        </p:spPr>
        <p:txBody>
          <a:bodyPr wrap="square" rtlCol="0">
            <a:spAutoFit/>
          </a:bodyPr>
          <a:lstStyle/>
          <a:p>
            <a:r>
              <a:rPr lang="en-US" sz="1400" i="0">
                <a:effectLst/>
              </a:rPr>
              <a:t>splitting tools:</a:t>
            </a:r>
          </a:p>
          <a:p>
            <a:pPr marL="285750" indent="-285750">
              <a:buFont typeface="Arial" panose="020B0604020202020204" pitchFamily="34" charset="0"/>
              <a:buChar char="•"/>
            </a:pPr>
            <a:r>
              <a:rPr lang="en-US" sz="1400"/>
              <a:t>Axe, splitting maul</a:t>
            </a:r>
          </a:p>
          <a:p>
            <a:pPr marL="285750" indent="-285750">
              <a:buFont typeface="Arial" panose="020B0604020202020204" pitchFamily="34" charset="0"/>
              <a:buChar char="•"/>
            </a:pPr>
            <a:r>
              <a:rPr lang="en-US" sz="1400"/>
              <a:t>splitting wedge</a:t>
            </a:r>
          </a:p>
          <a:p>
            <a:pPr marL="285750" indent="-285750">
              <a:buFont typeface="Arial" panose="020B0604020202020204" pitchFamily="34" charset="0"/>
              <a:buChar char="•"/>
            </a:pPr>
            <a:r>
              <a:rPr lang="en-US" sz="1400"/>
              <a:t>hydraulic log splitter</a:t>
            </a:r>
          </a:p>
        </p:txBody>
      </p:sp>
      <p:pic>
        <p:nvPicPr>
          <p:cNvPr id="13" name="Picture 12">
            <a:extLst>
              <a:ext uri="{FF2B5EF4-FFF2-40B4-BE49-F238E27FC236}">
                <a16:creationId xmlns:a16="http://schemas.microsoft.com/office/drawing/2014/main" id="{E4E64F81-7FB9-E63D-B615-F37030C2CAF0}"/>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731852" y="2655927"/>
            <a:ext cx="2090423" cy="1255473"/>
          </a:xfrm>
          <a:prstGeom prst="rect">
            <a:avLst/>
          </a:prstGeom>
        </p:spPr>
      </p:pic>
      <p:pic>
        <p:nvPicPr>
          <p:cNvPr id="16" name="Picture 15">
            <a:extLst>
              <a:ext uri="{FF2B5EF4-FFF2-40B4-BE49-F238E27FC236}">
                <a16:creationId xmlns:a16="http://schemas.microsoft.com/office/drawing/2014/main" id="{536A8604-F2C4-FC9C-6953-6687E57C2A2B}"/>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4794911" y="5267416"/>
            <a:ext cx="1384746" cy="1496474"/>
          </a:xfrm>
          <a:prstGeom prst="rect">
            <a:avLst/>
          </a:prstGeom>
        </p:spPr>
      </p:pic>
      <p:pic>
        <p:nvPicPr>
          <p:cNvPr id="17" name="Picture 16">
            <a:extLst>
              <a:ext uri="{FF2B5EF4-FFF2-40B4-BE49-F238E27FC236}">
                <a16:creationId xmlns:a16="http://schemas.microsoft.com/office/drawing/2014/main" id="{DDB7F983-FB18-974C-B216-451D65B54D61}"/>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6478247" y="5267416"/>
            <a:ext cx="1343113" cy="1325518"/>
          </a:xfrm>
          <a:prstGeom prst="rect">
            <a:avLst/>
          </a:prstGeom>
        </p:spPr>
      </p:pic>
    </p:spTree>
    <p:extLst>
      <p:ext uri="{BB962C8B-B14F-4D97-AF65-F5344CB8AC3E}">
        <p14:creationId xmlns:p14="http://schemas.microsoft.com/office/powerpoint/2010/main" val="2049963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E7ABFA-3BEB-851F-05A0-B6C7C7642DE4}"/>
              </a:ext>
            </a:extLst>
          </p:cNvPr>
          <p:cNvSpPr txBox="1"/>
          <p:nvPr/>
        </p:nvSpPr>
        <p:spPr>
          <a:xfrm>
            <a:off x="0" y="0"/>
            <a:ext cx="7731659" cy="523220"/>
          </a:xfrm>
          <a:prstGeom prst="rect">
            <a:avLst/>
          </a:prstGeom>
          <a:noFill/>
        </p:spPr>
        <p:txBody>
          <a:bodyPr wrap="square" rtlCol="0">
            <a:spAutoFit/>
          </a:bodyPr>
          <a:lstStyle/>
          <a:p>
            <a:r>
              <a:rPr lang="en-US" sz="2800" b="1"/>
              <a:t>Safety Gear (PPE = Personal Protective Equipment)</a:t>
            </a:r>
            <a:endParaRPr lang="en-US" sz="2800" b="1" i="0">
              <a:solidFill>
                <a:srgbClr val="000000"/>
              </a:solidFill>
              <a:effectLst/>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F023A27-089D-2B26-511E-181FDA96D9A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25842" y="623427"/>
            <a:ext cx="1637347" cy="2435382"/>
          </a:xfrm>
          <a:prstGeom prst="rect">
            <a:avLst/>
          </a:prstGeom>
        </p:spPr>
      </p:pic>
      <p:sp>
        <p:nvSpPr>
          <p:cNvPr id="6" name="TextBox 5">
            <a:extLst>
              <a:ext uri="{FF2B5EF4-FFF2-40B4-BE49-F238E27FC236}">
                <a16:creationId xmlns:a16="http://schemas.microsoft.com/office/drawing/2014/main" id="{F1408B72-F79E-B16B-00CD-A89C01F7C94D}"/>
              </a:ext>
            </a:extLst>
          </p:cNvPr>
          <p:cNvSpPr txBox="1"/>
          <p:nvPr/>
        </p:nvSpPr>
        <p:spPr>
          <a:xfrm>
            <a:off x="2482470" y="1107140"/>
            <a:ext cx="700766" cy="307777"/>
          </a:xfrm>
          <a:prstGeom prst="rect">
            <a:avLst/>
          </a:prstGeom>
          <a:noFill/>
        </p:spPr>
        <p:txBody>
          <a:bodyPr wrap="square" rtlCol="0">
            <a:spAutoFit/>
          </a:bodyPr>
          <a:lstStyle/>
          <a:p>
            <a:r>
              <a:rPr lang="en-US" sz="1400"/>
              <a:t>Chaps</a:t>
            </a:r>
          </a:p>
        </p:txBody>
      </p:sp>
      <p:sp>
        <p:nvSpPr>
          <p:cNvPr id="7" name="TextBox 6">
            <a:extLst>
              <a:ext uri="{FF2B5EF4-FFF2-40B4-BE49-F238E27FC236}">
                <a16:creationId xmlns:a16="http://schemas.microsoft.com/office/drawing/2014/main" id="{FE2E3D9A-FE97-02AE-770D-D332DEBAD6A6}"/>
              </a:ext>
            </a:extLst>
          </p:cNvPr>
          <p:cNvSpPr txBox="1"/>
          <p:nvPr/>
        </p:nvSpPr>
        <p:spPr>
          <a:xfrm>
            <a:off x="2224330" y="2585716"/>
            <a:ext cx="787652" cy="307777"/>
          </a:xfrm>
          <a:prstGeom prst="rect">
            <a:avLst/>
          </a:prstGeom>
          <a:noFill/>
        </p:spPr>
        <p:txBody>
          <a:bodyPr wrap="square" rtlCol="0">
            <a:spAutoFit/>
          </a:bodyPr>
          <a:lstStyle/>
          <a:p>
            <a:r>
              <a:rPr lang="en-US" sz="1400"/>
              <a:t>Glasses</a:t>
            </a:r>
          </a:p>
        </p:txBody>
      </p:sp>
      <p:sp>
        <p:nvSpPr>
          <p:cNvPr id="9" name="TextBox 8">
            <a:extLst>
              <a:ext uri="{FF2B5EF4-FFF2-40B4-BE49-F238E27FC236}">
                <a16:creationId xmlns:a16="http://schemas.microsoft.com/office/drawing/2014/main" id="{E263DCF7-CAE3-2A3A-3100-FBE705DE12ED}"/>
              </a:ext>
            </a:extLst>
          </p:cNvPr>
          <p:cNvSpPr txBox="1"/>
          <p:nvPr/>
        </p:nvSpPr>
        <p:spPr>
          <a:xfrm>
            <a:off x="97629" y="1076141"/>
            <a:ext cx="1268363" cy="307777"/>
          </a:xfrm>
          <a:prstGeom prst="rect">
            <a:avLst/>
          </a:prstGeom>
          <a:noFill/>
        </p:spPr>
        <p:txBody>
          <a:bodyPr wrap="square" rtlCol="0">
            <a:spAutoFit/>
          </a:bodyPr>
          <a:lstStyle/>
          <a:p>
            <a:pPr algn="r"/>
            <a:r>
              <a:rPr lang="en-US" sz="1400"/>
              <a:t>Helmet/Muffs</a:t>
            </a:r>
          </a:p>
        </p:txBody>
      </p:sp>
      <p:sp>
        <p:nvSpPr>
          <p:cNvPr id="10" name="TextBox 9">
            <a:extLst>
              <a:ext uri="{FF2B5EF4-FFF2-40B4-BE49-F238E27FC236}">
                <a16:creationId xmlns:a16="http://schemas.microsoft.com/office/drawing/2014/main" id="{8F20C695-83EB-8CD3-2D91-D164D1E69693}"/>
              </a:ext>
            </a:extLst>
          </p:cNvPr>
          <p:cNvSpPr txBox="1"/>
          <p:nvPr/>
        </p:nvSpPr>
        <p:spPr>
          <a:xfrm>
            <a:off x="477049" y="3058808"/>
            <a:ext cx="728804" cy="307777"/>
          </a:xfrm>
          <a:prstGeom prst="rect">
            <a:avLst/>
          </a:prstGeom>
          <a:noFill/>
        </p:spPr>
        <p:txBody>
          <a:bodyPr wrap="square" rtlCol="0">
            <a:spAutoFit/>
          </a:bodyPr>
          <a:lstStyle/>
          <a:p>
            <a:pPr algn="r"/>
            <a:r>
              <a:rPr lang="en-US" sz="1400"/>
              <a:t>Gloves</a:t>
            </a:r>
          </a:p>
        </p:txBody>
      </p:sp>
      <p:pic>
        <p:nvPicPr>
          <p:cNvPr id="4" name="Picture 3">
            <a:extLst>
              <a:ext uri="{FF2B5EF4-FFF2-40B4-BE49-F238E27FC236}">
                <a16:creationId xmlns:a16="http://schemas.microsoft.com/office/drawing/2014/main" id="{031389EF-51FB-697F-AA1E-C8212F1EC5E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814365" y="3429000"/>
            <a:ext cx="1781360" cy="996319"/>
          </a:xfrm>
          <a:prstGeom prst="rect">
            <a:avLst/>
          </a:prstGeom>
        </p:spPr>
      </p:pic>
      <p:pic>
        <p:nvPicPr>
          <p:cNvPr id="8" name="Picture 7">
            <a:extLst>
              <a:ext uri="{FF2B5EF4-FFF2-40B4-BE49-F238E27FC236}">
                <a16:creationId xmlns:a16="http://schemas.microsoft.com/office/drawing/2014/main" id="{90690615-DA42-C86C-6C8D-7FE324EF413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874897" y="784940"/>
            <a:ext cx="1703653" cy="1635234"/>
          </a:xfrm>
          <a:prstGeom prst="rect">
            <a:avLst/>
          </a:prstGeom>
        </p:spPr>
      </p:pic>
      <p:pic>
        <p:nvPicPr>
          <p:cNvPr id="11" name="Picture 10">
            <a:extLst>
              <a:ext uri="{FF2B5EF4-FFF2-40B4-BE49-F238E27FC236}">
                <a16:creationId xmlns:a16="http://schemas.microsoft.com/office/drawing/2014/main" id="{93681E20-422C-A836-4EF5-121B43411988}"/>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731659" y="784940"/>
            <a:ext cx="1680763" cy="1635234"/>
          </a:xfrm>
          <a:prstGeom prst="rect">
            <a:avLst/>
          </a:prstGeom>
        </p:spPr>
      </p:pic>
      <p:sp>
        <p:nvSpPr>
          <p:cNvPr id="12" name="TextBox 11">
            <a:extLst>
              <a:ext uri="{FF2B5EF4-FFF2-40B4-BE49-F238E27FC236}">
                <a16:creationId xmlns:a16="http://schemas.microsoft.com/office/drawing/2014/main" id="{0C8669E7-3C6D-BB5C-39AC-C0EC2777BC14}"/>
              </a:ext>
            </a:extLst>
          </p:cNvPr>
          <p:cNvSpPr txBox="1"/>
          <p:nvPr/>
        </p:nvSpPr>
        <p:spPr>
          <a:xfrm>
            <a:off x="3128640" y="4455290"/>
            <a:ext cx="1152809" cy="523220"/>
          </a:xfrm>
          <a:prstGeom prst="rect">
            <a:avLst/>
          </a:prstGeom>
          <a:noFill/>
        </p:spPr>
        <p:txBody>
          <a:bodyPr wrap="square" rtlCol="0">
            <a:spAutoFit/>
          </a:bodyPr>
          <a:lstStyle/>
          <a:p>
            <a:r>
              <a:rPr lang="en-US" sz="1400"/>
              <a:t>Avoid Barber Chair</a:t>
            </a:r>
          </a:p>
        </p:txBody>
      </p:sp>
      <p:sp>
        <p:nvSpPr>
          <p:cNvPr id="13" name="TextBox 12">
            <a:extLst>
              <a:ext uri="{FF2B5EF4-FFF2-40B4-BE49-F238E27FC236}">
                <a16:creationId xmlns:a16="http://schemas.microsoft.com/office/drawing/2014/main" id="{51D66337-3EE3-6FDE-B65D-A7E4F964AE3E}"/>
              </a:ext>
            </a:extLst>
          </p:cNvPr>
          <p:cNvSpPr txBox="1"/>
          <p:nvPr/>
        </p:nvSpPr>
        <p:spPr>
          <a:xfrm>
            <a:off x="6011523" y="2420174"/>
            <a:ext cx="3331675" cy="738664"/>
          </a:xfrm>
          <a:prstGeom prst="rect">
            <a:avLst/>
          </a:prstGeom>
          <a:noFill/>
        </p:spPr>
        <p:txBody>
          <a:bodyPr wrap="square" rtlCol="0">
            <a:spAutoFit/>
          </a:bodyPr>
          <a:lstStyle/>
          <a:p>
            <a:r>
              <a:rPr lang="en-US" sz="1400"/>
              <a:t>Kickback happens when top-tip part of chain hits a hard object – which pushes the bar up towards the head of the operator</a:t>
            </a:r>
          </a:p>
        </p:txBody>
      </p:sp>
      <p:pic>
        <p:nvPicPr>
          <p:cNvPr id="1026" name="Picture 2" descr="The Arborists Five-Step Tree Felling Plan!">
            <a:extLst>
              <a:ext uri="{FF2B5EF4-FFF2-40B4-BE49-F238E27FC236}">
                <a16:creationId xmlns:a16="http://schemas.microsoft.com/office/drawing/2014/main" id="{EB6DDF8B-035D-6BC7-B878-B99A6AAB25E3}"/>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2563189" y="5118208"/>
            <a:ext cx="2104805" cy="164075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89D0FE53-37C5-8ADA-5D52-3D958AEFF869}"/>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58711" y="4527699"/>
            <a:ext cx="1924604" cy="2081715"/>
          </a:xfrm>
          <a:prstGeom prst="rect">
            <a:avLst/>
          </a:prstGeom>
        </p:spPr>
      </p:pic>
      <p:pic>
        <p:nvPicPr>
          <p:cNvPr id="15" name="Picture 14">
            <a:extLst>
              <a:ext uri="{FF2B5EF4-FFF2-40B4-BE49-F238E27FC236}">
                <a16:creationId xmlns:a16="http://schemas.microsoft.com/office/drawing/2014/main" id="{0EBB973C-5579-A6AF-7E1B-3B81626B14F7}"/>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4764995" y="5486400"/>
            <a:ext cx="1471155" cy="1272562"/>
          </a:xfrm>
          <a:prstGeom prst="rect">
            <a:avLst/>
          </a:prstGeom>
        </p:spPr>
      </p:pic>
      <p:pic>
        <p:nvPicPr>
          <p:cNvPr id="16" name="Picture 15">
            <a:extLst>
              <a:ext uri="{FF2B5EF4-FFF2-40B4-BE49-F238E27FC236}">
                <a16:creationId xmlns:a16="http://schemas.microsoft.com/office/drawing/2014/main" id="{21C23277-C95C-5375-C60D-063E70BD5925}"/>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4764996" y="4317128"/>
            <a:ext cx="1623676" cy="1098236"/>
          </a:xfrm>
          <a:prstGeom prst="rect">
            <a:avLst/>
          </a:prstGeom>
        </p:spPr>
      </p:pic>
      <p:pic>
        <p:nvPicPr>
          <p:cNvPr id="17" name="Picture 16">
            <a:extLst>
              <a:ext uri="{FF2B5EF4-FFF2-40B4-BE49-F238E27FC236}">
                <a16:creationId xmlns:a16="http://schemas.microsoft.com/office/drawing/2014/main" id="{3DA9AECD-4266-0314-73E8-B5D4FBEE6BE7}"/>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6726723" y="3686155"/>
            <a:ext cx="2685699" cy="1757978"/>
          </a:xfrm>
          <a:prstGeom prst="rect">
            <a:avLst/>
          </a:prstGeom>
        </p:spPr>
      </p:pic>
      <p:pic>
        <p:nvPicPr>
          <p:cNvPr id="18" name="Picture 17">
            <a:extLst>
              <a:ext uri="{FF2B5EF4-FFF2-40B4-BE49-F238E27FC236}">
                <a16:creationId xmlns:a16="http://schemas.microsoft.com/office/drawing/2014/main" id="{6E15AC8A-355C-F935-1D24-E2386346C233}"/>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6726723" y="5507045"/>
            <a:ext cx="2688313" cy="1277877"/>
          </a:xfrm>
          <a:prstGeom prst="rect">
            <a:avLst/>
          </a:prstGeom>
        </p:spPr>
      </p:pic>
      <p:sp>
        <p:nvSpPr>
          <p:cNvPr id="19" name="TextBox 18">
            <a:extLst>
              <a:ext uri="{FF2B5EF4-FFF2-40B4-BE49-F238E27FC236}">
                <a16:creationId xmlns:a16="http://schemas.microsoft.com/office/drawing/2014/main" id="{20DC0080-3E46-7299-8FBF-361D80A37566}"/>
              </a:ext>
            </a:extLst>
          </p:cNvPr>
          <p:cNvSpPr txBox="1"/>
          <p:nvPr/>
        </p:nvSpPr>
        <p:spPr>
          <a:xfrm>
            <a:off x="10049756" y="3948657"/>
            <a:ext cx="1783533" cy="1169551"/>
          </a:xfrm>
          <a:prstGeom prst="rect">
            <a:avLst/>
          </a:prstGeom>
          <a:noFill/>
        </p:spPr>
        <p:txBody>
          <a:bodyPr wrap="square" rtlCol="0">
            <a:spAutoFit/>
          </a:bodyPr>
          <a:lstStyle/>
          <a:p>
            <a:r>
              <a:rPr lang="en-US" sz="1400"/>
              <a:t>Use </a:t>
            </a:r>
            <a:r>
              <a:rPr lang="en-US" sz="1400" b="1">
                <a:solidFill>
                  <a:srgbClr val="FF0000"/>
                </a:solidFill>
              </a:rPr>
              <a:t>accordian cut</a:t>
            </a:r>
            <a:r>
              <a:rPr lang="en-US" sz="1400"/>
              <a:t> or </a:t>
            </a:r>
            <a:r>
              <a:rPr lang="en-US" sz="1400" b="1">
                <a:solidFill>
                  <a:srgbClr val="FF0000"/>
                </a:solidFill>
              </a:rPr>
              <a:t>shave cut</a:t>
            </a:r>
            <a:r>
              <a:rPr lang="en-US" sz="1400"/>
              <a:t> from below at the point of maximum tension to relieve this tension</a:t>
            </a:r>
          </a:p>
        </p:txBody>
      </p:sp>
      <p:pic>
        <p:nvPicPr>
          <p:cNvPr id="20" name="Picture 19">
            <a:extLst>
              <a:ext uri="{FF2B5EF4-FFF2-40B4-BE49-F238E27FC236}">
                <a16:creationId xmlns:a16="http://schemas.microsoft.com/office/drawing/2014/main" id="{DF9D3E9C-ABC8-37F5-2C70-2983A5D38DC8}"/>
              </a:ext>
            </a:extLst>
          </p:cNvPr>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9628811" y="5364124"/>
            <a:ext cx="1471155" cy="1420798"/>
          </a:xfrm>
          <a:prstGeom prst="rect">
            <a:avLst/>
          </a:prstGeom>
        </p:spPr>
      </p:pic>
      <p:pic>
        <p:nvPicPr>
          <p:cNvPr id="21" name="Picture 20">
            <a:extLst>
              <a:ext uri="{FF2B5EF4-FFF2-40B4-BE49-F238E27FC236}">
                <a16:creationId xmlns:a16="http://schemas.microsoft.com/office/drawing/2014/main" id="{417A79BB-BC03-18BF-F80C-7DE9AD965A13}"/>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10204912" y="2072616"/>
            <a:ext cx="1790108" cy="1757978"/>
          </a:xfrm>
          <a:prstGeom prst="rect">
            <a:avLst/>
          </a:prstGeom>
        </p:spPr>
      </p:pic>
      <p:sp>
        <p:nvSpPr>
          <p:cNvPr id="22" name="TextBox 21">
            <a:extLst>
              <a:ext uri="{FF2B5EF4-FFF2-40B4-BE49-F238E27FC236}">
                <a16:creationId xmlns:a16="http://schemas.microsoft.com/office/drawing/2014/main" id="{FFA37E96-5242-B36F-6048-CAD516FFC216}"/>
              </a:ext>
            </a:extLst>
          </p:cNvPr>
          <p:cNvSpPr txBox="1"/>
          <p:nvPr/>
        </p:nvSpPr>
        <p:spPr>
          <a:xfrm>
            <a:off x="10204912" y="1261028"/>
            <a:ext cx="1790108" cy="738664"/>
          </a:xfrm>
          <a:prstGeom prst="rect">
            <a:avLst/>
          </a:prstGeom>
          <a:noFill/>
        </p:spPr>
        <p:txBody>
          <a:bodyPr wrap="square" rtlCol="0">
            <a:spAutoFit/>
          </a:bodyPr>
          <a:lstStyle/>
          <a:p>
            <a:r>
              <a:rPr lang="en-US" sz="1400" i="0">
                <a:solidFill>
                  <a:srgbClr val="030303"/>
                </a:solidFill>
                <a:effectLst/>
              </a:rPr>
              <a:t>Bringing a hung tree down by blocking </a:t>
            </a:r>
            <a:br>
              <a:rPr lang="en-US" sz="1400" i="0">
                <a:solidFill>
                  <a:srgbClr val="030303"/>
                </a:solidFill>
                <a:effectLst/>
              </a:rPr>
            </a:br>
            <a:r>
              <a:rPr lang="en-US" sz="1400" i="0">
                <a:solidFill>
                  <a:srgbClr val="030303"/>
                </a:solidFill>
                <a:effectLst/>
              </a:rPr>
              <a:t>(from below)</a:t>
            </a:r>
          </a:p>
        </p:txBody>
      </p:sp>
    </p:spTree>
    <p:extLst>
      <p:ext uri="{BB962C8B-B14F-4D97-AF65-F5344CB8AC3E}">
        <p14:creationId xmlns:p14="http://schemas.microsoft.com/office/powerpoint/2010/main" val="1010403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1632</TotalTime>
  <Words>1564</Words>
  <Application>Microsoft Macintosh PowerPoint</Application>
  <PresentationFormat>Widescreen</PresentationFormat>
  <Paragraphs>151</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Amazon Ember</vt:lpstr>
      <vt:lpstr>Arial</vt:lpstr>
      <vt:lpstr>Calibri</vt:lpstr>
      <vt:lpstr>Calibri Light</vt:lpstr>
      <vt:lpstr>Google Sans Medium</vt:lpstr>
      <vt:lpstr>helvetica-neue</vt:lpstr>
      <vt:lpstr>Roboto</vt:lpstr>
      <vt:lpstr>STIHL-Contraface-Titling</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119</cp:revision>
  <dcterms:created xsi:type="dcterms:W3CDTF">2022-05-02T00:38:22Z</dcterms:created>
  <dcterms:modified xsi:type="dcterms:W3CDTF">2022-12-26T15:30:41Z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f518368-b969-4042-91d9-8939bd921da2_Enabled">
    <vt:lpwstr>true</vt:lpwstr>
  </property>
  <property fmtid="{D5CDD505-2E9C-101B-9397-08002B2CF9AE}" pid="3" name="MSIP_Label_4f518368-b969-4042-91d9-8939bd921da2_SetDate">
    <vt:lpwstr>2022-05-02T00:38:23Z</vt:lpwstr>
  </property>
  <property fmtid="{D5CDD505-2E9C-101B-9397-08002B2CF9AE}" pid="4" name="MSIP_Label_4f518368-b969-4042-91d9-8939bd921da2_Method">
    <vt:lpwstr>Standard</vt:lpwstr>
  </property>
  <property fmtid="{D5CDD505-2E9C-101B-9397-08002B2CF9AE}" pid="5" name="MSIP_Label_4f518368-b969-4042-91d9-8939bd921da2_Name">
    <vt:lpwstr>General</vt:lpwstr>
  </property>
  <property fmtid="{D5CDD505-2E9C-101B-9397-08002B2CF9AE}" pid="6" name="MSIP_Label_4f518368-b969-4042-91d9-8939bd921da2_SiteId">
    <vt:lpwstr>116e9905-19fc-428e-93d4-bcaffb833597</vt:lpwstr>
  </property>
  <property fmtid="{D5CDD505-2E9C-101B-9397-08002B2CF9AE}" pid="7" name="MSIP_Label_4f518368-b969-4042-91d9-8939bd921da2_ActionId">
    <vt:lpwstr>24169d7b-7067-4cc0-93f0-4d109a136a7c</vt:lpwstr>
  </property>
  <property fmtid="{D5CDD505-2E9C-101B-9397-08002B2CF9AE}" pid="8" name="MSIP_Label_4f518368-b969-4042-91d9-8939bd921da2_ContentBits">
    <vt:lpwstr>0</vt:lpwstr>
  </property>
</Properties>
</file>