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62" r:id="rId3"/>
    <p:sldId id="263" r:id="rId4"/>
    <p:sldId id="264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270"/>
    <p:restoredTop sz="91331"/>
  </p:normalViewPr>
  <p:slideViewPr>
    <p:cSldViewPr snapToGrid="0" snapToObjects="1">
      <p:cViewPr varScale="1">
        <p:scale>
          <a:sx n="131" d="100"/>
          <a:sy n="131" d="100"/>
        </p:scale>
        <p:origin x="113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1/1/23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www.tradepriceflues.com/blog/chimney-fan-buying-guide/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wenscorning.com/en-us/roofing/tools/roofing-glossary" TargetMode="External"/><Relationship Id="rId3" Type="http://schemas.openxmlformats.org/officeDocument/2006/relationships/hyperlink" Target="https://joylandroofing.com/blog/damage-walking-on-shingled-roof/" TargetMode="External"/><Relationship Id="rId7" Type="http://schemas.openxmlformats.org/officeDocument/2006/relationships/image" Target="../media/image14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jpe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542351" y="485282"/>
            <a:ext cx="4575088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Chimney Fan</a:t>
            </a:r>
          </a:p>
          <a:p>
            <a:pPr algn="ctr"/>
            <a:r>
              <a:rPr lang="en-US" sz="4400" b="1" dirty="0">
                <a:solidFill>
                  <a:srgbClr val="00B0F0"/>
                </a:solidFill>
              </a:rPr>
              <a:t>Draft Inducer</a:t>
            </a:r>
          </a:p>
          <a:p>
            <a:pPr algn="ctr"/>
            <a:r>
              <a:rPr lang="en-US" sz="2400" b="1" dirty="0">
                <a:solidFill>
                  <a:srgbClr val="00B0F0"/>
                </a:solidFill>
              </a:rPr>
              <a:t>Prevent wood stove exhaust from entering the room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D0E4DA9-E4F2-E34E-F919-6BBBAEFDD7D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95423" y="3812248"/>
            <a:ext cx="2305957" cy="21844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E4134FA-9C86-1ED0-6854-E397FF551634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701380" y="3812248"/>
            <a:ext cx="2305957" cy="219615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8DCCB36-5A5C-A131-2897-5A5F969C3C0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159109" y="3812248"/>
            <a:ext cx="2154185" cy="21961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A3BD7ED-07BD-CB55-974C-D87E032C35B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85570" y="554496"/>
            <a:ext cx="1832429" cy="18101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F87E69D-57C4-BE32-103D-5EFE0C6250AD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366224" y="306965"/>
            <a:ext cx="1541114" cy="18841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19074FB-33E1-EC08-AE2A-42103F180C41}"/>
              </a:ext>
            </a:extLst>
          </p:cNvPr>
          <p:cNvSpPr txBox="1"/>
          <p:nvPr/>
        </p:nvSpPr>
        <p:spPr>
          <a:xfrm>
            <a:off x="7973607" y="3589507"/>
            <a:ext cx="3822970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Tip:</a:t>
            </a:r>
          </a:p>
          <a:p>
            <a:r>
              <a:rPr lang="en-US" sz="1400" dirty="0"/>
              <a:t>to prevent the smoke from getting into the room when you ignite the fire:</a:t>
            </a:r>
          </a:p>
          <a:p>
            <a:endParaRPr lang="en-US" sz="1400" dirty="0"/>
          </a:p>
          <a:p>
            <a:r>
              <a:rPr lang="en-US" sz="1400" dirty="0">
                <a:solidFill>
                  <a:srgbClr val="00B050"/>
                </a:solidFill>
              </a:rPr>
              <a:t>simply open the outer door or window to remove the air pressure difference between the room and outside.</a:t>
            </a: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6BE494A-1D70-975A-2B84-2CAE063F22B7}"/>
              </a:ext>
            </a:extLst>
          </p:cNvPr>
          <p:cNvSpPr txBox="1"/>
          <p:nvPr/>
        </p:nvSpPr>
        <p:spPr>
          <a:xfrm>
            <a:off x="54591" y="384720"/>
            <a:ext cx="468118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</a:t>
            </a:r>
            <a:r>
              <a:rPr lang="en-US" sz="1200" dirty="0" err="1">
                <a:hlinkClick r:id="rId2"/>
              </a:rPr>
              <a:t>www.tradepriceflues.com</a:t>
            </a:r>
            <a:r>
              <a:rPr lang="en-US" sz="1200" dirty="0">
                <a:hlinkClick r:id="rId2"/>
              </a:rPr>
              <a:t>/blog/chimney-fan-buying-guide/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475A5C-E72F-911E-3F14-7C12E6A230A9}"/>
              </a:ext>
            </a:extLst>
          </p:cNvPr>
          <p:cNvSpPr txBox="1"/>
          <p:nvPr/>
        </p:nvSpPr>
        <p:spPr>
          <a:xfrm>
            <a:off x="1037085" y="1443841"/>
            <a:ext cx="5402626" cy="397031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 chimney fan is a remote-controlled fan which is fitted either at the top of your chimney or to a twin wall flue 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chimney fans work by creating negative pressure within the chimney flue pulling gases from the room into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easier to light the fireplace, prevent smoke entering the room (especially in winter)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fireplace becomes 10-15% more efficient, cleaner burning, less smoke and dirt/particles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maintains consistent chimney draw, better stable performance during bad stormy weather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protection against birds (birds nests can block chimneys)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specific fans for different temperatures (up to 500ºC) and fuels (solid, gas, oil, ...)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manual or automatic control of speed to maintain draught in the chimney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fan usually uses less than 40 Watts. The wire runs from the fan down into your home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The control unit is usually installed on the wall near the fireplace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4B930F-5D5D-F26B-BBCB-72F4AF95ED6F}"/>
              </a:ext>
            </a:extLst>
          </p:cNvPr>
          <p:cNvSpPr txBox="1"/>
          <p:nvPr/>
        </p:nvSpPr>
        <p:spPr>
          <a:xfrm>
            <a:off x="0" y="0"/>
            <a:ext cx="47903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Chimney Fan Buying Guide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44F1353-29EF-A4BA-3F62-875C1A39497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896513" y="523219"/>
            <a:ext cx="3650364" cy="28169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9974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C287DC-8697-95EE-87E2-722FB7D00257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9923" y="733664"/>
            <a:ext cx="2169268" cy="223336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28E18E6-3C5C-495D-0D10-E8260D137553}"/>
              </a:ext>
            </a:extLst>
          </p:cNvPr>
          <p:cNvSpPr txBox="1"/>
          <p:nvPr/>
        </p:nvSpPr>
        <p:spPr>
          <a:xfrm>
            <a:off x="16213" y="0"/>
            <a:ext cx="49805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Anti-Backdraft Damper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97C5F5E-E079-5449-525B-0313CE20A30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904" y="3318213"/>
            <a:ext cx="2211320" cy="22333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D70FDEA-A661-14B8-993C-FF54FF55641D}"/>
              </a:ext>
            </a:extLst>
          </p:cNvPr>
          <p:cNvSpPr txBox="1"/>
          <p:nvPr/>
        </p:nvSpPr>
        <p:spPr>
          <a:xfrm>
            <a:off x="2959198" y="2059083"/>
            <a:ext cx="3412641" cy="181588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Typically, the backdraft damper is situated into the duct system and prevents air from the outside coming into your home. </a:t>
            </a:r>
          </a:p>
          <a:p>
            <a:endParaRPr lang="en-US" sz="1400" dirty="0"/>
          </a:p>
          <a:p>
            <a:r>
              <a:rPr lang="en-US" sz="1400" dirty="0"/>
              <a:t>Dampers are built with blades designed to allow air to flow through in one direction out of the house, keeping cold air outside during the winter months.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512EED-9C70-E0C9-B7F9-6A2AB3744983}"/>
              </a:ext>
            </a:extLst>
          </p:cNvPr>
          <p:cNvSpPr txBox="1"/>
          <p:nvPr/>
        </p:nvSpPr>
        <p:spPr>
          <a:xfrm>
            <a:off x="4665519" y="4903989"/>
            <a:ext cx="3553691" cy="95410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 louver is a window blind or shutter with horizontal slats that are angled to admit air, but to keep out rain. The angle of the slats may be adjustable or fixed.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FA5364-58F7-DE3E-F222-96A145BBECBF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68014" y="4434893"/>
            <a:ext cx="3568700" cy="189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148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B61EA96-0201-CE35-F837-17BACAA3BD60}"/>
              </a:ext>
            </a:extLst>
          </p:cNvPr>
          <p:cNvSpPr txBox="1"/>
          <p:nvPr/>
        </p:nvSpPr>
        <p:spPr>
          <a:xfrm>
            <a:off x="0" y="0"/>
            <a:ext cx="5457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Walking Over the Shingled Roof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669E1F2-5BC3-F2A1-A58D-1DF1D06568A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75234" y="1296751"/>
            <a:ext cx="3871473" cy="19165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D3CB1A-12B6-AD0F-4AFD-44766153E0B4}"/>
              </a:ext>
            </a:extLst>
          </p:cNvPr>
          <p:cNvSpPr txBox="1"/>
          <p:nvPr/>
        </p:nvSpPr>
        <p:spPr>
          <a:xfrm>
            <a:off x="165370" y="622570"/>
            <a:ext cx="45330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joylandroofing.com</a:t>
            </a:r>
            <a:r>
              <a:rPr lang="en-US" sz="1200" dirty="0">
                <a:hlinkClick r:id="rId3"/>
              </a:rPr>
              <a:t>/blog/damage-walking-on-shingled-roof/</a:t>
            </a:r>
            <a:endParaRPr 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40E2520-F6B7-41D5-9678-A5D5C2DEB5FB}"/>
              </a:ext>
            </a:extLst>
          </p:cNvPr>
          <p:cNvSpPr txBox="1"/>
          <p:nvPr/>
        </p:nvSpPr>
        <p:spPr>
          <a:xfrm>
            <a:off x="165370" y="3429000"/>
            <a:ext cx="4314163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b="1" dirty="0">
                <a:solidFill>
                  <a:srgbClr val="FF0000"/>
                </a:solidFill>
              </a:rPr>
              <a:t>Shingles</a:t>
            </a:r>
            <a:r>
              <a:rPr lang="en-US" dirty="0"/>
              <a:t> can withstand an occasional walk. </a:t>
            </a:r>
          </a:p>
          <a:p>
            <a:r>
              <a:rPr lang="en-US" dirty="0"/>
              <a:t>However, if it’s hot outside and/or direct </a:t>
            </a:r>
            <a:r>
              <a:rPr lang="en-US" dirty="0" err="1"/>
              <a:t>sunlight,the</a:t>
            </a:r>
            <a:r>
              <a:rPr lang="en-US" dirty="0"/>
              <a:t> asphalt base of the shingle will soften. Walking over soft shingles may damage them.</a:t>
            </a:r>
          </a:p>
          <a:p>
            <a:r>
              <a:rPr lang="en-US" dirty="0"/>
              <a:t>The older the shingles are, the more susceptible they become to damage from foot traffic.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A26C70-3640-3B03-46D0-1B667AAFDAD1}"/>
              </a:ext>
            </a:extLst>
          </p:cNvPr>
          <p:cNvSpPr txBox="1"/>
          <p:nvPr/>
        </p:nvSpPr>
        <p:spPr>
          <a:xfrm>
            <a:off x="165370" y="4955792"/>
            <a:ext cx="5824873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Set your ladder against the gutters and use a bungee cord with hooks to secure the ladder (EPDM tarp bungee strap).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Use gloves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Wear long pants.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An old foam cushion (foam from a sofa seat) can be used to traverse your roof safely. This material really sticks to shingles well, providing a better non-slip surface. Using this also helps minimize damage to the shingles.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B4A2A8-F29E-7A49-7509-5E22337A3507}"/>
              </a:ext>
            </a:extLst>
          </p:cNvPr>
          <p:cNvSpPr txBox="1"/>
          <p:nvPr/>
        </p:nvSpPr>
        <p:spPr>
          <a:xfrm>
            <a:off x="9484467" y="114795"/>
            <a:ext cx="2619847" cy="33239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400"/>
            </a:lvl1pPr>
          </a:lstStyle>
          <a:p>
            <a:r>
              <a:rPr lang="en-US" dirty="0"/>
              <a:t>Asphalt Shingle Roofing: Best Overall.</a:t>
            </a:r>
          </a:p>
          <a:p>
            <a:r>
              <a:rPr lang="en-US" dirty="0"/>
              <a:t>Slate Roofing: Most Durable.</a:t>
            </a:r>
          </a:p>
          <a:p>
            <a:r>
              <a:rPr lang="en-US" dirty="0"/>
              <a:t>Metal Roofing: Most Versatile.</a:t>
            </a:r>
          </a:p>
          <a:p>
            <a:r>
              <a:rPr lang="en-US" dirty="0"/>
              <a:t>Wood Shingles: Most Environmentally Friendly Option.</a:t>
            </a:r>
          </a:p>
          <a:p>
            <a:r>
              <a:rPr lang="en-US" dirty="0"/>
              <a:t>Clay Tile Roofs: Best Curb Appeal.</a:t>
            </a:r>
          </a:p>
          <a:p>
            <a:r>
              <a:rPr lang="en-US" dirty="0"/>
              <a:t>TPO Roofing: Best for Flat Roof.</a:t>
            </a:r>
            <a:br>
              <a:rPr lang="en-US" dirty="0"/>
            </a:br>
            <a:r>
              <a:rPr lang="en-US" dirty="0"/>
              <a:t>(TPO = Thermoplastic Polyolefin, a single-ply roofing membrane)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76C45B0-CAF9-750F-7ED5-CD9B15F7D602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47889" y="3512923"/>
            <a:ext cx="3368875" cy="2932032"/>
          </a:xfrm>
          <a:prstGeom prst="rect">
            <a:avLst/>
          </a:prstGeom>
        </p:spPr>
      </p:pic>
      <p:pic>
        <p:nvPicPr>
          <p:cNvPr id="1028" name="Picture 4" descr="How do I put up a roof ladder? - Home Improvement Stack Exchange">
            <a:extLst>
              <a:ext uri="{FF2B5EF4-FFF2-40B4-BE49-F238E27FC236}">
                <a16:creationId xmlns:a16="http://schemas.microsoft.com/office/drawing/2014/main" id="{63C16DF6-A0E5-8398-0701-716843A9E1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230017" y="1296751"/>
            <a:ext cx="1865983" cy="16004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00422D9-EB85-B66C-E359-84CF29024160}"/>
              </a:ext>
            </a:extLst>
          </p:cNvPr>
          <p:cNvSpPr txBox="1"/>
          <p:nvPr/>
        </p:nvSpPr>
        <p:spPr>
          <a:xfrm>
            <a:off x="4479533" y="2921970"/>
            <a:ext cx="12556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Roof Ladder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B3BAB8C-9692-8B72-BE4F-873D89D22E36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01759" y="4635358"/>
            <a:ext cx="1930400" cy="167640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8B3E5C9B-A582-B569-303B-32EB5B66D2A1}"/>
              </a:ext>
            </a:extLst>
          </p:cNvPr>
          <p:cNvSpPr txBox="1"/>
          <p:nvPr/>
        </p:nvSpPr>
        <p:spPr>
          <a:xfrm>
            <a:off x="6456860" y="6183345"/>
            <a:ext cx="138232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EPDM tarp bungee straps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0B24212-347D-8D09-6920-0AF015AE54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201759" y="261610"/>
            <a:ext cx="3145448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0E0FF80-1802-5671-4CC4-41B022387FC3}"/>
              </a:ext>
            </a:extLst>
          </p:cNvPr>
          <p:cNvSpPr txBox="1"/>
          <p:nvPr/>
        </p:nvSpPr>
        <p:spPr>
          <a:xfrm>
            <a:off x="6573122" y="2255036"/>
            <a:ext cx="25704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roofing glossary:</a:t>
            </a:r>
          </a:p>
          <a:p>
            <a:r>
              <a:rPr lang="en-US" sz="1200" dirty="0">
                <a:hlinkClick r:id="rId8"/>
              </a:rPr>
              <a:t>https://</a:t>
            </a:r>
            <a:r>
              <a:rPr lang="en-US" sz="1200" dirty="0" err="1">
                <a:hlinkClick r:id="rId8"/>
              </a:rPr>
              <a:t>www.owenscorning.com</a:t>
            </a:r>
            <a:r>
              <a:rPr lang="en-US" sz="1200" dirty="0">
                <a:hlinkClick r:id="rId8"/>
              </a:rPr>
              <a:t>/</a:t>
            </a:r>
            <a:r>
              <a:rPr lang="en-US" sz="1200" dirty="0" err="1">
                <a:hlinkClick r:id="rId8"/>
              </a:rPr>
              <a:t>en</a:t>
            </a:r>
            <a:r>
              <a:rPr lang="en-US" sz="1200" dirty="0">
                <a:hlinkClick r:id="rId8"/>
              </a:rPr>
              <a:t>-us/roofing/tools/roofing-glossary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344405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524</TotalTime>
  <Words>531</Words>
  <Application>Microsoft Macintosh PowerPoint</Application>
  <PresentationFormat>Widescreen</PresentationFormat>
  <Paragraphs>43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53</cp:revision>
  <dcterms:created xsi:type="dcterms:W3CDTF">2022-06-02T16:58:09Z</dcterms:created>
  <dcterms:modified xsi:type="dcterms:W3CDTF">2023-01-01T19:13:37Z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