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3" r:id="rId2"/>
    <p:sldId id="265" r:id="rId3"/>
    <p:sldId id="26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8"/>
    <p:restoredTop sz="91341"/>
  </p:normalViewPr>
  <p:slideViewPr>
    <p:cSldViewPr snapToGrid="0" snapToObjects="1">
      <p:cViewPr varScale="1">
        <p:scale>
          <a:sx n="95" d="100"/>
          <a:sy n="95" d="100"/>
        </p:scale>
        <p:origin x="200"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843BDE-B8C0-934E-9704-CBA3B88C1FB8}" type="datetimeFigureOut">
              <a:rPr lang="en-US" smtClean="0"/>
              <a:t>6/12/24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8B91EE-EA77-074C-ABDE-BAE6359B4E98}" type="slidenum">
              <a:rPr lang="en-US" smtClean="0"/>
              <a:t>‹#›</a:t>
            </a:fld>
            <a:endParaRPr lang="en-US"/>
          </a:p>
        </p:txBody>
      </p:sp>
    </p:spTree>
    <p:extLst>
      <p:ext uri="{BB962C8B-B14F-4D97-AF65-F5344CB8AC3E}">
        <p14:creationId xmlns:p14="http://schemas.microsoft.com/office/powerpoint/2010/main" val="4039519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E2001-545C-99D0-05A3-34EAAB5CA0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99392E-8F18-4AD6-D26D-2EAA93E408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72907-66C1-84CC-5E24-AFA53AA942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5FB7D5-126E-2993-4CA4-5B643C76FA09}"/>
              </a:ext>
            </a:extLst>
          </p:cNvPr>
          <p:cNvSpPr>
            <a:spLocks noGrp="1"/>
          </p:cNvSpPr>
          <p:nvPr>
            <p:ph type="sldNum" sz="quarter" idx="5"/>
          </p:nvPr>
        </p:nvSpPr>
        <p:spPr/>
        <p:txBody>
          <a:bodyPr/>
          <a:lstStyle/>
          <a:p>
            <a:fld id="{BA8B91EE-EA77-074C-ABDE-BAE6359B4E98}" type="slidenum">
              <a:rPr lang="en-US" smtClean="0"/>
              <a:t>1</a:t>
            </a:fld>
            <a:endParaRPr lang="en-US"/>
          </a:p>
        </p:txBody>
      </p:sp>
    </p:spTree>
    <p:extLst>
      <p:ext uri="{BB962C8B-B14F-4D97-AF65-F5344CB8AC3E}">
        <p14:creationId xmlns:p14="http://schemas.microsoft.com/office/powerpoint/2010/main" val="2175948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E2001-545C-99D0-05A3-34EAAB5CA0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99392E-8F18-4AD6-D26D-2EAA93E408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72907-66C1-84CC-5E24-AFA53AA942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5FB7D5-126E-2993-4CA4-5B643C76FA09}"/>
              </a:ext>
            </a:extLst>
          </p:cNvPr>
          <p:cNvSpPr>
            <a:spLocks noGrp="1"/>
          </p:cNvSpPr>
          <p:nvPr>
            <p:ph type="sldNum" sz="quarter" idx="5"/>
          </p:nvPr>
        </p:nvSpPr>
        <p:spPr/>
        <p:txBody>
          <a:bodyPr/>
          <a:lstStyle/>
          <a:p>
            <a:fld id="{BA8B91EE-EA77-074C-ABDE-BAE6359B4E98}" type="slidenum">
              <a:rPr lang="en-US" smtClean="0"/>
              <a:t>3</a:t>
            </a:fld>
            <a:endParaRPr lang="en-US"/>
          </a:p>
        </p:txBody>
      </p:sp>
    </p:spTree>
    <p:extLst>
      <p:ext uri="{BB962C8B-B14F-4D97-AF65-F5344CB8AC3E}">
        <p14:creationId xmlns:p14="http://schemas.microsoft.com/office/powerpoint/2010/main" val="200454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7E78-4330-193B-B423-8314C67628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080FDA-9F58-7E15-C3A0-BCA67A1B65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FD1846-5607-2F80-FE77-B45D1134D8BD}"/>
              </a:ext>
            </a:extLst>
          </p:cNvPr>
          <p:cNvSpPr>
            <a:spLocks noGrp="1"/>
          </p:cNvSpPr>
          <p:nvPr>
            <p:ph type="dt" sz="half" idx="10"/>
          </p:nvPr>
        </p:nvSpPr>
        <p:spPr/>
        <p:txBody>
          <a:bodyPr/>
          <a:lstStyle/>
          <a:p>
            <a:fld id="{5F491023-0B0A-7041-9F06-D25A50EF063B}" type="datetimeFigureOut">
              <a:t>6/12/24</a:t>
            </a:fld>
            <a:endParaRPr lang="en-US"/>
          </a:p>
        </p:txBody>
      </p:sp>
      <p:sp>
        <p:nvSpPr>
          <p:cNvPr id="5" name="Footer Placeholder 4">
            <a:extLst>
              <a:ext uri="{FF2B5EF4-FFF2-40B4-BE49-F238E27FC236}">
                <a16:creationId xmlns:a16="http://schemas.microsoft.com/office/drawing/2014/main" id="{F859EC29-87F8-BE2D-794A-6DA472257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40454-B433-410E-0FF8-FC3528287FB9}"/>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1050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B347D-D077-DA5B-BCBF-255D910F8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969ED-67C2-311E-252D-6A110850A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0FBA1-3C89-EC11-74D4-20B92AAFDA09}"/>
              </a:ext>
            </a:extLst>
          </p:cNvPr>
          <p:cNvSpPr>
            <a:spLocks noGrp="1"/>
          </p:cNvSpPr>
          <p:nvPr>
            <p:ph type="dt" sz="half" idx="10"/>
          </p:nvPr>
        </p:nvSpPr>
        <p:spPr/>
        <p:txBody>
          <a:bodyPr/>
          <a:lstStyle/>
          <a:p>
            <a:fld id="{5F491023-0B0A-7041-9F06-D25A50EF063B}" type="datetimeFigureOut">
              <a:t>6/12/24</a:t>
            </a:fld>
            <a:endParaRPr lang="en-US"/>
          </a:p>
        </p:txBody>
      </p:sp>
      <p:sp>
        <p:nvSpPr>
          <p:cNvPr id="5" name="Footer Placeholder 4">
            <a:extLst>
              <a:ext uri="{FF2B5EF4-FFF2-40B4-BE49-F238E27FC236}">
                <a16:creationId xmlns:a16="http://schemas.microsoft.com/office/drawing/2014/main" id="{9CA7745B-5BAE-F9D3-47E4-0138D1CEA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0326-C5CD-0886-9BE9-A7F7DB749C98}"/>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7450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2BAD8-9CAB-A380-AAC3-A59F3A3256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29A6E-D831-F47F-A2AE-F6E1AFD2D0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7F4713-8CBC-B5EB-3BDB-7F46E4C81A2E}"/>
              </a:ext>
            </a:extLst>
          </p:cNvPr>
          <p:cNvSpPr>
            <a:spLocks noGrp="1"/>
          </p:cNvSpPr>
          <p:nvPr>
            <p:ph type="dt" sz="half" idx="10"/>
          </p:nvPr>
        </p:nvSpPr>
        <p:spPr/>
        <p:txBody>
          <a:bodyPr/>
          <a:lstStyle/>
          <a:p>
            <a:fld id="{5F491023-0B0A-7041-9F06-D25A50EF063B}" type="datetimeFigureOut">
              <a:t>6/12/24</a:t>
            </a:fld>
            <a:endParaRPr lang="en-US"/>
          </a:p>
        </p:txBody>
      </p:sp>
      <p:sp>
        <p:nvSpPr>
          <p:cNvPr id="5" name="Footer Placeholder 4">
            <a:extLst>
              <a:ext uri="{FF2B5EF4-FFF2-40B4-BE49-F238E27FC236}">
                <a16:creationId xmlns:a16="http://schemas.microsoft.com/office/drawing/2014/main" id="{6AB814CE-5D3F-6AF3-1B95-C1BCD7CE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44F38C-1773-F5A8-9806-A23E993F747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5729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60B-86A2-A753-7B95-0F58C129DD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26CB2F-877F-D8BF-FD37-54A9FCD98E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B5966-DCE9-9278-FC75-7505EFC8263A}"/>
              </a:ext>
            </a:extLst>
          </p:cNvPr>
          <p:cNvSpPr>
            <a:spLocks noGrp="1"/>
          </p:cNvSpPr>
          <p:nvPr>
            <p:ph type="dt" sz="half" idx="10"/>
          </p:nvPr>
        </p:nvSpPr>
        <p:spPr/>
        <p:txBody>
          <a:bodyPr/>
          <a:lstStyle/>
          <a:p>
            <a:fld id="{5F491023-0B0A-7041-9F06-D25A50EF063B}" type="datetimeFigureOut">
              <a:t>6/12/24</a:t>
            </a:fld>
            <a:endParaRPr lang="en-US"/>
          </a:p>
        </p:txBody>
      </p:sp>
      <p:sp>
        <p:nvSpPr>
          <p:cNvPr id="5" name="Footer Placeholder 4">
            <a:extLst>
              <a:ext uri="{FF2B5EF4-FFF2-40B4-BE49-F238E27FC236}">
                <a16:creationId xmlns:a16="http://schemas.microsoft.com/office/drawing/2014/main" id="{C78C6C7F-3558-A2B7-B9CB-C865542E0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3B692-9BC3-C542-CF13-B75CF4818CD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247929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201A7-590C-E867-7D0C-AE29A5E7C7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89C844-B762-199D-E840-4432CFA9E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8F83D9-6582-F301-0C23-DFC25549446F}"/>
              </a:ext>
            </a:extLst>
          </p:cNvPr>
          <p:cNvSpPr>
            <a:spLocks noGrp="1"/>
          </p:cNvSpPr>
          <p:nvPr>
            <p:ph type="dt" sz="half" idx="10"/>
          </p:nvPr>
        </p:nvSpPr>
        <p:spPr/>
        <p:txBody>
          <a:bodyPr/>
          <a:lstStyle/>
          <a:p>
            <a:fld id="{5F491023-0B0A-7041-9F06-D25A50EF063B}" type="datetimeFigureOut">
              <a:t>6/12/24</a:t>
            </a:fld>
            <a:endParaRPr lang="en-US"/>
          </a:p>
        </p:txBody>
      </p:sp>
      <p:sp>
        <p:nvSpPr>
          <p:cNvPr id="5" name="Footer Placeholder 4">
            <a:extLst>
              <a:ext uri="{FF2B5EF4-FFF2-40B4-BE49-F238E27FC236}">
                <a16:creationId xmlns:a16="http://schemas.microsoft.com/office/drawing/2014/main" id="{5552132C-12F6-FB49-15E9-71DC67F2F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5F5A6-E475-572D-EB19-BDCB29C26D43}"/>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45894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E54A-D232-E13B-03B8-197985E46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95FE80-6415-A129-A133-13F4E69631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F34163-2BC5-67B8-C044-B2B91150F7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24A9F-6EBE-F2FD-B790-457A880F4FE5}"/>
              </a:ext>
            </a:extLst>
          </p:cNvPr>
          <p:cNvSpPr>
            <a:spLocks noGrp="1"/>
          </p:cNvSpPr>
          <p:nvPr>
            <p:ph type="dt" sz="half" idx="10"/>
          </p:nvPr>
        </p:nvSpPr>
        <p:spPr/>
        <p:txBody>
          <a:bodyPr/>
          <a:lstStyle/>
          <a:p>
            <a:fld id="{5F491023-0B0A-7041-9F06-D25A50EF063B}" type="datetimeFigureOut">
              <a:t>6/12/24</a:t>
            </a:fld>
            <a:endParaRPr lang="en-US"/>
          </a:p>
        </p:txBody>
      </p:sp>
      <p:sp>
        <p:nvSpPr>
          <p:cNvPr id="6" name="Footer Placeholder 5">
            <a:extLst>
              <a:ext uri="{FF2B5EF4-FFF2-40B4-BE49-F238E27FC236}">
                <a16:creationId xmlns:a16="http://schemas.microsoft.com/office/drawing/2014/main" id="{33165A11-D3B2-DAF0-6C96-3A013B4B6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48667-6987-698C-D3F8-33E4C2F455D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164623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9EB9B-3B5A-BAA4-1104-35CFEE511D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6AF77-D30B-078E-7377-864E20041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D3BB66-8448-BDCE-8885-0DCCD1D2F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C4BBBE-287A-8A3C-D9AC-73777D133F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EC8599-617C-397F-DC3D-826467ADF3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5D750-7437-B1AA-EDBA-8CE16147AE93}"/>
              </a:ext>
            </a:extLst>
          </p:cNvPr>
          <p:cNvSpPr>
            <a:spLocks noGrp="1"/>
          </p:cNvSpPr>
          <p:nvPr>
            <p:ph type="dt" sz="half" idx="10"/>
          </p:nvPr>
        </p:nvSpPr>
        <p:spPr/>
        <p:txBody>
          <a:bodyPr/>
          <a:lstStyle/>
          <a:p>
            <a:fld id="{5F491023-0B0A-7041-9F06-D25A50EF063B}" type="datetimeFigureOut">
              <a:t>6/12/24</a:t>
            </a:fld>
            <a:endParaRPr lang="en-US"/>
          </a:p>
        </p:txBody>
      </p:sp>
      <p:sp>
        <p:nvSpPr>
          <p:cNvPr id="8" name="Footer Placeholder 7">
            <a:extLst>
              <a:ext uri="{FF2B5EF4-FFF2-40B4-BE49-F238E27FC236}">
                <a16:creationId xmlns:a16="http://schemas.microsoft.com/office/drawing/2014/main" id="{F61E2CB5-60FB-BFE3-7C57-6D71206F0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2E5366-9BBC-DD63-6667-F2ABAD0CF72B}"/>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256610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02E0-2360-8A3B-C660-0EEE2283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61752-B6B9-B0D3-79D0-BA63B329CC71}"/>
              </a:ext>
            </a:extLst>
          </p:cNvPr>
          <p:cNvSpPr>
            <a:spLocks noGrp="1"/>
          </p:cNvSpPr>
          <p:nvPr>
            <p:ph type="dt" sz="half" idx="10"/>
          </p:nvPr>
        </p:nvSpPr>
        <p:spPr/>
        <p:txBody>
          <a:bodyPr/>
          <a:lstStyle/>
          <a:p>
            <a:fld id="{5F491023-0B0A-7041-9F06-D25A50EF063B}" type="datetimeFigureOut">
              <a:t>6/12/24</a:t>
            </a:fld>
            <a:endParaRPr lang="en-US"/>
          </a:p>
        </p:txBody>
      </p:sp>
      <p:sp>
        <p:nvSpPr>
          <p:cNvPr id="4" name="Footer Placeholder 3">
            <a:extLst>
              <a:ext uri="{FF2B5EF4-FFF2-40B4-BE49-F238E27FC236}">
                <a16:creationId xmlns:a16="http://schemas.microsoft.com/office/drawing/2014/main" id="{E549FDB9-28AA-E5EE-0E6F-1C87098343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1A72C3-CCD3-E994-0553-1649E7C05A91}"/>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80430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7FBEF-93F3-4398-ABDE-E19A2BE6EE20}"/>
              </a:ext>
            </a:extLst>
          </p:cNvPr>
          <p:cNvSpPr>
            <a:spLocks noGrp="1"/>
          </p:cNvSpPr>
          <p:nvPr>
            <p:ph type="dt" sz="half" idx="10"/>
          </p:nvPr>
        </p:nvSpPr>
        <p:spPr/>
        <p:txBody>
          <a:bodyPr/>
          <a:lstStyle/>
          <a:p>
            <a:fld id="{5F491023-0B0A-7041-9F06-D25A50EF063B}" type="datetimeFigureOut">
              <a:t>6/12/24</a:t>
            </a:fld>
            <a:endParaRPr lang="en-US"/>
          </a:p>
        </p:txBody>
      </p:sp>
      <p:sp>
        <p:nvSpPr>
          <p:cNvPr id="3" name="Footer Placeholder 2">
            <a:extLst>
              <a:ext uri="{FF2B5EF4-FFF2-40B4-BE49-F238E27FC236}">
                <a16:creationId xmlns:a16="http://schemas.microsoft.com/office/drawing/2014/main" id="{4224BDFD-B5CF-6FE3-E5D7-46013C29E0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995C03-7815-0295-8D6D-6E94DCC40D7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8065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0438-A2C9-EC42-359F-79480BBFB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BAC04E-128D-0581-C7DA-E12F971BB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57F62C-C89B-1A1C-EE71-DFB3CCC88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8FE63-1511-35E5-E243-54A541D5317B}"/>
              </a:ext>
            </a:extLst>
          </p:cNvPr>
          <p:cNvSpPr>
            <a:spLocks noGrp="1"/>
          </p:cNvSpPr>
          <p:nvPr>
            <p:ph type="dt" sz="half" idx="10"/>
          </p:nvPr>
        </p:nvSpPr>
        <p:spPr/>
        <p:txBody>
          <a:bodyPr/>
          <a:lstStyle/>
          <a:p>
            <a:fld id="{5F491023-0B0A-7041-9F06-D25A50EF063B}" type="datetimeFigureOut">
              <a:t>6/12/24</a:t>
            </a:fld>
            <a:endParaRPr lang="en-US"/>
          </a:p>
        </p:txBody>
      </p:sp>
      <p:sp>
        <p:nvSpPr>
          <p:cNvPr id="6" name="Footer Placeholder 5">
            <a:extLst>
              <a:ext uri="{FF2B5EF4-FFF2-40B4-BE49-F238E27FC236}">
                <a16:creationId xmlns:a16="http://schemas.microsoft.com/office/drawing/2014/main" id="{E388C57B-944F-63EC-027D-0775FFD317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B95C2-F629-DCC1-1A34-EFD210A359EF}"/>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706187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C171-16B5-30EF-DF6B-EA8297BFE4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EC62FB-CB34-C301-34F2-0BC3B063A2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14D87E-859D-4374-028E-34A7E0967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0E7CC-E810-603C-A310-365D6E2E7624}"/>
              </a:ext>
            </a:extLst>
          </p:cNvPr>
          <p:cNvSpPr>
            <a:spLocks noGrp="1"/>
          </p:cNvSpPr>
          <p:nvPr>
            <p:ph type="dt" sz="half" idx="10"/>
          </p:nvPr>
        </p:nvSpPr>
        <p:spPr/>
        <p:txBody>
          <a:bodyPr/>
          <a:lstStyle/>
          <a:p>
            <a:fld id="{5F491023-0B0A-7041-9F06-D25A50EF063B}" type="datetimeFigureOut">
              <a:t>6/12/24</a:t>
            </a:fld>
            <a:endParaRPr lang="en-US"/>
          </a:p>
        </p:txBody>
      </p:sp>
      <p:sp>
        <p:nvSpPr>
          <p:cNvPr id="6" name="Footer Placeholder 5">
            <a:extLst>
              <a:ext uri="{FF2B5EF4-FFF2-40B4-BE49-F238E27FC236}">
                <a16:creationId xmlns:a16="http://schemas.microsoft.com/office/drawing/2014/main" id="{14811FA3-03C6-243F-1B00-D8C263B8A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7296-43FF-9B1B-273A-D8A59A1AF525}"/>
              </a:ext>
            </a:extLst>
          </p:cNvPr>
          <p:cNvSpPr>
            <a:spLocks noGrp="1"/>
          </p:cNvSpPr>
          <p:nvPr>
            <p:ph type="sldNum" sz="quarter" idx="12"/>
          </p:nvPr>
        </p:nvSpPr>
        <p:spPr/>
        <p:txBody>
          <a:bodyPr/>
          <a:lstStyle/>
          <a:p>
            <a:fld id="{B43E528E-3295-EB44-B5E3-209426A0E5EC}" type="slidenum">
              <a:t>‹#›</a:t>
            </a:fld>
            <a:endParaRPr lang="en-US"/>
          </a:p>
        </p:txBody>
      </p:sp>
    </p:spTree>
    <p:extLst>
      <p:ext uri="{BB962C8B-B14F-4D97-AF65-F5344CB8AC3E}">
        <p14:creationId xmlns:p14="http://schemas.microsoft.com/office/powerpoint/2010/main" val="3606987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680EF-BCA9-239E-5CBB-C870C41B4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0FCFB0-9A1E-EE20-9776-1EF4CAC7D5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C2FEA-8E7F-70CC-474B-CC138894A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491023-0B0A-7041-9F06-D25A50EF063B}" type="datetimeFigureOut">
              <a:t>6/12/24</a:t>
            </a:fld>
            <a:endParaRPr lang="en-US"/>
          </a:p>
        </p:txBody>
      </p:sp>
      <p:sp>
        <p:nvSpPr>
          <p:cNvPr id="5" name="Footer Placeholder 4">
            <a:extLst>
              <a:ext uri="{FF2B5EF4-FFF2-40B4-BE49-F238E27FC236}">
                <a16:creationId xmlns:a16="http://schemas.microsoft.com/office/drawing/2014/main" id="{97568BAB-55F6-6894-580A-32AFD5780B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8BF367-BF67-C7BE-7EC4-9DB85C434E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3E528E-3295-EB44-B5E3-209426A0E5EC}" type="slidenum">
              <a:t>‹#›</a:t>
            </a:fld>
            <a:endParaRPr lang="en-US"/>
          </a:p>
        </p:txBody>
      </p:sp>
    </p:spTree>
    <p:extLst>
      <p:ext uri="{BB962C8B-B14F-4D97-AF65-F5344CB8AC3E}">
        <p14:creationId xmlns:p14="http://schemas.microsoft.com/office/powerpoint/2010/main" val="116056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aselineequipment.com/gps-land-surveying-equipment"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www.baselineequipment.com/stonex-s900-gnss-receiver" TargetMode="External"/><Relationship Id="rId4" Type="http://schemas.openxmlformats.org/officeDocument/2006/relationships/hyperlink" Target="https://www.youtube.com/watch?v=aA5v17Gh4F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8HR5JZCY" TargetMode="External"/><Relationship Id="rId2" Type="http://schemas.openxmlformats.org/officeDocument/2006/relationships/hyperlink" Target="https://hikingguy.com/hiking-gear/garmin-gpsmap-66sr-review-test/" TargetMode="Externa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BCE40-FAC2-06AC-AEEE-247099B3D3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F4EAFB-0C3B-FE5C-A059-BF43CDE1F9EF}"/>
              </a:ext>
            </a:extLst>
          </p:cNvPr>
          <p:cNvSpPr txBox="1"/>
          <p:nvPr/>
        </p:nvSpPr>
        <p:spPr>
          <a:xfrm>
            <a:off x="-1" y="9719"/>
            <a:ext cx="6096001" cy="400110"/>
          </a:xfrm>
          <a:prstGeom prst="rect">
            <a:avLst/>
          </a:prstGeom>
          <a:noFill/>
        </p:spPr>
        <p:txBody>
          <a:bodyPr wrap="square" rtlCol="0">
            <a:spAutoFit/>
          </a:bodyPr>
          <a:lstStyle/>
          <a:p>
            <a:pPr algn="l"/>
            <a:r>
              <a:rPr lang="en-US" sz="2000" b="1" i="0" dirty="0">
                <a:solidFill>
                  <a:srgbClr val="0F0F0F"/>
                </a:solidFill>
                <a:effectLst/>
                <a:latin typeface="Roboto" panose="02000000000000000000" pitchFamily="2" charset="0"/>
              </a:rPr>
              <a:t>How to do survey of the area (map &amp; mark territory)</a:t>
            </a:r>
          </a:p>
        </p:txBody>
      </p:sp>
      <p:sp>
        <p:nvSpPr>
          <p:cNvPr id="4" name="TextBox 3">
            <a:extLst>
              <a:ext uri="{FF2B5EF4-FFF2-40B4-BE49-F238E27FC236}">
                <a16:creationId xmlns:a16="http://schemas.microsoft.com/office/drawing/2014/main" id="{DD4394FC-D1D9-F361-3B76-4BF1E090F672}"/>
              </a:ext>
            </a:extLst>
          </p:cNvPr>
          <p:cNvSpPr txBox="1"/>
          <p:nvPr/>
        </p:nvSpPr>
        <p:spPr>
          <a:xfrm>
            <a:off x="143219" y="554713"/>
            <a:ext cx="6284910" cy="5693866"/>
          </a:xfrm>
          <a:prstGeom prst="rect">
            <a:avLst/>
          </a:prstGeom>
          <a:solidFill>
            <a:schemeClr val="accent4">
              <a:lumMod val="20000"/>
              <a:lumOff val="80000"/>
            </a:schemeClr>
          </a:solidFill>
          <a:ln>
            <a:solidFill>
              <a:srgbClr val="FF0000"/>
            </a:solidFill>
          </a:ln>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Best GPS Instruments for Land Surveying</a:t>
            </a:r>
          </a:p>
          <a:p>
            <a:pPr rtl="0">
              <a:spcBef>
                <a:spcPts val="0"/>
              </a:spcBef>
              <a:spcAft>
                <a:spcPts val="0"/>
              </a:spcAft>
            </a:pPr>
            <a:r>
              <a:rPr lang="en-US" sz="1400" dirty="0">
                <a:solidFill>
                  <a:srgbClr val="000000"/>
                </a:solidFill>
                <a:latin typeface="Calibri" panose="020F0502020204030204" pitchFamily="34" charset="0"/>
                <a:cs typeface="Calibri" panose="020F0502020204030204" pitchFamily="34" charset="0"/>
                <a:hlinkClick r:id="rId3"/>
              </a:rPr>
              <a:t>https://</a:t>
            </a:r>
            <a:r>
              <a:rPr lang="en-US" sz="1400" dirty="0" err="1">
                <a:solidFill>
                  <a:srgbClr val="000000"/>
                </a:solidFill>
                <a:latin typeface="Calibri" panose="020F0502020204030204" pitchFamily="34" charset="0"/>
                <a:cs typeface="Calibri" panose="020F0502020204030204" pitchFamily="34" charset="0"/>
                <a:hlinkClick r:id="rId3"/>
              </a:rPr>
              <a:t>www.baselineequipment.com</a:t>
            </a:r>
            <a:r>
              <a:rPr lang="en-US" sz="1400" dirty="0">
                <a:solidFill>
                  <a:srgbClr val="000000"/>
                </a:solidFill>
                <a:latin typeface="Calibri" panose="020F0502020204030204" pitchFamily="34" charset="0"/>
                <a:cs typeface="Calibri" panose="020F0502020204030204" pitchFamily="34" charset="0"/>
                <a:hlinkClick r:id="rId3"/>
              </a:rPr>
              <a:t>/</a:t>
            </a:r>
            <a:r>
              <a:rPr lang="en-US" sz="1400" dirty="0" err="1">
                <a:solidFill>
                  <a:srgbClr val="000000"/>
                </a:solidFill>
                <a:latin typeface="Calibri" panose="020F0502020204030204" pitchFamily="34" charset="0"/>
                <a:cs typeface="Calibri" panose="020F0502020204030204" pitchFamily="34" charset="0"/>
                <a:hlinkClick r:id="rId3"/>
              </a:rPr>
              <a:t>gps</a:t>
            </a:r>
            <a:r>
              <a:rPr lang="en-US" sz="1400" dirty="0">
                <a:solidFill>
                  <a:srgbClr val="000000"/>
                </a:solidFill>
                <a:latin typeface="Calibri" panose="020F0502020204030204" pitchFamily="34" charset="0"/>
                <a:cs typeface="Calibri" panose="020F0502020204030204" pitchFamily="34" charset="0"/>
                <a:hlinkClick r:id="rId3"/>
              </a:rPr>
              <a:t>-land-surveying-equipment</a:t>
            </a:r>
            <a:r>
              <a:rPr lang="en-US" sz="1400" dirty="0">
                <a:solidFill>
                  <a:srgbClr val="000000"/>
                </a:solidFill>
                <a:latin typeface="Calibri" panose="020F0502020204030204" pitchFamily="34" charset="0"/>
                <a:cs typeface="Calibri" panose="020F0502020204030204" pitchFamily="34" charset="0"/>
              </a:rPr>
              <a:t> </a:t>
            </a:r>
          </a:p>
          <a:p>
            <a:pPr rtl="0">
              <a:spcBef>
                <a:spcPts val="0"/>
              </a:spcBef>
              <a:spcAft>
                <a:spcPts val="0"/>
              </a:spcAft>
            </a:pPr>
            <a:r>
              <a:rPr lang="en-US" sz="1400" b="1" i="0" u="none" strike="noStrike" dirty="0">
                <a:solidFill>
                  <a:srgbClr val="FF0000"/>
                </a:solidFill>
                <a:effectLst/>
                <a:latin typeface="Calibri" panose="020F0502020204030204" pitchFamily="34" charset="0"/>
                <a:cs typeface="Calibri" panose="020F0502020204030204" pitchFamily="34" charset="0"/>
              </a:rPr>
              <a:t>Static GPS Baseline </a:t>
            </a:r>
            <a:r>
              <a:rPr lang="en-US" sz="1400" b="0" i="0" u="none" strike="noStrike" dirty="0">
                <a:solidFill>
                  <a:srgbClr val="000000"/>
                </a:solidFill>
                <a:effectLst/>
                <a:latin typeface="Calibri" panose="020F0502020204030204" pitchFamily="34" charset="0"/>
                <a:cs typeface="Calibri" panose="020F0502020204030204" pitchFamily="34" charset="0"/>
              </a:rPr>
              <a:t>– This method is used to determine the coordinates for survey points by simultaneously recording GPS observations over both a known and unknown survey point for at least 20 minutes. The data is then processed to determine coordinates within 5mm accuracy.</a:t>
            </a:r>
          </a:p>
          <a:p>
            <a:pPr rtl="0">
              <a:spcBef>
                <a:spcPts val="0"/>
              </a:spcBef>
              <a:spcAft>
                <a:spcPts val="0"/>
              </a:spcAft>
            </a:pPr>
            <a:endParaRPr lang="en-US" sz="1400" b="0" i="0" u="none" strike="noStrike" dirty="0">
              <a:solidFill>
                <a:srgbClr val="000000"/>
              </a:solidFill>
              <a:effectLst/>
              <a:latin typeface="Calibri" panose="020F0502020204030204" pitchFamily="34" charset="0"/>
              <a:cs typeface="Calibri" panose="020F0502020204030204" pitchFamily="34" charset="0"/>
            </a:endParaRPr>
          </a:p>
          <a:p>
            <a:pPr rtl="0">
              <a:spcBef>
                <a:spcPts val="0"/>
              </a:spcBef>
              <a:spcAft>
                <a:spcPts val="0"/>
              </a:spcAft>
            </a:pPr>
            <a:r>
              <a:rPr lang="en-US" sz="1400" b="1" i="0" u="none" strike="noStrike" dirty="0">
                <a:solidFill>
                  <a:srgbClr val="FF0000"/>
                </a:solidFill>
                <a:effectLst/>
                <a:latin typeface="Calibri" panose="020F0502020204030204" pitchFamily="34" charset="0"/>
                <a:cs typeface="Calibri" panose="020F0502020204030204" pitchFamily="34" charset="0"/>
              </a:rPr>
              <a:t>Real-Time Kinematic (RTK) Observations </a:t>
            </a:r>
            <a:r>
              <a:rPr lang="en-US" sz="1400" b="0" i="0" u="none" strike="noStrike" dirty="0">
                <a:solidFill>
                  <a:srgbClr val="000000"/>
                </a:solidFill>
                <a:effectLst/>
                <a:latin typeface="Calibri" panose="020F0502020204030204" pitchFamily="34" charset="0"/>
                <a:cs typeface="Calibri" panose="020F0502020204030204" pitchFamily="34" charset="0"/>
              </a:rPr>
              <a:t>– In this method, one receiver remains open over a known point (the Base Station) while another receiver moves between different positions (the Rover Station). Using a radio link, the position of the Rover Station can be calculated within a few seconds, ensuring a similar level of accuracy to baseline measurements as long as they are within 10km of the Base Station.</a:t>
            </a:r>
          </a:p>
          <a:p>
            <a:pPr rtl="0">
              <a:spcBef>
                <a:spcPts val="0"/>
              </a:spcBef>
              <a:spcAft>
                <a:spcPts val="0"/>
              </a:spcAft>
            </a:pPr>
            <a:endParaRPr lang="en-US" sz="1400" b="0" i="0" u="none" strike="noStrike" dirty="0">
              <a:solidFill>
                <a:srgbClr val="000000"/>
              </a:solidFill>
              <a:effectLst/>
              <a:latin typeface="Calibri" panose="020F0502020204030204" pitchFamily="34" charset="0"/>
              <a:cs typeface="Calibri" panose="020F0502020204030204" pitchFamily="34" charset="0"/>
            </a:endParaRPr>
          </a:p>
          <a:p>
            <a:pPr rtl="0">
              <a:spcBef>
                <a:spcPts val="0"/>
              </a:spcBef>
              <a:spcAft>
                <a:spcPts val="0"/>
              </a:spcAft>
            </a:pPr>
            <a:r>
              <a:rPr lang="en-US" sz="1400" b="1" i="0" u="none" strike="noStrike" dirty="0">
                <a:solidFill>
                  <a:srgbClr val="FF0000"/>
                </a:solidFill>
                <a:effectLst/>
                <a:latin typeface="Calibri" panose="020F0502020204030204" pitchFamily="34" charset="0"/>
                <a:cs typeface="Calibri" panose="020F0502020204030204" pitchFamily="34" charset="0"/>
              </a:rPr>
              <a:t>Continuously Operating Reference Stations (CORS) </a:t>
            </a:r>
            <a:r>
              <a:rPr lang="en-US" sz="1400" b="0" i="0" u="none" strike="noStrike" dirty="0">
                <a:solidFill>
                  <a:srgbClr val="000000"/>
                </a:solidFill>
                <a:effectLst/>
                <a:latin typeface="Calibri" panose="020F0502020204030204" pitchFamily="34" charset="0"/>
                <a:cs typeface="Calibri" panose="020F0502020204030204" pitchFamily="34" charset="0"/>
              </a:rPr>
              <a:t>– In this system, a survey grade GPS receiver is permanently installed in a particular location as a starting point for any GPS measurements in the area. GPS survey equipment can collect field data and combine it with CORS data to accurately calculate positions.</a:t>
            </a:r>
          </a:p>
          <a:p>
            <a:pPr rtl="0">
              <a:spcBef>
                <a:spcPts val="0"/>
              </a:spcBef>
              <a:spcAft>
                <a:spcPts val="0"/>
              </a:spcAft>
            </a:pPr>
            <a:endParaRPr lang="en-US" sz="1400" dirty="0">
              <a:solidFill>
                <a:srgbClr val="000000"/>
              </a:solidFill>
              <a:latin typeface="Calibri" panose="020F0502020204030204" pitchFamily="34" charset="0"/>
              <a:cs typeface="Calibri" panose="020F0502020204030204" pitchFamily="34" charset="0"/>
            </a:endParaRPr>
          </a:p>
          <a:p>
            <a:pPr rtl="0">
              <a:spcBef>
                <a:spcPts val="0"/>
              </a:spcBef>
              <a:spcAft>
                <a:spcPts val="0"/>
              </a:spcAft>
            </a:pPr>
            <a:r>
              <a:rPr lang="en-US" sz="1400" dirty="0">
                <a:solidFill>
                  <a:srgbClr val="000000"/>
                </a:solidFill>
                <a:latin typeface="Calibri" panose="020F0502020204030204" pitchFamily="34" charset="0"/>
                <a:cs typeface="Calibri" panose="020F0502020204030204" pitchFamily="34" charset="0"/>
              </a:rPr>
              <a:t>A GPS receiver ranges from $4,000 to over $10,000, and the software itself costs upwards of $400. Additional equipment such as rover rods, poles, and tripods may increase the overall cost.</a:t>
            </a:r>
          </a:p>
          <a:p>
            <a:pPr rtl="0">
              <a:spcBef>
                <a:spcPts val="0"/>
              </a:spcBef>
              <a:spcAft>
                <a:spcPts val="0"/>
              </a:spcAft>
            </a:pPr>
            <a:endParaRPr lang="en-US" sz="1400" dirty="0">
              <a:solidFill>
                <a:srgbClr val="000000"/>
              </a:solidFill>
              <a:latin typeface="Calibri" panose="020F0502020204030204" pitchFamily="34" charset="0"/>
              <a:cs typeface="Calibri" panose="020F0502020204030204" pitchFamily="34" charset="0"/>
            </a:endParaRPr>
          </a:p>
          <a:p>
            <a:pP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How to use GPS on your phone to land survey an area?</a:t>
            </a:r>
            <a:endParaRPr lang="en-US" sz="1400" b="0" dirty="0">
              <a:effectLst/>
              <a:latin typeface="Calibri" panose="020F0502020204030204" pitchFamily="34" charset="0"/>
              <a:cs typeface="Calibri" panose="020F0502020204030204" pitchFamily="34" charset="0"/>
            </a:endParaRPr>
          </a:p>
          <a:p>
            <a:pP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 </a:t>
            </a:r>
            <a:r>
              <a:rPr lang="en-US" sz="1400" b="0" i="0" u="sng" strike="noStrike" dirty="0">
                <a:solidFill>
                  <a:srgbClr val="000000"/>
                </a:solidFill>
                <a:effectLst/>
                <a:latin typeface="Calibri" panose="020F0502020204030204" pitchFamily="34" charset="0"/>
                <a:cs typeface="Calibri" panose="020F0502020204030204" pitchFamily="34" charset="0"/>
                <a:hlinkClick r:id="rId4"/>
              </a:rPr>
              <a:t>https://www.youtube.com/watch?v=aA5v17Gh4Fo</a:t>
            </a:r>
            <a:r>
              <a:rPr lang="en-US" sz="1400" b="0" i="0" u="none" strike="noStrike" dirty="0">
                <a:solidFill>
                  <a:srgbClr val="000000"/>
                </a:solidFill>
                <a:effectLst/>
                <a:latin typeface="Calibri" panose="020F0502020204030204" pitchFamily="34" charset="0"/>
                <a:cs typeface="Calibri" panose="020F0502020204030204" pitchFamily="34" charset="0"/>
              </a:rPr>
              <a:t> </a:t>
            </a:r>
            <a:br>
              <a:rPr lang="en-US" sz="1400" b="0" dirty="0">
                <a:effectLst/>
                <a:latin typeface="Calibri" panose="020F0502020204030204" pitchFamily="34" charset="0"/>
                <a:cs typeface="Calibri" panose="020F0502020204030204" pitchFamily="34" charset="0"/>
              </a:rPr>
            </a:br>
            <a:r>
              <a:rPr lang="en-US" sz="1400" b="0" i="0" u="none" strike="noStrike" dirty="0">
                <a:solidFill>
                  <a:srgbClr val="000000"/>
                </a:solidFill>
                <a:effectLst/>
                <a:latin typeface="Calibri" panose="020F0502020204030204" pitchFamily="34" charset="0"/>
                <a:cs typeface="Calibri" panose="020F0502020204030204" pitchFamily="34" charset="0"/>
              </a:rPr>
              <a:t>Use an app "Land Survey"</a:t>
            </a:r>
            <a:br>
              <a:rPr lang="en-US" sz="1400" b="0" dirty="0">
                <a:effectLst/>
                <a:latin typeface="Calibri" panose="020F0502020204030204" pitchFamily="34" charset="0"/>
                <a:cs typeface="Calibri" panose="020F0502020204030204" pitchFamily="34" charset="0"/>
              </a:rPr>
            </a:br>
            <a:r>
              <a:rPr lang="en-US" sz="1400" b="0" i="0" u="none" strike="noStrike" dirty="0">
                <a:solidFill>
                  <a:srgbClr val="000000"/>
                </a:solidFill>
                <a:effectLst/>
                <a:latin typeface="Calibri" panose="020F0502020204030204" pitchFamily="34" charset="0"/>
                <a:cs typeface="Calibri" panose="020F0502020204030204" pitchFamily="34" charset="0"/>
              </a:rPr>
              <a:t>Also "</a:t>
            </a:r>
            <a:r>
              <a:rPr lang="en-US" sz="1400" b="0" i="0" u="none" strike="noStrike" dirty="0" err="1">
                <a:solidFill>
                  <a:srgbClr val="000000"/>
                </a:solidFill>
                <a:effectLst/>
                <a:latin typeface="Calibri" panose="020F0502020204030204" pitchFamily="34" charset="0"/>
                <a:cs typeface="Calibri" panose="020F0502020204030204" pitchFamily="34" charset="0"/>
              </a:rPr>
              <a:t>AllTrails</a:t>
            </a:r>
            <a:r>
              <a:rPr lang="en-US" sz="1400" b="0" i="0" u="none" strike="noStrike" dirty="0">
                <a:solidFill>
                  <a:srgbClr val="000000"/>
                </a:solidFill>
                <a:effectLst/>
                <a:latin typeface="Calibri" panose="020F0502020204030204" pitchFamily="34" charset="0"/>
                <a:cs typeface="Calibri" panose="020F0502020204030204" pitchFamily="34" charset="0"/>
              </a:rPr>
              <a:t>" app shows GPS coordinates</a:t>
            </a:r>
            <a:endParaRPr lang="en-US" sz="1400" b="0" dirty="0">
              <a:effectLst/>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1B03797-18C7-020D-E90F-374F3ED4D202}"/>
              </a:ext>
            </a:extLst>
          </p:cNvPr>
          <p:cNvSpPr txBox="1"/>
          <p:nvPr/>
        </p:nvSpPr>
        <p:spPr>
          <a:xfrm>
            <a:off x="7227518" y="329244"/>
            <a:ext cx="4937532" cy="738664"/>
          </a:xfrm>
          <a:prstGeom prst="rect">
            <a:avLst/>
          </a:prstGeom>
          <a:solidFill>
            <a:schemeClr val="accent4">
              <a:lumMod val="20000"/>
              <a:lumOff val="80000"/>
            </a:schemeClr>
          </a:solidFill>
          <a:ln>
            <a:solidFill>
              <a:srgbClr val="FF0000"/>
            </a:solidFill>
          </a:ln>
        </p:spPr>
        <p:txBody>
          <a:bodyPr wrap="square" rtlCol="0">
            <a:spAutoFit/>
          </a:bodyPr>
          <a:lstStyle/>
          <a:p>
            <a:pPr rtl="0">
              <a:spcBef>
                <a:spcPts val="0"/>
              </a:spcBef>
              <a:spcAft>
                <a:spcPts val="0"/>
              </a:spcAft>
            </a:pPr>
            <a:r>
              <a:rPr lang="en-US" sz="1400" b="0" dirty="0">
                <a:effectLst/>
                <a:latin typeface="Calibri" panose="020F0502020204030204" pitchFamily="34" charset="0"/>
                <a:cs typeface="Calibri" panose="020F0502020204030204" pitchFamily="34" charset="0"/>
              </a:rPr>
              <a:t>STONEX S900+ GNSS Receiver (2..5 cm accuracy)</a:t>
            </a:r>
          </a:p>
          <a:p>
            <a:pPr rtl="0">
              <a:spcBef>
                <a:spcPts val="0"/>
              </a:spcBef>
              <a:spcAft>
                <a:spcPts val="0"/>
              </a:spcAft>
            </a:pPr>
            <a:r>
              <a:rPr lang="en-US" sz="1400" dirty="0">
                <a:latin typeface="Calibri" panose="020F0502020204030204" pitchFamily="34" charset="0"/>
                <a:cs typeface="Calibri" panose="020F0502020204030204" pitchFamily="34" charset="0"/>
              </a:rPr>
              <a:t>$7,600 .. $10,300</a:t>
            </a:r>
            <a:endParaRPr lang="en-US" sz="1400" b="0" dirty="0">
              <a:effectLst/>
              <a:latin typeface="Calibri" panose="020F0502020204030204" pitchFamily="34" charset="0"/>
              <a:cs typeface="Calibri" panose="020F0502020204030204" pitchFamily="34" charset="0"/>
            </a:endParaRPr>
          </a:p>
          <a:p>
            <a:pPr rtl="0">
              <a:spcBef>
                <a:spcPts val="0"/>
              </a:spcBef>
              <a:spcAft>
                <a:spcPts val="0"/>
              </a:spcAft>
            </a:pPr>
            <a:r>
              <a:rPr lang="en-US" sz="1400" b="0" dirty="0">
                <a:effectLst/>
                <a:latin typeface="Calibri" panose="020F0502020204030204" pitchFamily="34" charset="0"/>
                <a:cs typeface="Calibri" panose="020F0502020204030204" pitchFamily="34" charset="0"/>
                <a:hlinkClick r:id="rId5"/>
              </a:rPr>
              <a:t>https://</a:t>
            </a:r>
            <a:r>
              <a:rPr lang="en-US" sz="1400" b="0" dirty="0" err="1">
                <a:effectLst/>
                <a:latin typeface="Calibri" panose="020F0502020204030204" pitchFamily="34" charset="0"/>
                <a:cs typeface="Calibri" panose="020F0502020204030204" pitchFamily="34" charset="0"/>
                <a:hlinkClick r:id="rId5"/>
              </a:rPr>
              <a:t>www.baselineequipment.com</a:t>
            </a:r>
            <a:r>
              <a:rPr lang="en-US" sz="1400" b="0" dirty="0">
                <a:effectLst/>
                <a:latin typeface="Calibri" panose="020F0502020204030204" pitchFamily="34" charset="0"/>
                <a:cs typeface="Calibri" panose="020F0502020204030204" pitchFamily="34" charset="0"/>
                <a:hlinkClick r:id="rId5"/>
              </a:rPr>
              <a:t>/stonex-s900-gnss-receiver</a:t>
            </a:r>
            <a:r>
              <a:rPr lang="en-US" sz="1400" dirty="0">
                <a:latin typeface="Calibri" panose="020F0502020204030204" pitchFamily="34" charset="0"/>
                <a:cs typeface="Calibri" panose="020F0502020204030204" pitchFamily="34" charset="0"/>
                <a:hlinkClick r:id="rId5"/>
              </a:rPr>
              <a:t> </a:t>
            </a:r>
            <a:endParaRPr lang="en-US" sz="1400" b="0" dirty="0">
              <a:effectLst/>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B0D1D91-FCD3-5177-244A-116993BBEB0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914984" y="1223723"/>
            <a:ext cx="2781300" cy="1930400"/>
          </a:xfrm>
          <a:prstGeom prst="rect">
            <a:avLst/>
          </a:prstGeom>
        </p:spPr>
      </p:pic>
      <p:sp>
        <p:nvSpPr>
          <p:cNvPr id="6" name="TextBox 5">
            <a:extLst>
              <a:ext uri="{FF2B5EF4-FFF2-40B4-BE49-F238E27FC236}">
                <a16:creationId xmlns:a16="http://schemas.microsoft.com/office/drawing/2014/main" id="{A06C7B96-8A02-57C3-48CF-EEA628106888}"/>
              </a:ext>
            </a:extLst>
          </p:cNvPr>
          <p:cNvSpPr txBox="1"/>
          <p:nvPr/>
        </p:nvSpPr>
        <p:spPr>
          <a:xfrm>
            <a:off x="7111249" y="3986845"/>
            <a:ext cx="4937532" cy="1815882"/>
          </a:xfrm>
          <a:prstGeom prst="rect">
            <a:avLst/>
          </a:prstGeom>
          <a:solidFill>
            <a:schemeClr val="accent4">
              <a:lumMod val="20000"/>
              <a:lumOff val="80000"/>
            </a:schemeClr>
          </a:solidFill>
          <a:ln>
            <a:solidFill>
              <a:srgbClr val="FF0000"/>
            </a:solidFill>
          </a:ln>
        </p:spPr>
        <p:txBody>
          <a:bodyPr wrap="square" rtlCol="0">
            <a:spAutoFit/>
          </a:bodyPr>
          <a:lstStyle/>
          <a:p>
            <a:pPr rtl="0">
              <a:spcBef>
                <a:spcPts val="0"/>
              </a:spcBef>
              <a:spcAft>
                <a:spcPts val="0"/>
              </a:spcAft>
            </a:pPr>
            <a:r>
              <a:rPr lang="en-US" sz="1400" b="0" dirty="0">
                <a:effectLst/>
                <a:latin typeface="Calibri" panose="020F0502020204030204" pitchFamily="34" charset="0"/>
                <a:cs typeface="Calibri" panose="020F0502020204030204" pitchFamily="34" charset="0"/>
              </a:rPr>
              <a:t>GNSS (Global Navigation Satellite Systems) are used by land surveyors for geodetic control networks and photogrammetric control. </a:t>
            </a:r>
          </a:p>
          <a:p>
            <a:pPr rtl="0">
              <a:spcBef>
                <a:spcPts val="0"/>
              </a:spcBef>
              <a:spcAft>
                <a:spcPts val="0"/>
              </a:spcAft>
            </a:pPr>
            <a:r>
              <a:rPr lang="en-US" sz="1400" dirty="0">
                <a:latin typeface="Calibri" panose="020F0502020204030204" pitchFamily="34" charset="0"/>
                <a:cs typeface="Calibri" panose="020F0502020204030204" pitchFamily="34" charset="0"/>
              </a:rPr>
              <a:t>A</a:t>
            </a:r>
            <a:r>
              <a:rPr lang="en-US" sz="1400" b="0" dirty="0">
                <a:effectLst/>
                <a:latin typeface="Calibri" panose="020F0502020204030204" pitchFamily="34" charset="0"/>
                <a:cs typeface="Calibri" panose="020F0502020204030204" pitchFamily="34" charset="0"/>
              </a:rPr>
              <a:t> GNSS receiver uses code measurement and/or carrier phase measurement on the GNSS signal to determine the distance between receivers and satellites. </a:t>
            </a:r>
          </a:p>
          <a:p>
            <a:pPr rtl="0">
              <a:spcBef>
                <a:spcPts val="0"/>
              </a:spcBef>
              <a:spcAft>
                <a:spcPts val="0"/>
              </a:spcAft>
            </a:pPr>
            <a:r>
              <a:rPr lang="en-US" sz="1400" b="0" dirty="0">
                <a:effectLst/>
                <a:latin typeface="Calibri" panose="020F0502020204030204" pitchFamily="34" charset="0"/>
                <a:cs typeface="Calibri" panose="020F0502020204030204" pitchFamily="34" charset="0"/>
              </a:rPr>
              <a:t>The receiver then calculates its position based on the distances to at least four satellites.</a:t>
            </a:r>
          </a:p>
        </p:txBody>
      </p:sp>
    </p:spTree>
    <p:extLst>
      <p:ext uri="{BB962C8B-B14F-4D97-AF65-F5344CB8AC3E}">
        <p14:creationId xmlns:p14="http://schemas.microsoft.com/office/powerpoint/2010/main" val="1053730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40E9D8-4658-A5E7-D326-FB98C80E47BC}"/>
              </a:ext>
            </a:extLst>
          </p:cNvPr>
          <p:cNvSpPr txBox="1"/>
          <p:nvPr/>
        </p:nvSpPr>
        <p:spPr>
          <a:xfrm>
            <a:off x="316008" y="3952075"/>
            <a:ext cx="4161863" cy="400110"/>
          </a:xfrm>
          <a:prstGeom prst="rect">
            <a:avLst/>
          </a:prstGeom>
          <a:noFill/>
        </p:spPr>
        <p:txBody>
          <a:bodyPr wrap="square">
            <a:spAutoFit/>
          </a:bodyPr>
          <a:lstStyle/>
          <a:p>
            <a:pPr marL="171450" indent="-171450">
              <a:buFont typeface="Arial" panose="020B0604020202020204" pitchFamily="34" charset="0"/>
              <a:buChar char="•"/>
            </a:pPr>
            <a:r>
              <a:rPr lang="en-US" sz="1000" dirty="0">
                <a:hlinkClick r:id="rId2"/>
              </a:rPr>
              <a:t>https://hikingguy.com/hiking-gear/garmin-gpsmap-66sr-review-test/</a:t>
            </a:r>
            <a:r>
              <a:rPr lang="en-US" sz="1000" dirty="0"/>
              <a:t>  </a:t>
            </a:r>
          </a:p>
          <a:p>
            <a:pPr marL="171450" indent="-171450">
              <a:buFont typeface="Arial" panose="020B0604020202020204" pitchFamily="34" charset="0"/>
              <a:buChar char="•"/>
            </a:pPr>
            <a:r>
              <a:rPr lang="en-US" sz="1000" dirty="0">
                <a:hlinkClick r:id="rId3"/>
              </a:rPr>
              <a:t>https://</a:t>
            </a:r>
            <a:r>
              <a:rPr lang="en-US" sz="1000" dirty="0" err="1">
                <a:hlinkClick r:id="rId3"/>
              </a:rPr>
              <a:t>www.amazon.com</a:t>
            </a:r>
            <a:r>
              <a:rPr lang="en-US" sz="1000" dirty="0">
                <a:hlinkClick r:id="rId3"/>
              </a:rPr>
              <a:t>/</a:t>
            </a:r>
            <a:r>
              <a:rPr lang="en-US" sz="1000" dirty="0" err="1">
                <a:hlinkClick r:id="rId3"/>
              </a:rPr>
              <a:t>dp</a:t>
            </a:r>
            <a:r>
              <a:rPr lang="en-US" sz="1000" dirty="0">
                <a:hlinkClick r:id="rId3"/>
              </a:rPr>
              <a:t>/B08HR5JZCY</a:t>
            </a:r>
            <a:r>
              <a:rPr lang="en-US" sz="1000" dirty="0"/>
              <a:t> </a:t>
            </a:r>
          </a:p>
        </p:txBody>
      </p:sp>
      <p:sp>
        <p:nvSpPr>
          <p:cNvPr id="4" name="TextBox 3">
            <a:extLst>
              <a:ext uri="{FF2B5EF4-FFF2-40B4-BE49-F238E27FC236}">
                <a16:creationId xmlns:a16="http://schemas.microsoft.com/office/drawing/2014/main" id="{7BEE8153-DD0A-58E0-C7D8-9CA2E424E664}"/>
              </a:ext>
            </a:extLst>
          </p:cNvPr>
          <p:cNvSpPr txBox="1"/>
          <p:nvPr/>
        </p:nvSpPr>
        <p:spPr>
          <a:xfrm>
            <a:off x="477372" y="241611"/>
            <a:ext cx="2571749" cy="646331"/>
          </a:xfrm>
          <a:prstGeom prst="rect">
            <a:avLst/>
          </a:prstGeom>
          <a:noFill/>
        </p:spPr>
        <p:txBody>
          <a:bodyPr wrap="square">
            <a:spAutoFit/>
          </a:bodyPr>
          <a:lstStyle/>
          <a:p>
            <a:r>
              <a:rPr lang="en-US" dirty="0"/>
              <a:t>Garmin GPSMAP 66sr</a:t>
            </a:r>
          </a:p>
          <a:p>
            <a:r>
              <a:rPr lang="en-US" dirty="0"/>
              <a:t>$700 on amazon</a:t>
            </a:r>
          </a:p>
        </p:txBody>
      </p:sp>
      <p:pic>
        <p:nvPicPr>
          <p:cNvPr id="5" name="Picture 4">
            <a:extLst>
              <a:ext uri="{FF2B5EF4-FFF2-40B4-BE49-F238E27FC236}">
                <a16:creationId xmlns:a16="http://schemas.microsoft.com/office/drawing/2014/main" id="{6436A687-A827-E83F-9E5B-10E543FE7A4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2030" y="934108"/>
            <a:ext cx="1102658" cy="2790727"/>
          </a:xfrm>
          <a:prstGeom prst="rect">
            <a:avLst/>
          </a:prstGeom>
        </p:spPr>
      </p:pic>
      <p:sp>
        <p:nvSpPr>
          <p:cNvPr id="6" name="TextBox 5">
            <a:extLst>
              <a:ext uri="{FF2B5EF4-FFF2-40B4-BE49-F238E27FC236}">
                <a16:creationId xmlns:a16="http://schemas.microsoft.com/office/drawing/2014/main" id="{EC0911E8-10B3-DE22-A27D-692ED4BAA95F}"/>
              </a:ext>
            </a:extLst>
          </p:cNvPr>
          <p:cNvSpPr txBox="1"/>
          <p:nvPr/>
        </p:nvSpPr>
        <p:spPr>
          <a:xfrm>
            <a:off x="5318313" y="362634"/>
            <a:ext cx="3018863" cy="923330"/>
          </a:xfrm>
          <a:prstGeom prst="rect">
            <a:avLst/>
          </a:prstGeom>
          <a:noFill/>
        </p:spPr>
        <p:txBody>
          <a:bodyPr wrap="square">
            <a:spAutoFit/>
          </a:bodyPr>
          <a:lstStyle/>
          <a:p>
            <a:r>
              <a:rPr lang="en-US" b="0" i="0" dirty="0">
                <a:solidFill>
                  <a:srgbClr val="131313"/>
                </a:solidFill>
                <a:effectLst/>
                <a:latin typeface="Roboto" panose="02000000000000000000" pitchFamily="2" charset="0"/>
              </a:rPr>
              <a:t>GM SPIKE GNSS receiver</a:t>
            </a:r>
          </a:p>
          <a:p>
            <a:r>
              <a:rPr lang="en-US" dirty="0">
                <a:solidFill>
                  <a:srgbClr val="131313"/>
                </a:solidFill>
                <a:latin typeface="Roboto" panose="02000000000000000000" pitchFamily="2" charset="0"/>
              </a:rPr>
              <a:t>(external, </a:t>
            </a:r>
            <a:r>
              <a:rPr lang="en-US" dirty="0" err="1">
                <a:solidFill>
                  <a:srgbClr val="131313"/>
                </a:solidFill>
                <a:latin typeface="Roboto" panose="02000000000000000000" pitchFamily="2" charset="0"/>
              </a:rPr>
              <a:t>bluetooth</a:t>
            </a:r>
            <a:r>
              <a:rPr lang="en-US" dirty="0">
                <a:solidFill>
                  <a:srgbClr val="131313"/>
                </a:solidFill>
                <a:latin typeface="Roboto" panose="02000000000000000000" pitchFamily="2" charset="0"/>
              </a:rPr>
              <a:t>, works with app on mobile phone)</a:t>
            </a:r>
            <a:endParaRPr lang="en-US" dirty="0"/>
          </a:p>
        </p:txBody>
      </p:sp>
      <p:pic>
        <p:nvPicPr>
          <p:cNvPr id="1026" name="Picture 2" descr="GNSS receiver GM Spike">
            <a:extLst>
              <a:ext uri="{FF2B5EF4-FFF2-40B4-BE49-F238E27FC236}">
                <a16:creationId xmlns:a16="http://schemas.microsoft.com/office/drawing/2014/main" id="{77CDCDE3-C2DF-6382-E867-19C999351AE1}"/>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459506" y="1313149"/>
            <a:ext cx="2411686" cy="24116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4CD069-0E9F-9B7B-BDB1-6D42DDE8ACDB}"/>
              </a:ext>
            </a:extLst>
          </p:cNvPr>
          <p:cNvSpPr txBox="1"/>
          <p:nvPr/>
        </p:nvSpPr>
        <p:spPr>
          <a:xfrm>
            <a:off x="5089715" y="4032758"/>
            <a:ext cx="3247462" cy="400110"/>
          </a:xfrm>
          <a:prstGeom prst="rect">
            <a:avLst/>
          </a:prstGeom>
          <a:noFill/>
        </p:spPr>
        <p:txBody>
          <a:bodyPr wrap="square">
            <a:spAutoFit/>
          </a:bodyPr>
          <a:lstStyle/>
          <a:p>
            <a:pPr marL="171450" indent="-171450">
              <a:buFont typeface="Arial" panose="020B0604020202020204" pitchFamily="34" charset="0"/>
              <a:buChar char="•"/>
            </a:pPr>
            <a:r>
              <a:rPr lang="en-US" sz="1000" dirty="0"/>
              <a:t>https://</a:t>
            </a:r>
            <a:r>
              <a:rPr lang="en-US" sz="1000" dirty="0" err="1"/>
              <a:t>www.youtube.com</a:t>
            </a:r>
            <a:r>
              <a:rPr lang="en-US" sz="1000" dirty="0"/>
              <a:t>/</a:t>
            </a:r>
            <a:r>
              <a:rPr lang="en-US" sz="1000" dirty="0" err="1"/>
              <a:t>watch?v</a:t>
            </a:r>
            <a:r>
              <a:rPr lang="en-US" sz="1000" dirty="0"/>
              <a:t>=O8uCuEDJ_1E </a:t>
            </a:r>
          </a:p>
          <a:p>
            <a:pPr marL="171450" indent="-171450">
              <a:buFont typeface="Arial" panose="020B0604020202020204" pitchFamily="34" charset="0"/>
              <a:buChar char="•"/>
            </a:pPr>
            <a:r>
              <a:rPr lang="en-US" sz="1000" dirty="0"/>
              <a:t>https://</a:t>
            </a:r>
            <a:r>
              <a:rPr lang="en-US" sz="1000" dirty="0" err="1"/>
              <a:t>gpsgeometer.com</a:t>
            </a:r>
            <a:r>
              <a:rPr lang="en-US" sz="1000" dirty="0"/>
              <a:t>/</a:t>
            </a:r>
            <a:r>
              <a:rPr lang="en-US" sz="1000" dirty="0" err="1"/>
              <a:t>en</a:t>
            </a:r>
            <a:r>
              <a:rPr lang="en-US" sz="1000" dirty="0"/>
              <a:t>/  </a:t>
            </a:r>
          </a:p>
        </p:txBody>
      </p:sp>
    </p:spTree>
    <p:extLst>
      <p:ext uri="{BB962C8B-B14F-4D97-AF65-F5344CB8AC3E}">
        <p14:creationId xmlns:p14="http://schemas.microsoft.com/office/powerpoint/2010/main" val="3180255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BCE40-FAC2-06AC-AEEE-247099B3D3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F4EAFB-0C3B-FE5C-A059-BF43CDE1F9EF}"/>
              </a:ext>
            </a:extLst>
          </p:cNvPr>
          <p:cNvSpPr txBox="1"/>
          <p:nvPr/>
        </p:nvSpPr>
        <p:spPr>
          <a:xfrm>
            <a:off x="-1" y="9719"/>
            <a:ext cx="6096001" cy="523220"/>
          </a:xfrm>
          <a:prstGeom prst="rect">
            <a:avLst/>
          </a:prstGeom>
          <a:noFill/>
        </p:spPr>
        <p:txBody>
          <a:bodyPr wrap="square" rtlCol="0">
            <a:spAutoFit/>
          </a:bodyPr>
          <a:lstStyle/>
          <a:p>
            <a:pPr algn="l"/>
            <a:r>
              <a:rPr lang="en-US" sz="2800" b="1" dirty="0">
                <a:solidFill>
                  <a:srgbClr val="000000"/>
                </a:solidFill>
                <a:latin typeface="Calibri" panose="020F0502020204030204" pitchFamily="34" charset="0"/>
                <a:cs typeface="Calibri" panose="020F0502020204030204" pitchFamily="34" charset="0"/>
              </a:rPr>
              <a:t>T</a:t>
            </a:r>
            <a:r>
              <a:rPr lang="en-US" sz="2800" b="1" i="0" u="none" strike="noStrike" dirty="0">
                <a:solidFill>
                  <a:srgbClr val="000000"/>
                </a:solidFill>
                <a:effectLst/>
                <a:latin typeface="Calibri" panose="020F0502020204030204" pitchFamily="34" charset="0"/>
                <a:cs typeface="Calibri" panose="020F0502020204030204" pitchFamily="34" charset="0"/>
              </a:rPr>
              <a:t>heodolite</a:t>
            </a:r>
            <a:endParaRPr lang="en-US" sz="2800" b="1" i="0" dirty="0">
              <a:solidFill>
                <a:srgbClr val="0F0F0F"/>
              </a:solidFill>
              <a:effectLst/>
              <a:latin typeface="Roboto" panose="02000000000000000000" pitchFamily="2" charset="0"/>
            </a:endParaRPr>
          </a:p>
        </p:txBody>
      </p:sp>
      <p:sp>
        <p:nvSpPr>
          <p:cNvPr id="4" name="TextBox 3">
            <a:extLst>
              <a:ext uri="{FF2B5EF4-FFF2-40B4-BE49-F238E27FC236}">
                <a16:creationId xmlns:a16="http://schemas.microsoft.com/office/drawing/2014/main" id="{DD4394FC-D1D9-F361-3B76-4BF1E090F672}"/>
              </a:ext>
            </a:extLst>
          </p:cNvPr>
          <p:cNvSpPr txBox="1"/>
          <p:nvPr/>
        </p:nvSpPr>
        <p:spPr>
          <a:xfrm>
            <a:off x="93115" y="679974"/>
            <a:ext cx="6284910" cy="954107"/>
          </a:xfrm>
          <a:prstGeom prst="rect">
            <a:avLst/>
          </a:prstGeom>
          <a:solidFill>
            <a:schemeClr val="accent4">
              <a:lumMod val="20000"/>
              <a:lumOff val="80000"/>
            </a:schemeClr>
          </a:solidFill>
          <a:ln>
            <a:solidFill>
              <a:srgbClr val="FF0000"/>
            </a:solidFill>
          </a:ln>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A theodolite is a precision instrument used for measuring angles both horizontally and vertically. Theodolites can rotate along their horizontal axis as well as their vertical axis. Theodolites have a lot in common with transits. A transit is a surveying instrument that also takes accurate angular measurements.</a:t>
            </a:r>
            <a:endParaRPr lang="en-US" sz="1400" dirty="0">
              <a:solidFill>
                <a:srgbClr val="0F0F0F"/>
              </a:solidFill>
              <a:latin typeface="Calibri" panose="020F0502020204030204" pitchFamily="34" charset="0"/>
              <a:cs typeface="Calibri" panose="020F0502020204030204" pitchFamily="34" charset="0"/>
            </a:endParaRPr>
          </a:p>
        </p:txBody>
      </p:sp>
      <p:pic>
        <p:nvPicPr>
          <p:cNvPr id="1026" name="Picture 2" descr="Theodolite | Angle Measurement ...">
            <a:extLst>
              <a:ext uri="{FF2B5EF4-FFF2-40B4-BE49-F238E27FC236}">
                <a16:creationId xmlns:a16="http://schemas.microsoft.com/office/drawing/2014/main" id="{933C2584-47B9-4BD3-2D3F-28685E324F9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11846" y="1781116"/>
            <a:ext cx="23241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gital Electronic Theodolite Prexiso T ...">
            <a:extLst>
              <a:ext uri="{FF2B5EF4-FFF2-40B4-BE49-F238E27FC236}">
                <a16:creationId xmlns:a16="http://schemas.microsoft.com/office/drawing/2014/main" id="{16699612-63AA-4AEE-D941-2574C9BA7489}"/>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2883332" y="1781116"/>
            <a:ext cx="1776349"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ransit Levels: All About Transit ...">
            <a:extLst>
              <a:ext uri="{FF2B5EF4-FFF2-40B4-BE49-F238E27FC236}">
                <a16:creationId xmlns:a16="http://schemas.microsoft.com/office/drawing/2014/main" id="{4F6A0752-8555-A61D-6A57-59B34E2A67FB}"/>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5030750" y="2139065"/>
            <a:ext cx="2130500" cy="19318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F84C7F9-4E9E-E577-C8EE-75E397568CA6}"/>
              </a:ext>
            </a:extLst>
          </p:cNvPr>
          <p:cNvSpPr txBox="1"/>
          <p:nvPr/>
        </p:nvSpPr>
        <p:spPr>
          <a:xfrm>
            <a:off x="3235570" y="4785651"/>
            <a:ext cx="1197067" cy="307777"/>
          </a:xfrm>
          <a:prstGeom prst="rect">
            <a:avLst/>
          </a:prstGeom>
          <a:solidFill>
            <a:schemeClr val="accent4">
              <a:lumMod val="20000"/>
              <a:lumOff val="80000"/>
            </a:schemeClr>
          </a:solidFill>
          <a:ln>
            <a:solidFill>
              <a:srgbClr val="FF0000"/>
            </a:solidFill>
          </a:ln>
        </p:spPr>
        <p:txBody>
          <a:bodyPr wrap="square" rtlCol="0">
            <a:spAutoFit/>
          </a:bodyPr>
          <a:lstStyle/>
          <a:p>
            <a:pPr algn="ct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theodolite</a:t>
            </a:r>
            <a:endParaRPr lang="en-US" sz="1400" dirty="0">
              <a:solidFill>
                <a:srgbClr val="0F0F0F"/>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B4D778B-139A-279A-0980-9B489BAD5A58}"/>
              </a:ext>
            </a:extLst>
          </p:cNvPr>
          <p:cNvSpPr txBox="1"/>
          <p:nvPr/>
        </p:nvSpPr>
        <p:spPr>
          <a:xfrm>
            <a:off x="5392135" y="4260224"/>
            <a:ext cx="1197067" cy="307777"/>
          </a:xfrm>
          <a:prstGeom prst="rect">
            <a:avLst/>
          </a:prstGeom>
          <a:solidFill>
            <a:schemeClr val="accent4">
              <a:lumMod val="20000"/>
              <a:lumOff val="80000"/>
            </a:schemeClr>
          </a:solidFill>
          <a:ln>
            <a:solidFill>
              <a:srgbClr val="FF0000"/>
            </a:solidFill>
          </a:ln>
        </p:spPr>
        <p:txBody>
          <a:bodyPr wrap="square" rtlCol="0">
            <a:spAutoFit/>
          </a:bodyPr>
          <a:lstStyle/>
          <a:p>
            <a:pPr algn="ct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transit</a:t>
            </a:r>
            <a:endParaRPr lang="en-US" sz="1400" dirty="0">
              <a:solidFill>
                <a:srgbClr val="0F0F0F"/>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D5B22834-0FC6-00B5-60A4-CB43DB9DA2F7}"/>
              </a:ext>
            </a:extLst>
          </p:cNvPr>
          <p:cNvSpPr txBox="1"/>
          <p:nvPr/>
        </p:nvSpPr>
        <p:spPr>
          <a:xfrm>
            <a:off x="311846" y="5802347"/>
            <a:ext cx="3032603" cy="523220"/>
          </a:xfrm>
          <a:prstGeom prst="rect">
            <a:avLst/>
          </a:prstGeom>
          <a:solidFill>
            <a:schemeClr val="accent4">
              <a:lumMod val="20000"/>
              <a:lumOff val="80000"/>
            </a:schemeClr>
          </a:solidFill>
          <a:ln>
            <a:solidFill>
              <a:srgbClr val="FF0000"/>
            </a:solidFill>
          </a:ln>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theodolite price $200 .. $1200 .. $4200</a:t>
            </a:r>
          </a:p>
          <a:p>
            <a:pPr rtl="0">
              <a:spcBef>
                <a:spcPts val="0"/>
              </a:spcBef>
              <a:spcAft>
                <a:spcPts val="0"/>
              </a:spcAft>
            </a:pPr>
            <a:r>
              <a:rPr lang="en-US" sz="1400" dirty="0">
                <a:solidFill>
                  <a:srgbClr val="000000"/>
                </a:solidFill>
                <a:latin typeface="Calibri" panose="020F0502020204030204" pitchFamily="34" charset="0"/>
                <a:cs typeface="Calibri" panose="020F0502020204030204" pitchFamily="34" charset="0"/>
              </a:rPr>
              <a:t>New models are digital and use laser</a:t>
            </a:r>
            <a:endParaRPr lang="en-US" sz="1400" dirty="0">
              <a:solidFill>
                <a:srgbClr val="0F0F0F"/>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E89CBF96-4ADE-8CF2-E485-C8C0E128E851}"/>
              </a:ext>
            </a:extLst>
          </p:cNvPr>
          <p:cNvSpPr txBox="1"/>
          <p:nvPr/>
        </p:nvSpPr>
        <p:spPr>
          <a:xfrm>
            <a:off x="7866345" y="532939"/>
            <a:ext cx="4232540" cy="1815882"/>
          </a:xfrm>
          <a:prstGeom prst="rect">
            <a:avLst/>
          </a:prstGeom>
          <a:solidFill>
            <a:schemeClr val="accent4">
              <a:lumMod val="20000"/>
              <a:lumOff val="80000"/>
            </a:schemeClr>
          </a:solidFill>
          <a:ln>
            <a:solidFill>
              <a:srgbClr val="FF0000"/>
            </a:solidFill>
          </a:ln>
        </p:spPr>
        <p:txBody>
          <a:bodyPr wrap="square" rtlCol="0">
            <a:spAutoFit/>
          </a:bodyPr>
          <a:lstStyle/>
          <a:p>
            <a:pPr rtl="0">
              <a:spcBef>
                <a:spcPts val="0"/>
              </a:spcBef>
              <a:spcAft>
                <a:spcPts val="0"/>
              </a:spcAft>
            </a:pPr>
            <a:r>
              <a:rPr lang="en-US" sz="1400" b="0" i="0" u="none" strike="noStrike" dirty="0">
                <a:solidFill>
                  <a:srgbClr val="000000"/>
                </a:solidFill>
                <a:effectLst/>
                <a:latin typeface="Calibri" panose="020F0502020204030204" pitchFamily="34" charset="0"/>
                <a:cs typeface="Calibri" panose="020F0502020204030204" pitchFamily="34" charset="0"/>
              </a:rPr>
              <a:t>A theodolite survey is a survey that uses a theodolite, a precision optical instrument, to measure vertical and horizontal angles between visible points. Theodolites are often used for land surveying, but can also be used for building and infrastructure construction. They are considered the most accurate instrument for measuring angles and can be used to locate points on a line, extend survey lines, and find elevation differences. </a:t>
            </a:r>
            <a:endParaRPr lang="en-US" sz="1400" dirty="0">
              <a:solidFill>
                <a:srgbClr val="0F0F0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5596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589</Words>
  <Application>Microsoft Macintosh PowerPoint</Application>
  <PresentationFormat>Widescreen</PresentationFormat>
  <Paragraphs>36</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Roboto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79</cp:revision>
  <dcterms:created xsi:type="dcterms:W3CDTF">2022-06-02T16:58:09Z</dcterms:created>
  <dcterms:modified xsi:type="dcterms:W3CDTF">2024-06-12T19:00:29Z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2022-06-02T16:58:10Z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93134c22-9ab4-41e7-a5b4-b1f73aac775b</vt:lpwstr>
  </property>
  <property fmtid="{D5CDD505-2E9C-101B-9397-08002B2CF9AE}" pid="8" name="MSIP_Label_4f518368-b969-4042-91d9-8939bd921da2_ContentBits">
    <vt:lpwstr>0</vt:lpwstr>
  </property>
</Properties>
</file>